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10"/>
  </p:notesMasterIdLst>
  <p:sldIdLst>
    <p:sldId id="384" r:id="rId2"/>
    <p:sldId id="262" r:id="rId3"/>
    <p:sldId id="263" r:id="rId4"/>
    <p:sldId id="308" r:id="rId5"/>
    <p:sldId id="309" r:id="rId6"/>
    <p:sldId id="266" r:id="rId7"/>
    <p:sldId id="267" r:id="rId8"/>
    <p:sldId id="268" r:id="rId9"/>
    <p:sldId id="269" r:id="rId10"/>
    <p:sldId id="270" r:id="rId11"/>
    <p:sldId id="271" r:id="rId12"/>
    <p:sldId id="306" r:id="rId13"/>
    <p:sldId id="272" r:id="rId14"/>
    <p:sldId id="273" r:id="rId15"/>
    <p:sldId id="274" r:id="rId16"/>
    <p:sldId id="275" r:id="rId17"/>
    <p:sldId id="276" r:id="rId18"/>
    <p:sldId id="277" r:id="rId19"/>
    <p:sldId id="279" r:id="rId20"/>
    <p:sldId id="386" r:id="rId21"/>
    <p:sldId id="385" r:id="rId22"/>
    <p:sldId id="280" r:id="rId23"/>
    <p:sldId id="281" r:id="rId24"/>
    <p:sldId id="387" r:id="rId25"/>
    <p:sldId id="282" r:id="rId26"/>
    <p:sldId id="287" r:id="rId27"/>
    <p:sldId id="283" r:id="rId28"/>
    <p:sldId id="284" r:id="rId29"/>
    <p:sldId id="388" r:id="rId30"/>
    <p:sldId id="285" r:id="rId31"/>
    <p:sldId id="286" r:id="rId32"/>
    <p:sldId id="288" r:id="rId33"/>
    <p:sldId id="289" r:id="rId34"/>
    <p:sldId id="290" r:id="rId35"/>
    <p:sldId id="291" r:id="rId36"/>
    <p:sldId id="292" r:id="rId37"/>
    <p:sldId id="293" r:id="rId38"/>
    <p:sldId id="294" r:id="rId39"/>
    <p:sldId id="295" r:id="rId40"/>
    <p:sldId id="296" r:id="rId41"/>
    <p:sldId id="298" r:id="rId42"/>
    <p:sldId id="299" r:id="rId43"/>
    <p:sldId id="300" r:id="rId44"/>
    <p:sldId id="301" r:id="rId45"/>
    <p:sldId id="302" r:id="rId46"/>
    <p:sldId id="303" r:id="rId47"/>
    <p:sldId id="304" r:id="rId48"/>
    <p:sldId id="316" r:id="rId49"/>
    <p:sldId id="317" r:id="rId50"/>
    <p:sldId id="318" r:id="rId51"/>
    <p:sldId id="319" r:id="rId52"/>
    <p:sldId id="320" r:id="rId53"/>
    <p:sldId id="375" r:id="rId54"/>
    <p:sldId id="376" r:id="rId55"/>
    <p:sldId id="377" r:id="rId56"/>
    <p:sldId id="321" r:id="rId57"/>
    <p:sldId id="322" r:id="rId58"/>
    <p:sldId id="326" r:id="rId59"/>
    <p:sldId id="327" r:id="rId60"/>
    <p:sldId id="331" r:id="rId61"/>
    <p:sldId id="332" r:id="rId62"/>
    <p:sldId id="352" r:id="rId63"/>
    <p:sldId id="372" r:id="rId64"/>
    <p:sldId id="354" r:id="rId65"/>
    <p:sldId id="355" r:id="rId66"/>
    <p:sldId id="356" r:id="rId67"/>
    <p:sldId id="357" r:id="rId68"/>
    <p:sldId id="358" r:id="rId69"/>
    <p:sldId id="359" r:id="rId70"/>
    <p:sldId id="360" r:id="rId71"/>
    <p:sldId id="363" r:id="rId72"/>
    <p:sldId id="365" r:id="rId73"/>
    <p:sldId id="373" r:id="rId74"/>
    <p:sldId id="366" r:id="rId75"/>
    <p:sldId id="368" r:id="rId76"/>
    <p:sldId id="369" r:id="rId77"/>
    <p:sldId id="370" r:id="rId78"/>
    <p:sldId id="371" r:id="rId79"/>
    <p:sldId id="389" r:id="rId80"/>
    <p:sldId id="374" r:id="rId81"/>
    <p:sldId id="378" r:id="rId82"/>
    <p:sldId id="379" r:id="rId83"/>
    <p:sldId id="380" r:id="rId84"/>
    <p:sldId id="381" r:id="rId85"/>
    <p:sldId id="390" r:id="rId86"/>
    <p:sldId id="392" r:id="rId87"/>
    <p:sldId id="393" r:id="rId88"/>
    <p:sldId id="394" r:id="rId89"/>
    <p:sldId id="395" r:id="rId90"/>
    <p:sldId id="310" r:id="rId91"/>
    <p:sldId id="382" r:id="rId92"/>
    <p:sldId id="660" r:id="rId93"/>
    <p:sldId id="618" r:id="rId94"/>
    <p:sldId id="621" r:id="rId95"/>
    <p:sldId id="625" r:id="rId96"/>
    <p:sldId id="666" r:id="rId97"/>
    <p:sldId id="626" r:id="rId98"/>
    <p:sldId id="627" r:id="rId99"/>
    <p:sldId id="668" r:id="rId100"/>
    <p:sldId id="669" r:id="rId101"/>
    <p:sldId id="631" r:id="rId102"/>
    <p:sldId id="673" r:id="rId103"/>
    <p:sldId id="391" r:id="rId104"/>
    <p:sldId id="674" r:id="rId105"/>
    <p:sldId id="675" r:id="rId106"/>
    <p:sldId id="676" r:id="rId107"/>
    <p:sldId id="677" r:id="rId108"/>
    <p:sldId id="678"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1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4-02-07T03:59:34.037"/>
    </inkml:context>
    <inkml:brush xml:id="br0">
      <inkml:brushProperty name="width" value="0.05292" units="cm"/>
      <inkml:brushProperty name="height" value="0.05292" units="cm"/>
      <inkml:brushProperty name="color" value="#FF0000"/>
    </inkml:brush>
  </inkml:definitions>
  <inkml:trace contextRef="#ctx0" brushRef="#br0">11854 6760 0,'30'0'219,"-30"29"-172,0 1-16,0 28-15,0 1-16,0-1 16,0-28-1,0-1 16,0 0 1,0 30-32,0-30 15,0 0 48,0 59-48,0-59 1,0 0-16,0 30 16,0-1 46,0 1 16,29-30-62,0 0 0</inkml:trace>
  <inkml:trace contextRef="#ctx0" brushRef="#br0" timeOffset="4726.31">9308 10506 0,'-88'0'172,"29"0"-125,1 29-32,28-29-15,-57 29 16,28-29-16,59 30 15,-29-30-15,0 29 16,-30 29-16,1-28 31,-1-1-31,0 29 0,30-58 16,0 30-16,-30-1 47,30 0-32,29 0-15,-58 30 47,58-30 0,0 0-47,0 1 0,29-1 31,0 30 32,0-59-47,30 58-1,29 1-15,0-30 0,29-29 31,-88 0-15,0 29-16,0 0 31,1-29-31,-1 0 16,59 0-16,-30 0 0,30 0 16,-29 0-16,-30 0 15,0 0-15,0 0 16,1 0-16,-1 0 15,59 0-15,-59-29 16,0 29-16,30-29 78,-30 29-31,0 0-47,30-59 31,-30 59 1,-29-29-17,0-29 1,0-89-1,0 118 1,0 0-16,0-59 0,0 59 16,0-1-1,0 1 32,-29 0 16,29-30-48,-29 30 32,29-29 78,-30 28-125,-28 1 16,-1 29 15,-58-29-15,88 29-16,0-30 0,-30 30 0,1 0 31,28 0 16,-57-29-47,28 0 15,0 0 1,-58 29-16,0-30 0,59 30 16</inkml:trace>
  <inkml:trace contextRef="#ctx0" brushRef="#br0" timeOffset="8531.36">9015 11969 0,'0'29'219,"0"0"-219,0 30 16,-88-30-1,30-29 1,28 0-16,-87 0 0,59 59 16,-1-30 15,30-29-31,0 29 16,-59 1-16,29-30 0,-29 58 15,59-29-15,0 1 16,0-1-16,-1 29 15,1-58 1,0 30 0,0-1 15,-30 0-15,30 0-1,-1 1 16,30-1 1,0 59-32,0-30 0,0 1 15,0-30-15,0 0 16,30 30 0,-1-1-1,-29-28 1,0 28 15,29-29 0,1 1-31,87-30 32,58 58-17,-28-58-15,28 0 16,-58 29-16,-87 1 15,-1-30 48,29 0-47,-28 0-16,-1 0 46,0-88-30,-29 29 0,88-87-16,-88 117 15,29-59-15,1 59 16,-1 0-16,0 29 16,0-30-16,-29-28 15,30 28-15,-30-28 16,0 29-1,29-30-15,-29 30 16,0 0 0,58-30-16,-58 1 0,0 28 15,30-28-15,-30-1 16,0 30 0,0-59 15,0 59 78,-176 29 79,0 0-188,118-29 0,-30 29 15,59-30 1,0 30-16</inkml:trace>
  <inkml:trace contextRef="#ctx0" brushRef="#br0" timeOffset="12309.7">14928 16007 0,'-59'29'125,"-29"-29"-109,-29 30-1,59-1-15,28-29 16,1 58-1,0-58 48,0 30-32,-1-1-15,30 0 15,0 30-31,0-30 16,-29 30-16,29-30 15,0 0 48,0 0-63,0 1 15,0 28 1,0-29 0,0 30-16,0-30 15,0 30 1,29 28-16,30-28 16,-1 29-1,60 29-15,-89-88 16,0 0 62,0-29-62,1 0-16,28 0 15,1-29 1,-30 0-16,-29 0 0,59-30 0,-59 30 15,58-59-15,30 29 47,-59 30-31,30-29 0,-30-1-16,-29 30 15,29-30-15,-29-28 16,30 57-16,-1 1 15,0 0-15,-29-30 32,0 30-32,0 0 47,0-59-16,0 59-16,-29-1-15,29-28 16,-29 29 0,-1 29-16,30-30 31,-29 1-31,-30 0 16,30 0-16,0 29 15,0 0 1,-1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A7B09-BA3B-4D0A-9B8B-A4DF587DBBBF}" type="datetimeFigureOut">
              <a:rPr lang="en-IN" smtClean="0"/>
              <a:t>23-04-2024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F0C450-890F-4451-99DA-678F082F7FCA}" type="slidenum">
              <a:rPr lang="en-IN" smtClean="0"/>
              <a:t>‹#›</a:t>
            </a:fld>
            <a:endParaRPr lang="en-IN"/>
          </a:p>
        </p:txBody>
      </p:sp>
    </p:spTree>
    <p:extLst>
      <p:ext uri="{BB962C8B-B14F-4D97-AF65-F5344CB8AC3E}">
        <p14:creationId xmlns:p14="http://schemas.microsoft.com/office/powerpoint/2010/main" val="759230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TextEdit="1"/>
          </p:cNvSpPr>
          <p:nvPr>
            <p:ph type="sldImg"/>
          </p:nvPr>
        </p:nvSpPr>
        <p:spPr bwMode="auto">
          <a:noFill/>
          <a:ln>
            <a:solidFill>
              <a:srgbClr val="000000"/>
            </a:solidFill>
            <a:miter lim="800000"/>
            <a:headEnd/>
            <a:tailEnd/>
          </a:ln>
        </p:spPr>
      </p:sp>
      <p:sp>
        <p:nvSpPr>
          <p:cNvPr id="132099" name="Rectangle 3"/>
          <p:cNvSpPr>
            <a:spLocks noGrp="1"/>
          </p:cNvSpPr>
          <p:nvPr>
            <p:ph type="body" idx="1"/>
          </p:nvPr>
        </p:nvSpPr>
        <p:spPr bwMode="auto">
          <a:xfrm>
            <a:off x="914400" y="4344988"/>
            <a:ext cx="5029200" cy="4113212"/>
          </a:xfrm>
          <a:noFill/>
        </p:spPr>
        <p:txBody>
          <a:bodyPr wrap="square" lIns="91428" tIns="45714" rIns="91428" bIns="45714" numCol="1" anchor="t" anchorCtr="0" compatLnSpc="1">
            <a:prstTxWarp prst="textNoShape">
              <a:avLst/>
            </a:prstTxWarp>
          </a:bodyPr>
          <a:lstStyle/>
          <a:p>
            <a:r>
              <a:rPr lang="en-US"/>
              <a:t>270.833 kb/s per carrier</a:t>
            </a:r>
          </a:p>
          <a:p>
            <a:r>
              <a:rPr lang="en-US"/>
              <a:t>GMSK with a time bandwidth product BT =0.3</a:t>
            </a:r>
          </a:p>
          <a:p>
            <a:r>
              <a:rPr lang="en-US"/>
              <a:t>Slow frequency hoping 217/hops/second.</a:t>
            </a:r>
          </a:p>
          <a:p>
            <a:r>
              <a:rPr lang="en-US"/>
              <a:t>Synchronization compensation for up to 233micro seconds absolute delay</a:t>
            </a:r>
          </a:p>
          <a:p>
            <a:r>
              <a:rPr lang="en-US"/>
              <a:t>Block and convolutional channel coding copuled with interleaving to combat channel perturbations- overall channel rate of 22.8 kb/s</a:t>
            </a:r>
          </a:p>
          <a:p>
            <a:r>
              <a:rPr lang="en-US"/>
              <a:t>Full rate channel 13 kb/s voice coder rate using regular pulse excitation/linear predictive coding RPE/LPC, half rate channel 6.5 kb/s using</a:t>
            </a:r>
          </a:p>
          <a:p>
            <a:r>
              <a:rPr lang="en-US"/>
              <a:t>Vector coder rate using vector sum excited linear predictivie coding VSELP</a:t>
            </a:r>
          </a:p>
          <a:p>
            <a:r>
              <a:rPr lang="en-US"/>
              <a:t>Overall full rate channel bit rate of 22.8 kb/s.</a:t>
            </a:r>
          </a:p>
          <a:p>
            <a:r>
              <a:rPr lang="en-US"/>
              <a:t>Each cell can have from 1 to 16 pairs of carriers.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eaLnBrk="0" hangingPunct="0">
              <a:defRPr sz="800">
                <a:solidFill>
                  <a:schemeClr val="tx1"/>
                </a:solidFill>
                <a:latin typeface="Arial" pitchFamily="34" charset="0"/>
                <a:cs typeface="Arial" pitchFamily="34" charset="0"/>
              </a:defRPr>
            </a:lvl1pPr>
            <a:lvl2pPr marL="742950" indent="-285750" eaLnBrk="0" hangingPunct="0">
              <a:defRPr sz="800">
                <a:solidFill>
                  <a:schemeClr val="tx1"/>
                </a:solidFill>
                <a:latin typeface="Arial" pitchFamily="34" charset="0"/>
                <a:cs typeface="Arial" pitchFamily="34" charset="0"/>
              </a:defRPr>
            </a:lvl2pPr>
            <a:lvl3pPr marL="1143000" indent="-228600" eaLnBrk="0" hangingPunct="0">
              <a:defRPr sz="800">
                <a:solidFill>
                  <a:schemeClr val="tx1"/>
                </a:solidFill>
                <a:latin typeface="Arial" pitchFamily="34" charset="0"/>
                <a:cs typeface="Arial" pitchFamily="34" charset="0"/>
              </a:defRPr>
            </a:lvl3pPr>
            <a:lvl4pPr marL="1600200" indent="-228600" eaLnBrk="0" hangingPunct="0">
              <a:defRPr sz="800">
                <a:solidFill>
                  <a:schemeClr val="tx1"/>
                </a:solidFill>
                <a:latin typeface="Arial" pitchFamily="34" charset="0"/>
                <a:cs typeface="Arial" pitchFamily="34" charset="0"/>
              </a:defRPr>
            </a:lvl4pPr>
            <a:lvl5pPr marL="2057400" indent="-228600" eaLnBrk="0" hangingPunct="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eaLnBrk="1" hangingPunct="1"/>
            <a:fld id="{F491EE3A-C382-48EB-8B17-98C6F4E6A966}" type="slidenum">
              <a:rPr lang="ar-SA" sz="1200" smtClean="0"/>
              <a:pPr eaLnBrk="1" hangingPunct="1"/>
              <a:t>82</a:t>
            </a:fld>
            <a:endParaRPr lang="en-US"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sz="800">
                <a:solidFill>
                  <a:schemeClr val="tx1"/>
                </a:solidFill>
                <a:latin typeface="Arial" pitchFamily="34" charset="0"/>
                <a:cs typeface="Arial" pitchFamily="34" charset="0"/>
              </a:defRPr>
            </a:lvl1pPr>
            <a:lvl2pPr marL="742950" indent="-285750" eaLnBrk="0" hangingPunct="0">
              <a:defRPr sz="800">
                <a:solidFill>
                  <a:schemeClr val="tx1"/>
                </a:solidFill>
                <a:latin typeface="Arial" pitchFamily="34" charset="0"/>
                <a:cs typeface="Arial" pitchFamily="34" charset="0"/>
              </a:defRPr>
            </a:lvl2pPr>
            <a:lvl3pPr marL="1143000" indent="-228600" eaLnBrk="0" hangingPunct="0">
              <a:defRPr sz="800">
                <a:solidFill>
                  <a:schemeClr val="tx1"/>
                </a:solidFill>
                <a:latin typeface="Arial" pitchFamily="34" charset="0"/>
                <a:cs typeface="Arial" pitchFamily="34" charset="0"/>
              </a:defRPr>
            </a:lvl3pPr>
            <a:lvl4pPr marL="1600200" indent="-228600" eaLnBrk="0" hangingPunct="0">
              <a:defRPr sz="800">
                <a:solidFill>
                  <a:schemeClr val="tx1"/>
                </a:solidFill>
                <a:latin typeface="Arial" pitchFamily="34" charset="0"/>
                <a:cs typeface="Arial" pitchFamily="34" charset="0"/>
              </a:defRPr>
            </a:lvl4pPr>
            <a:lvl5pPr marL="2057400" indent="-228600" eaLnBrk="0" hangingPunct="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eaLnBrk="1" hangingPunct="1"/>
            <a:fld id="{3B73274E-3C07-42CF-9143-002D7194E380}" type="slidenum">
              <a:rPr lang="ar-SA" sz="1200" smtClean="0"/>
              <a:pPr eaLnBrk="1" hangingPunct="1"/>
              <a:t>83</a:t>
            </a:fld>
            <a:endParaRPr 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defRPr sz="800">
                <a:solidFill>
                  <a:schemeClr val="tx1"/>
                </a:solidFill>
                <a:latin typeface="Arial" pitchFamily="34" charset="0"/>
                <a:cs typeface="Arial" pitchFamily="34" charset="0"/>
              </a:defRPr>
            </a:lvl1pPr>
            <a:lvl2pPr marL="742950" indent="-285750" eaLnBrk="0" hangingPunct="0">
              <a:defRPr sz="800">
                <a:solidFill>
                  <a:schemeClr val="tx1"/>
                </a:solidFill>
                <a:latin typeface="Arial" pitchFamily="34" charset="0"/>
                <a:cs typeface="Arial" pitchFamily="34" charset="0"/>
              </a:defRPr>
            </a:lvl2pPr>
            <a:lvl3pPr marL="1143000" indent="-228600" eaLnBrk="0" hangingPunct="0">
              <a:defRPr sz="800">
                <a:solidFill>
                  <a:schemeClr val="tx1"/>
                </a:solidFill>
                <a:latin typeface="Arial" pitchFamily="34" charset="0"/>
                <a:cs typeface="Arial" pitchFamily="34" charset="0"/>
              </a:defRPr>
            </a:lvl3pPr>
            <a:lvl4pPr marL="1600200" indent="-228600" eaLnBrk="0" hangingPunct="0">
              <a:defRPr sz="800">
                <a:solidFill>
                  <a:schemeClr val="tx1"/>
                </a:solidFill>
                <a:latin typeface="Arial" pitchFamily="34" charset="0"/>
                <a:cs typeface="Arial" pitchFamily="34" charset="0"/>
              </a:defRPr>
            </a:lvl4pPr>
            <a:lvl5pPr marL="2057400" indent="-228600" eaLnBrk="0" hangingPunct="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eaLnBrk="1" hangingPunct="1"/>
            <a:fld id="{F9656FE1-1AD3-4E7F-9CEC-F1E323A6C54F}" type="slidenum">
              <a:rPr lang="ar-SA" sz="1200" smtClean="0">
                <a:solidFill>
                  <a:prstClr val="black"/>
                </a:solidFill>
              </a:rPr>
              <a:pPr eaLnBrk="1" hangingPunct="1"/>
              <a:t>84</a:t>
            </a:fld>
            <a:endParaRPr lang="en-US" sz="1200">
              <a:solidFill>
                <a:prstClr val="black"/>
              </a:solidFill>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2DB67E9-59EF-F580-FFA7-C19D48766B91}"/>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7D996DD-84DC-4752-9EFB-C1D6304DC762}" type="slidenum">
              <a:rPr lang="ja-JP" altLang="en-US" sz="1200"/>
              <a:pPr/>
              <a:t>87</a:t>
            </a:fld>
            <a:endParaRPr lang="ja-JP" altLang="en-US" sz="1200"/>
          </a:p>
        </p:txBody>
      </p:sp>
      <p:sp>
        <p:nvSpPr>
          <p:cNvPr id="92163" name="Rectangle 2">
            <a:extLst>
              <a:ext uri="{FF2B5EF4-FFF2-40B4-BE49-F238E27FC236}">
                <a16:creationId xmlns:a16="http://schemas.microsoft.com/office/drawing/2014/main" id="{B4DC3728-5A24-7E7C-3AFD-2BBA95981506}"/>
              </a:ext>
            </a:extLst>
          </p:cNvPr>
          <p:cNvSpPr>
            <a:spLocks noChangeArrowheads="1" noTextEdit="1"/>
          </p:cNvSpPr>
          <p:nvPr>
            <p:ph type="sldImg"/>
          </p:nvPr>
        </p:nvSpPr>
        <p:spPr>
          <a:ln/>
        </p:spPr>
      </p:sp>
      <p:sp>
        <p:nvSpPr>
          <p:cNvPr id="92164" name="Rectangle 3">
            <a:extLst>
              <a:ext uri="{FF2B5EF4-FFF2-40B4-BE49-F238E27FC236}">
                <a16:creationId xmlns:a16="http://schemas.microsoft.com/office/drawing/2014/main" id="{24CE7A98-96E1-7749-ECC1-3F3D171AB745}"/>
              </a:ext>
            </a:extLst>
          </p:cNvPr>
          <p:cNvSpPr>
            <a:spLocks noGrp="1" noChangeArrowheads="1"/>
          </p:cNvSpPr>
          <p:nvPr>
            <p:ph type="body" idx="1"/>
          </p:nvPr>
        </p:nvSpPr>
        <p:spPr>
          <a:noFill/>
        </p:spPr>
        <p:txBody>
          <a:bodyPr/>
          <a:lstStyle/>
          <a:p>
            <a:endParaRPr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7C12E117-C088-A660-C999-44625C431CAA}"/>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6CE54C6-8891-4B50-8478-44F88E93993B}" type="slidenum">
              <a:rPr lang="ja-JP" altLang="en-US" sz="1200"/>
              <a:pPr/>
              <a:t>88</a:t>
            </a:fld>
            <a:endParaRPr lang="ja-JP" altLang="en-US" sz="1200"/>
          </a:p>
        </p:txBody>
      </p:sp>
      <p:sp>
        <p:nvSpPr>
          <p:cNvPr id="94211" name="Rectangle 2">
            <a:extLst>
              <a:ext uri="{FF2B5EF4-FFF2-40B4-BE49-F238E27FC236}">
                <a16:creationId xmlns:a16="http://schemas.microsoft.com/office/drawing/2014/main" id="{C4E2818D-71FD-EE31-6BEA-661342C3C947}"/>
              </a:ext>
            </a:extLst>
          </p:cNvPr>
          <p:cNvSpPr>
            <a:spLocks noChangeArrowheads="1" noTextEdit="1"/>
          </p:cNvSpPr>
          <p:nvPr>
            <p:ph type="sldImg"/>
          </p:nvPr>
        </p:nvSpPr>
        <p:spPr>
          <a:ln/>
        </p:spPr>
      </p:sp>
      <p:sp>
        <p:nvSpPr>
          <p:cNvPr id="94212" name="Rectangle 3">
            <a:extLst>
              <a:ext uri="{FF2B5EF4-FFF2-40B4-BE49-F238E27FC236}">
                <a16:creationId xmlns:a16="http://schemas.microsoft.com/office/drawing/2014/main" id="{4767DF30-F181-B96E-7408-F14646F6BD5E}"/>
              </a:ext>
            </a:extLst>
          </p:cNvPr>
          <p:cNvSpPr>
            <a:spLocks noGrp="1" noChangeArrowheads="1"/>
          </p:cNvSpPr>
          <p:nvPr>
            <p:ph type="body" idx="1"/>
          </p:nvPr>
        </p:nvSpPr>
        <p:spPr>
          <a:noFill/>
        </p:spPr>
        <p:txBody>
          <a:bodyPr/>
          <a:lstStyle/>
          <a:p>
            <a:endParaRPr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FD4C9AB-506C-5F75-5714-666850CCA2DA}"/>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4686EFE-C453-4FCF-920A-93B44E59B401}" type="slidenum">
              <a:rPr lang="ja-JP" altLang="en-US" sz="1200"/>
              <a:pPr/>
              <a:t>89</a:t>
            </a:fld>
            <a:endParaRPr lang="ja-JP" altLang="en-US" sz="1200"/>
          </a:p>
        </p:txBody>
      </p:sp>
      <p:sp>
        <p:nvSpPr>
          <p:cNvPr id="96259" name="Rectangle 2">
            <a:extLst>
              <a:ext uri="{FF2B5EF4-FFF2-40B4-BE49-F238E27FC236}">
                <a16:creationId xmlns:a16="http://schemas.microsoft.com/office/drawing/2014/main" id="{DED050D5-F65D-2D35-994C-5F7CD409E568}"/>
              </a:ext>
            </a:extLst>
          </p:cNvPr>
          <p:cNvSpPr>
            <a:spLocks noChangeArrowheads="1" noTextEdit="1"/>
          </p:cNvSpPr>
          <p:nvPr>
            <p:ph type="sldImg"/>
          </p:nvPr>
        </p:nvSpPr>
        <p:spPr>
          <a:ln/>
        </p:spPr>
      </p:sp>
      <p:sp>
        <p:nvSpPr>
          <p:cNvPr id="96260" name="Rectangle 3">
            <a:extLst>
              <a:ext uri="{FF2B5EF4-FFF2-40B4-BE49-F238E27FC236}">
                <a16:creationId xmlns:a16="http://schemas.microsoft.com/office/drawing/2014/main" id="{5D207812-E69D-8B2E-8C15-3ED7FC030CFB}"/>
              </a:ext>
            </a:extLst>
          </p:cNvPr>
          <p:cNvSpPr>
            <a:spLocks noGrp="1" noChangeArrowheads="1"/>
          </p:cNvSpPr>
          <p:nvPr>
            <p:ph type="body" idx="1"/>
          </p:nvPr>
        </p:nvSpPr>
        <p:spPr>
          <a:noFill/>
        </p:spPr>
        <p:txBody>
          <a:bodyPr/>
          <a:lstStyle/>
          <a:p>
            <a:endParaRPr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4452CA5F-4453-836F-B66C-94CF242CEAB7}"/>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12FC04B-8802-446B-B8C2-07936006CB1D}" type="slidenum">
              <a:rPr lang="ja-JP" altLang="en-US" sz="1200"/>
              <a:pPr/>
              <a:t>90</a:t>
            </a:fld>
            <a:endParaRPr lang="ja-JP" altLang="en-US" sz="1200"/>
          </a:p>
        </p:txBody>
      </p:sp>
      <p:sp>
        <p:nvSpPr>
          <p:cNvPr id="100355" name="Rectangle 2">
            <a:extLst>
              <a:ext uri="{FF2B5EF4-FFF2-40B4-BE49-F238E27FC236}">
                <a16:creationId xmlns:a16="http://schemas.microsoft.com/office/drawing/2014/main" id="{57F85739-AACC-720E-A44F-E000519FE4D9}"/>
              </a:ext>
            </a:extLst>
          </p:cNvPr>
          <p:cNvSpPr>
            <a:spLocks noChangeArrowheads="1" noTextEdit="1"/>
          </p:cNvSpPr>
          <p:nvPr>
            <p:ph type="sldImg"/>
          </p:nvPr>
        </p:nvSpPr>
        <p:spPr>
          <a:ln/>
        </p:spPr>
      </p:sp>
      <p:sp>
        <p:nvSpPr>
          <p:cNvPr id="100356" name="Rectangle 3">
            <a:extLst>
              <a:ext uri="{FF2B5EF4-FFF2-40B4-BE49-F238E27FC236}">
                <a16:creationId xmlns:a16="http://schemas.microsoft.com/office/drawing/2014/main" id="{5B2B156B-AAA9-8D30-3E80-A747FCB377BF}"/>
              </a:ext>
            </a:extLst>
          </p:cNvPr>
          <p:cNvSpPr>
            <a:spLocks noGrp="1" noChangeArrowheads="1"/>
          </p:cNvSpPr>
          <p:nvPr>
            <p:ph type="body" idx="1"/>
          </p:nvPr>
        </p:nvSpPr>
        <p:spPr>
          <a:noFill/>
        </p:spPr>
        <p:txBody>
          <a:bodyPr/>
          <a:lstStyle/>
          <a:p>
            <a:endParaRPr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48D5E927-605C-0278-3DEE-165FF49D3DBB}"/>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868EF7E8-0997-7184-34BF-CD68D022140C}"/>
              </a:ext>
            </a:extLst>
          </p:cNvPr>
          <p:cNvSpPr>
            <a:spLocks noGrp="1"/>
          </p:cNvSpPr>
          <p:nvPr>
            <p:ph type="body" idx="1"/>
          </p:nvPr>
        </p:nvSpPr>
        <p:spPr/>
        <p:txBody>
          <a:bodyPr/>
          <a:lstStyle/>
          <a:p>
            <a:pPr marL="0" lvl="1"/>
            <a:r>
              <a:rPr lang="en-US" altLang="en-US"/>
              <a:t>CAT 3, CAT 4, CAT 6 (different radio technology), </a:t>
            </a:r>
            <a:r>
              <a:rPr lang="en-US" altLang="en-US">
                <a:sym typeface="Wingdings" panose="05000000000000000000" pitchFamily="2" charset="2"/>
              </a:rPr>
              <a:t> different speed</a:t>
            </a:r>
          </a:p>
          <a:p>
            <a:pPr marL="0" lvl="1"/>
            <a:endParaRPr lang="en-US" altLang="en-US">
              <a:sym typeface="Wingdings" panose="05000000000000000000" pitchFamily="2" charset="2"/>
            </a:endParaRPr>
          </a:p>
          <a:p>
            <a:r>
              <a:rPr lang="en-US" altLang="en-US"/>
              <a:t>All implementations must meet baseline requirements</a:t>
            </a:r>
          </a:p>
          <a:p>
            <a:pPr marL="0" lvl="1"/>
            <a:r>
              <a:rPr lang="en-US" altLang="en-US"/>
              <a:t>Increased speed</a:t>
            </a:r>
          </a:p>
          <a:p>
            <a:pPr marL="0" lvl="1"/>
            <a:r>
              <a:rPr lang="en-US" altLang="en-US"/>
              <a:t>IP-based network (All circuits are gone/fried!)</a:t>
            </a:r>
          </a:p>
          <a:p>
            <a:pPr marL="0" lvl="1"/>
            <a:r>
              <a:rPr lang="en-US" altLang="en-US"/>
              <a:t>New air interface: OFDMA (Orthogonal Frequency-Division Multiple Access), MIMO (multiple antennas)</a:t>
            </a:r>
          </a:p>
          <a:p>
            <a:pPr marL="0" lvl="1"/>
            <a:r>
              <a:rPr lang="en-US" altLang="en-US"/>
              <a:t>Also includes duplexing, timing, carrier spacing, coding... </a:t>
            </a:r>
          </a:p>
          <a:p>
            <a:pPr marL="0" lvl="1"/>
            <a:endParaRPr lang="en-US" altLang="en-US"/>
          </a:p>
          <a:p>
            <a:endParaRPr lang="en-US" altLang="en-US"/>
          </a:p>
        </p:txBody>
      </p:sp>
      <p:sp>
        <p:nvSpPr>
          <p:cNvPr id="58371" name="Slide Number Placeholder 3">
            <a:extLst>
              <a:ext uri="{FF2B5EF4-FFF2-40B4-BE49-F238E27FC236}">
                <a16:creationId xmlns:a16="http://schemas.microsoft.com/office/drawing/2014/main" id="{0B736A6A-F207-F80E-3D60-68E60587496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336110-AB4F-481C-80DC-7E567C968D5A}" type="slidenum">
              <a:rPr lang="en-US" altLang="en-US" sz="1300">
                <a:latin typeface="Times New Roman" panose="02020603050405020304" pitchFamily="18" charset="0"/>
              </a:rPr>
              <a:pPr/>
              <a:t>92</a:t>
            </a:fld>
            <a:endParaRPr lang="en-US" altLang="en-US" sz="130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53CA4C4-BACD-8FFF-345C-A272915566CC}"/>
              </a:ext>
            </a:extLst>
          </p:cNvPr>
          <p:cNvSpPr>
            <a:spLocks noGrp="1" noRot="1" noChangeAspect="1" noTextEdit="1"/>
          </p:cNvSpPr>
          <p:nvPr>
            <p:ph type="sldImg"/>
          </p:nvPr>
        </p:nvSpPr>
        <p:spPr>
          <a:ln/>
        </p:spPr>
      </p:sp>
      <p:sp>
        <p:nvSpPr>
          <p:cNvPr id="41986" name="Notes Placeholder 2">
            <a:extLst>
              <a:ext uri="{FF2B5EF4-FFF2-40B4-BE49-F238E27FC236}">
                <a16:creationId xmlns:a16="http://schemas.microsoft.com/office/drawing/2014/main" id="{057E823F-3AFF-26B2-E2B2-8BEC7FFE49C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Let us look at the mobile network architecture to see</a:t>
            </a:r>
            <a:r>
              <a:rPr lang="zh-CN" altLang="en-US"/>
              <a:t> </a:t>
            </a:r>
            <a:r>
              <a:rPr lang="en-US" altLang="zh-CN"/>
              <a:t>how</a:t>
            </a:r>
            <a:r>
              <a:rPr lang="zh-CN" altLang="en-US"/>
              <a:t> </a:t>
            </a:r>
            <a:r>
              <a:rPr lang="en-US" altLang="en-US"/>
              <a:t>these services are</a:t>
            </a:r>
            <a:r>
              <a:rPr lang="zh-CN" altLang="en-US"/>
              <a:t> </a:t>
            </a:r>
            <a:r>
              <a:rPr lang="en-US" altLang="zh-CN"/>
              <a:t>made</a:t>
            </a:r>
            <a:r>
              <a:rPr lang="zh-CN" altLang="en-US"/>
              <a:t> </a:t>
            </a:r>
            <a:r>
              <a:rPr lang="en-US" altLang="zh-CN"/>
              <a:t>possible</a:t>
            </a:r>
            <a:r>
              <a:rPr lang="en-US" altLang="en-US"/>
              <a:t>.</a:t>
            </a:r>
          </a:p>
          <a:p>
            <a:endParaRPr lang="en-US" altLang="en-US"/>
          </a:p>
          <a:p>
            <a:r>
              <a:rPr lang="en-US" altLang="en-US"/>
              <a:t>Here it is a 4G LTE network architecture which only supports packet-switched service. </a:t>
            </a:r>
          </a:p>
          <a:p>
            <a:r>
              <a:rPr lang="en-US" altLang="en-US"/>
              <a:t>It consists of two parts:</a:t>
            </a:r>
          </a:p>
          <a:p>
            <a:endParaRPr lang="en-US" altLang="en-US"/>
          </a:p>
          <a:p>
            <a:r>
              <a:rPr lang="en-US" altLang="en-US" b="1">
                <a:solidFill>
                  <a:srgbClr val="FF0000"/>
                </a:solidFill>
              </a:rPr>
              <a:t>First</a:t>
            </a:r>
            <a:r>
              <a:rPr lang="en-US" altLang="en-US"/>
              <a:t>, base stations to offer radio access</a:t>
            </a:r>
          </a:p>
          <a:p>
            <a:r>
              <a:rPr lang="en-US" altLang="en-US" b="1"/>
              <a:t>Second</a:t>
            </a:r>
            <a:r>
              <a:rPr lang="en-US" altLang="en-US"/>
              <a:t>,  core network which consists of MME (Mobility Management Entity) and 4G PS gateways . </a:t>
            </a:r>
          </a:p>
          <a:p>
            <a:endParaRPr lang="en-US" altLang="en-US"/>
          </a:p>
          <a:p>
            <a:r>
              <a:rPr lang="en-US" altLang="en-US"/>
              <a:t>The MME is used to manage user mobility, e.g., location update. </a:t>
            </a:r>
          </a:p>
          <a:p>
            <a:r>
              <a:rPr lang="en-US" altLang="en-US"/>
              <a:t>The 4G PS Gateways route packets between Internet and 4G Base stations</a:t>
            </a:r>
          </a:p>
          <a:p>
            <a:endParaRPr lang="en-US" altLang="en-US"/>
          </a:p>
        </p:txBody>
      </p:sp>
      <p:sp>
        <p:nvSpPr>
          <p:cNvPr id="41987" name="Slide Number Placeholder 3">
            <a:extLst>
              <a:ext uri="{FF2B5EF4-FFF2-40B4-BE49-F238E27FC236}">
                <a16:creationId xmlns:a16="http://schemas.microsoft.com/office/drawing/2014/main" id="{5BDDAA34-74A9-89F0-FE90-C131E654433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6C58AB-349F-4218-8929-682FB389A813}" type="slidenum">
              <a:rPr lang="en-US" altLang="en-US" sz="1300">
                <a:latin typeface="Times New Roman" panose="02020603050405020304" pitchFamily="18" charset="0"/>
              </a:rPr>
              <a:pPr/>
              <a:t>93</a:t>
            </a:fld>
            <a:endParaRPr lang="en-US" altLang="en-US" sz="130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3E6E7D23-2844-AB83-A248-EEC82198839E}"/>
              </a:ext>
            </a:extLst>
          </p:cNvPr>
          <p:cNvSpPr>
            <a:spLocks noGrp="1" noRot="1" noChangeAspect="1" noTextEdit="1"/>
          </p:cNvSpPr>
          <p:nvPr>
            <p:ph type="sldImg"/>
          </p:nvPr>
        </p:nvSpPr>
        <p:spPr>
          <a:ln/>
        </p:spPr>
      </p:sp>
      <p:sp>
        <p:nvSpPr>
          <p:cNvPr id="46082" name="Notes Placeholder 2">
            <a:extLst>
              <a:ext uri="{FF2B5EF4-FFF2-40B4-BE49-F238E27FC236}">
                <a16:creationId xmlns:a16="http://schemas.microsoft.com/office/drawing/2014/main" id="{6EA18F3E-F8DF-03B1-1969-866689EC10A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Now we take a look at 3G network architecture. </a:t>
            </a:r>
          </a:p>
          <a:p>
            <a:r>
              <a:rPr lang="en-US" altLang="en-US"/>
              <a:t>Similar to 4G LTE, it has Base station and core networks.</a:t>
            </a:r>
          </a:p>
          <a:p>
            <a:endParaRPr lang="en-US" altLang="en-US"/>
          </a:p>
          <a:p>
            <a:r>
              <a:rPr lang="en-US" altLang="en-US"/>
              <a:t>The major difference is that 3G supports both Circuit-Switched and Packet-Switched services.</a:t>
            </a:r>
          </a:p>
          <a:p>
            <a:endParaRPr lang="en-US" altLang="en-US"/>
          </a:p>
          <a:p>
            <a:r>
              <a:rPr lang="en-US" altLang="en-US"/>
              <a:t>3G CS Gateways are used to connect to 3G base stations and telephony networks.</a:t>
            </a:r>
          </a:p>
          <a:p>
            <a:r>
              <a:rPr lang="en-US" altLang="en-US"/>
              <a:t>3G PS Gateways plays role similar to 4G PS Gateway.</a:t>
            </a:r>
          </a:p>
          <a:p>
            <a:r>
              <a:rPr lang="en-US" altLang="en-US"/>
              <a:t>The main difference is that 3G PS Gateways are responsible for control-plane and data-plane functions at same.</a:t>
            </a:r>
          </a:p>
          <a:p>
            <a:r>
              <a:rPr lang="en-US" altLang="en-US"/>
              <a:t>In 4G LTE, the control-plane functions are moved to MME.</a:t>
            </a:r>
          </a:p>
          <a:p>
            <a:endParaRPr lang="en-US" altLang="en-US"/>
          </a:p>
          <a:p>
            <a:endParaRPr lang="en-US" altLang="en-US"/>
          </a:p>
          <a:p>
            <a:endParaRPr lang="en-US" altLang="en-US"/>
          </a:p>
        </p:txBody>
      </p:sp>
      <p:sp>
        <p:nvSpPr>
          <p:cNvPr id="46083" name="Slide Number Placeholder 3">
            <a:extLst>
              <a:ext uri="{FF2B5EF4-FFF2-40B4-BE49-F238E27FC236}">
                <a16:creationId xmlns:a16="http://schemas.microsoft.com/office/drawing/2014/main" id="{DD180E34-5116-03DE-453A-39AE6F1F541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2D8E352-BD0C-4D92-B35F-9A0ED7113308}" type="slidenum">
              <a:rPr lang="en-US" altLang="en-US" sz="1300">
                <a:latin typeface="Times New Roman" panose="02020603050405020304" pitchFamily="18" charset="0"/>
              </a:rPr>
              <a:pPr/>
              <a:t>94</a:t>
            </a:fld>
            <a:endParaRPr lang="en-US" altLang="en-US" sz="130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919163">
              <a:defRPr sz="1400" b="1">
                <a:solidFill>
                  <a:schemeClr val="tx1"/>
                </a:solidFill>
                <a:latin typeface="Arial" charset="0"/>
              </a:defRPr>
            </a:lvl1pPr>
            <a:lvl2pPr marL="742950" indent="-285750" defTabSz="919163">
              <a:defRPr sz="1400" b="1">
                <a:solidFill>
                  <a:schemeClr val="tx1"/>
                </a:solidFill>
                <a:latin typeface="Arial" charset="0"/>
              </a:defRPr>
            </a:lvl2pPr>
            <a:lvl3pPr marL="1143000" indent="-228600" defTabSz="919163">
              <a:defRPr sz="1400" b="1">
                <a:solidFill>
                  <a:schemeClr val="tx1"/>
                </a:solidFill>
                <a:latin typeface="Arial" charset="0"/>
              </a:defRPr>
            </a:lvl3pPr>
            <a:lvl4pPr marL="1600200" indent="-228600" defTabSz="919163">
              <a:defRPr sz="1400" b="1">
                <a:solidFill>
                  <a:schemeClr val="tx1"/>
                </a:solidFill>
                <a:latin typeface="Arial" charset="0"/>
              </a:defRPr>
            </a:lvl4pPr>
            <a:lvl5pPr marL="2057400" indent="-228600" defTabSz="919163">
              <a:defRPr sz="1400" b="1">
                <a:solidFill>
                  <a:schemeClr val="tx1"/>
                </a:solidFill>
                <a:latin typeface="Arial" charset="0"/>
              </a:defRPr>
            </a:lvl5pPr>
            <a:lvl6pPr marL="2514600" indent="-228600" algn="ctr" defTabSz="919163" eaLnBrk="0" fontAlgn="base" hangingPunct="0">
              <a:spcBef>
                <a:spcPct val="0"/>
              </a:spcBef>
              <a:spcAft>
                <a:spcPct val="0"/>
              </a:spcAft>
              <a:defRPr sz="1400" b="1">
                <a:solidFill>
                  <a:schemeClr val="tx1"/>
                </a:solidFill>
                <a:latin typeface="Arial" charset="0"/>
              </a:defRPr>
            </a:lvl6pPr>
            <a:lvl7pPr marL="2971800" indent="-228600" algn="ctr" defTabSz="919163" eaLnBrk="0" fontAlgn="base" hangingPunct="0">
              <a:spcBef>
                <a:spcPct val="0"/>
              </a:spcBef>
              <a:spcAft>
                <a:spcPct val="0"/>
              </a:spcAft>
              <a:defRPr sz="1400" b="1">
                <a:solidFill>
                  <a:schemeClr val="tx1"/>
                </a:solidFill>
                <a:latin typeface="Arial" charset="0"/>
              </a:defRPr>
            </a:lvl7pPr>
            <a:lvl8pPr marL="3429000" indent="-228600" algn="ctr" defTabSz="919163" eaLnBrk="0" fontAlgn="base" hangingPunct="0">
              <a:spcBef>
                <a:spcPct val="0"/>
              </a:spcBef>
              <a:spcAft>
                <a:spcPct val="0"/>
              </a:spcAft>
              <a:defRPr sz="1400" b="1">
                <a:solidFill>
                  <a:schemeClr val="tx1"/>
                </a:solidFill>
                <a:latin typeface="Arial" charset="0"/>
              </a:defRPr>
            </a:lvl8pPr>
            <a:lvl9pPr marL="3886200" indent="-228600" algn="ctr" defTabSz="919163" eaLnBrk="0" fontAlgn="base" hangingPunct="0">
              <a:spcBef>
                <a:spcPct val="0"/>
              </a:spcBef>
              <a:spcAft>
                <a:spcPct val="0"/>
              </a:spcAft>
              <a:defRPr sz="1400" b="1">
                <a:solidFill>
                  <a:schemeClr val="tx1"/>
                </a:solidFill>
                <a:latin typeface="Arial" charset="0"/>
              </a:defRPr>
            </a:lvl9pPr>
          </a:lstStyle>
          <a:p>
            <a:fld id="{5CC06743-8FA6-47B7-9860-6095EEF409B9}" type="slidenum">
              <a:rPr lang="en-US" sz="1200" b="0">
                <a:latin typeface="Times New Roman" pitchFamily="16" charset="0"/>
              </a:rPr>
              <a:pPr/>
              <a:t>33</a:t>
            </a:fld>
            <a:endParaRPr lang="en-US" sz="1200" b="0">
              <a:latin typeface="Times New Roman" pitchFamily="16" charset="0"/>
            </a:endParaRPr>
          </a:p>
        </p:txBody>
      </p:sp>
      <p:sp>
        <p:nvSpPr>
          <p:cNvPr id="196611" name="Rectangle 2"/>
          <p:cNvSpPr>
            <a:spLocks noGrp="1" noRot="1" noChangeAspect="1" noChangeArrowheads="1" noTextEdit="1"/>
          </p:cNvSpPr>
          <p:nvPr>
            <p:ph type="sldImg"/>
          </p:nvPr>
        </p:nvSpPr>
        <p:spPr>
          <a:xfrm>
            <a:off x="-387350" y="419100"/>
            <a:ext cx="7621588" cy="4287838"/>
          </a:xfrm>
          <a:ln/>
        </p:spPr>
      </p:sp>
      <p:sp>
        <p:nvSpPr>
          <p:cNvPr id="196612" name="Rectangle 3"/>
          <p:cNvSpPr>
            <a:spLocks noGrp="1" noChangeArrowheads="1"/>
          </p:cNvSpPr>
          <p:nvPr>
            <p:ph type="body" idx="1"/>
          </p:nvPr>
        </p:nvSpPr>
        <p:spPr>
          <a:xfrm>
            <a:off x="293930" y="4841068"/>
            <a:ext cx="6300849" cy="2838013"/>
          </a:xfrm>
          <a:noFill/>
        </p:spPr>
        <p:txBody>
          <a:bodyPr/>
          <a:lstStyle/>
          <a:p>
            <a:pPr lvl="1"/>
            <a:r>
              <a:rPr lang="en-US">
                <a:latin typeface="Times New Roman" pitchFamily="16" charset="0"/>
              </a:rPr>
              <a:t>The network can carry two types of information:</a:t>
            </a:r>
          </a:p>
          <a:p>
            <a:pPr lvl="2"/>
            <a:r>
              <a:rPr lang="en-US" b="1">
                <a:latin typeface="Times New Roman" pitchFamily="16" charset="0"/>
              </a:rPr>
              <a:t>Traffic</a:t>
            </a:r>
            <a:r>
              <a:rPr lang="en-US">
                <a:latin typeface="Times New Roman" pitchFamily="16" charset="0"/>
              </a:rPr>
              <a:t>: this concerns all the «user to user» information. It can be voice as well as data.</a:t>
            </a:r>
          </a:p>
          <a:p>
            <a:pPr lvl="2"/>
            <a:r>
              <a:rPr lang="en-US" b="1">
                <a:latin typeface="Times New Roman" pitchFamily="16" charset="0"/>
              </a:rPr>
              <a:t>Signaling</a:t>
            </a:r>
            <a:r>
              <a:rPr lang="en-US">
                <a:latin typeface="Times New Roman" pitchFamily="16" charset="0"/>
              </a:rPr>
              <a:t>: the network also needs to carry information for its own working. The purposes of this information are numerous: traffic data routing, maintenance, security. These data are not usually visible from the user’s point of view.</a:t>
            </a:r>
          </a:p>
          <a:p>
            <a:pPr lvl="1"/>
            <a:r>
              <a:rPr lang="en-US">
                <a:latin typeface="Times New Roman" pitchFamily="16" charset="0"/>
              </a:rPr>
              <a:t>There are several signaling types:</a:t>
            </a:r>
          </a:p>
          <a:p>
            <a:pPr lvl="2"/>
            <a:r>
              <a:rPr lang="en-US" b="1">
                <a:latin typeface="Times New Roman" pitchFamily="16" charset="0"/>
              </a:rPr>
              <a:t>PTS (Per-Trunk Signaling):</a:t>
            </a:r>
            <a:r>
              <a:rPr lang="en-US">
                <a:latin typeface="Times New Roman" pitchFamily="16" charset="0"/>
              </a:rPr>
              <a:t> signaling and voice components are transmitted on the same facility. PTS requires the voice component to be completely built, even if the call can’t be completed.</a:t>
            </a:r>
          </a:p>
          <a:p>
            <a:pPr lvl="2"/>
            <a:r>
              <a:rPr lang="en-US" b="1">
                <a:latin typeface="Times New Roman" pitchFamily="16" charset="0"/>
              </a:rPr>
              <a:t>CCS (Common Channel Signaling):</a:t>
            </a:r>
            <a:r>
              <a:rPr lang="en-US">
                <a:latin typeface="Times New Roman" pitchFamily="16" charset="0"/>
              </a:rPr>
              <a:t> two separate paths are used for information transfer (one for traffic, another for all related signaling information). Thus, CCS allows the voice component to be built separately, which allows resources to be saved. For instance, no voice facilities would be assigned to the call if the dialed number is busy. </a:t>
            </a:r>
          </a:p>
          <a:p>
            <a:pPr lvl="1"/>
            <a:endParaRPr lang="en-US">
              <a:latin typeface="Times New Roman" pitchFamily="16" charset="0"/>
            </a:endParaRPr>
          </a:p>
          <a:p>
            <a:pPr lvl="1"/>
            <a:r>
              <a:rPr lang="en-US">
                <a:latin typeface="Times New Roman" pitchFamily="16" charset="0"/>
              </a:rPr>
              <a:t>GSM works with CCS (no. 7)</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DC0549BA-5426-9891-C609-506D7487D3EF}"/>
              </a:ext>
            </a:extLst>
          </p:cNvPr>
          <p:cNvSpPr>
            <a:spLocks noGrp="1" noRot="1" noChangeAspect="1" noTextEdit="1"/>
          </p:cNvSpPr>
          <p:nvPr>
            <p:ph type="sldImg"/>
          </p:nvPr>
        </p:nvSpPr>
        <p:spPr>
          <a:ln/>
        </p:spPr>
      </p:sp>
      <p:sp>
        <p:nvSpPr>
          <p:cNvPr id="61442" name="Notes Placeholder 2">
            <a:extLst>
              <a:ext uri="{FF2B5EF4-FFF2-40B4-BE49-F238E27FC236}">
                <a16:creationId xmlns:a16="http://schemas.microsoft.com/office/drawing/2014/main" id="{5C667F69-BE02-415E-6838-F5179AE5C6A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Wireless technology, main evolution across different generations and releases are in PHY layer </a:t>
            </a:r>
          </a:p>
        </p:txBody>
      </p:sp>
      <p:sp>
        <p:nvSpPr>
          <p:cNvPr id="61443" name="Slide Number Placeholder 3">
            <a:extLst>
              <a:ext uri="{FF2B5EF4-FFF2-40B4-BE49-F238E27FC236}">
                <a16:creationId xmlns:a16="http://schemas.microsoft.com/office/drawing/2014/main" id="{6CBB7550-8E03-11EA-49DA-1280B0DF83B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BAF87A-29CA-49C9-BBA1-5A16E660B0B6}" type="slidenum">
              <a:rPr lang="en-US" altLang="en-US" sz="1300">
                <a:latin typeface="Times New Roman" panose="02020603050405020304" pitchFamily="18" charset="0"/>
              </a:rPr>
              <a:pPr/>
              <a:t>98</a:t>
            </a:fld>
            <a:endParaRPr lang="en-US" altLang="en-US" sz="130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10901A2B-1620-FF50-C21F-4FFBB76568A5}"/>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E7D5477B-4F1A-8C67-5DF3-C199A66EF2C0}"/>
              </a:ext>
            </a:extLst>
          </p:cNvPr>
          <p:cNvSpPr>
            <a:spLocks noGrp="1"/>
          </p:cNvSpPr>
          <p:nvPr>
            <p:ph type="body" idx="1"/>
          </p:nvPr>
        </p:nvSpPr>
        <p:spPr/>
        <p:txBody>
          <a:bodyPr/>
          <a:lstStyle/>
          <a:p>
            <a:pPr marL="228600" indent="-228600" eaLnBrk="1" hangingPunct="1">
              <a:spcBef>
                <a:spcPct val="0"/>
              </a:spcBef>
              <a:buFontTx/>
              <a:buAutoNum type="arabicParenBoth"/>
            </a:pPr>
            <a:r>
              <a:rPr lang="en-US" altLang="en-US">
                <a:latin typeface="Calibri" panose="020F0502020204030204" pitchFamily="34" charset="0"/>
              </a:rPr>
              <a:t>It means that the network side implements complex functions.</a:t>
            </a:r>
          </a:p>
          <a:p>
            <a:pPr marL="228600" indent="-228600" eaLnBrk="1" hangingPunct="1">
              <a:spcBef>
                <a:spcPct val="0"/>
              </a:spcBef>
            </a:pPr>
            <a:r>
              <a:rPr lang="en-US" altLang="en-US">
                <a:latin typeface="Calibri" panose="020F0502020204030204" pitchFamily="34" charset="0"/>
              </a:rPr>
              <a:t>(2) To support data delivery in the data-plane, it has to support rich control-plane functions like radio resource control, mobility support, connectivity management, QoS control etc.</a:t>
            </a:r>
          </a:p>
          <a:p>
            <a:pPr marL="228600" indent="-228600" eaLnBrk="1" hangingPunct="1">
              <a:spcBef>
                <a:spcPct val="0"/>
              </a:spcBef>
            </a:pPr>
            <a:r>
              <a:rPr lang="en-US" altLang="en-US">
                <a:latin typeface="Calibri" panose="020F0502020204030204" pitchFamily="34" charset="0"/>
              </a:rPr>
              <a:t>(3) They are much more complex than the control in the Internet. </a:t>
            </a:r>
          </a:p>
          <a:p>
            <a:pPr marL="228600" indent="-228600" eaLnBrk="1" hangingPunct="1">
              <a:spcBef>
                <a:spcPct val="0"/>
              </a:spcBef>
            </a:pPr>
            <a:endParaRPr lang="en-US" altLang="en-US">
              <a:latin typeface="Calibri" panose="020F0502020204030204" pitchFamily="34" charset="0"/>
            </a:endParaRPr>
          </a:p>
          <a:p>
            <a:pPr marL="228600" indent="-228600" eaLnBrk="1" hangingPunct="1">
              <a:spcBef>
                <a:spcPct val="0"/>
              </a:spcBef>
            </a:pPr>
            <a:endParaRPr lang="en-US" altLang="en-US">
              <a:latin typeface="Calibri" panose="020F0502020204030204" pitchFamily="34" charset="0"/>
            </a:endParaRPr>
          </a:p>
          <a:p>
            <a:pPr marL="228600" indent="-228600" eaLnBrk="1" hangingPunct="1">
              <a:spcBef>
                <a:spcPct val="0"/>
              </a:spcBef>
            </a:pPr>
            <a:endParaRPr lang="en-US" altLang="en-US">
              <a:latin typeface="Calibri" panose="020F0502020204030204" pitchFamily="34" charset="0"/>
            </a:endParaRPr>
          </a:p>
          <a:p>
            <a:pPr marL="228600" indent="-228600" eaLnBrk="1" hangingPunct="1">
              <a:spcBef>
                <a:spcPct val="0"/>
              </a:spcBef>
            </a:pPr>
            <a:endParaRPr lang="en-US" altLang="en-US">
              <a:latin typeface="Calibri" panose="020F0502020204030204" pitchFamily="34" charset="0"/>
            </a:endParaRPr>
          </a:p>
          <a:p>
            <a:pPr marL="228600" indent="-228600" eaLnBrk="1" hangingPunct="1">
              <a:spcBef>
                <a:spcPct val="0"/>
              </a:spcBef>
            </a:pPr>
            <a:endParaRPr lang="en-US" altLang="en-US">
              <a:latin typeface="Calibri" panose="020F0502020204030204" pitchFamily="34" charset="0"/>
            </a:endParaRPr>
          </a:p>
          <a:p>
            <a:pPr marL="228600" indent="-228600" eaLnBrk="1" hangingPunct="1">
              <a:spcBef>
                <a:spcPct val="0"/>
              </a:spcBef>
            </a:pPr>
            <a:endParaRPr lang="en-US" altLang="en-US" b="1">
              <a:latin typeface="Calibri" panose="020F0502020204030204" pitchFamily="34" charset="0"/>
            </a:endParaRPr>
          </a:p>
          <a:p>
            <a:pPr marL="228600" indent="-228600"/>
            <a:endParaRPr lang="en-US" altLang="en-US"/>
          </a:p>
        </p:txBody>
      </p:sp>
      <p:sp>
        <p:nvSpPr>
          <p:cNvPr id="63491" name="Slide Number Placeholder 3">
            <a:extLst>
              <a:ext uri="{FF2B5EF4-FFF2-40B4-BE49-F238E27FC236}">
                <a16:creationId xmlns:a16="http://schemas.microsoft.com/office/drawing/2014/main" id="{13AA521E-A3FD-E201-F12F-3CBB0D90529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F1A8307-404F-466B-A9C5-BDD88A8A154E}" type="slidenum">
              <a:rPr lang="en-US" altLang="en-US" sz="1300">
                <a:latin typeface="Times New Roman" panose="02020603050405020304" pitchFamily="18" charset="0"/>
              </a:rPr>
              <a:pPr/>
              <a:t>99</a:t>
            </a:fld>
            <a:endParaRPr lang="en-US" altLang="en-US" sz="13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8AB7D4FC-C47A-C781-4527-BC8498D13B2A}"/>
              </a:ext>
            </a:extLst>
          </p:cNvPr>
          <p:cNvSpPr>
            <a:spLocks noGrp="1" noRot="1" noChangeAspect="1" noTextEdit="1"/>
          </p:cNvSpPr>
          <p:nvPr>
            <p:ph type="sldImg"/>
          </p:nvPr>
        </p:nvSpPr>
        <p:spPr>
          <a:ln/>
        </p:spPr>
      </p:sp>
      <p:sp>
        <p:nvSpPr>
          <p:cNvPr id="64514" name="Notes Placeholder 2">
            <a:extLst>
              <a:ext uri="{FF2B5EF4-FFF2-40B4-BE49-F238E27FC236}">
                <a16:creationId xmlns:a16="http://schemas.microsoft.com/office/drawing/2014/main" id="{98B58601-E5EB-2EEB-E819-4BEB75FE8AD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(1 ) Layered protocol stack</a:t>
            </a:r>
          </a:p>
          <a:p>
            <a:endParaRPr lang="en-US" altLang="en-US"/>
          </a:p>
          <a:p>
            <a:r>
              <a:rPr lang="en-US" altLang="en-US"/>
              <a:t>(2) Variants</a:t>
            </a:r>
          </a:p>
          <a:p>
            <a:endParaRPr lang="en-US" altLang="en-US"/>
          </a:p>
          <a:p>
            <a:r>
              <a:rPr lang="en-US" altLang="en-US"/>
              <a:t>(3) Complicated (rich set of control protocols)</a:t>
            </a:r>
          </a:p>
          <a:p>
            <a:endParaRPr lang="en-US" altLang="en-US"/>
          </a:p>
        </p:txBody>
      </p:sp>
      <p:sp>
        <p:nvSpPr>
          <p:cNvPr id="64515" name="Slide Number Placeholder 3">
            <a:extLst>
              <a:ext uri="{FF2B5EF4-FFF2-40B4-BE49-F238E27FC236}">
                <a16:creationId xmlns:a16="http://schemas.microsoft.com/office/drawing/2014/main" id="{3BD0527C-05D4-8181-6872-F4C3689DA8C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7B45697-EF1B-412F-96C3-AB9957AA2BB9}" type="slidenum">
              <a:rPr lang="en-US" altLang="en-US" sz="1300">
                <a:latin typeface="Times New Roman" panose="02020603050405020304" pitchFamily="18" charset="0"/>
              </a:rPr>
              <a:pPr/>
              <a:t>100</a:t>
            </a:fld>
            <a:endParaRPr lang="en-US" altLang="en-US" sz="130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defTabSz="919163">
              <a:defRPr sz="1400" b="1">
                <a:solidFill>
                  <a:schemeClr val="tx1"/>
                </a:solidFill>
                <a:latin typeface="Arial" charset="0"/>
              </a:defRPr>
            </a:lvl1pPr>
            <a:lvl2pPr marL="742950" indent="-285750" defTabSz="919163">
              <a:defRPr sz="1400" b="1">
                <a:solidFill>
                  <a:schemeClr val="tx1"/>
                </a:solidFill>
                <a:latin typeface="Arial" charset="0"/>
              </a:defRPr>
            </a:lvl2pPr>
            <a:lvl3pPr marL="1143000" indent="-228600" defTabSz="919163">
              <a:defRPr sz="1400" b="1">
                <a:solidFill>
                  <a:schemeClr val="tx1"/>
                </a:solidFill>
                <a:latin typeface="Arial" charset="0"/>
              </a:defRPr>
            </a:lvl3pPr>
            <a:lvl4pPr marL="1600200" indent="-228600" defTabSz="919163">
              <a:defRPr sz="1400" b="1">
                <a:solidFill>
                  <a:schemeClr val="tx1"/>
                </a:solidFill>
                <a:latin typeface="Arial" charset="0"/>
              </a:defRPr>
            </a:lvl4pPr>
            <a:lvl5pPr marL="2057400" indent="-228600" defTabSz="919163">
              <a:defRPr sz="1400" b="1">
                <a:solidFill>
                  <a:schemeClr val="tx1"/>
                </a:solidFill>
                <a:latin typeface="Arial" charset="0"/>
              </a:defRPr>
            </a:lvl5pPr>
            <a:lvl6pPr marL="2514600" indent="-228600" algn="ctr" defTabSz="919163" eaLnBrk="0" fontAlgn="base" hangingPunct="0">
              <a:spcBef>
                <a:spcPct val="0"/>
              </a:spcBef>
              <a:spcAft>
                <a:spcPct val="0"/>
              </a:spcAft>
              <a:defRPr sz="1400" b="1">
                <a:solidFill>
                  <a:schemeClr val="tx1"/>
                </a:solidFill>
                <a:latin typeface="Arial" charset="0"/>
              </a:defRPr>
            </a:lvl6pPr>
            <a:lvl7pPr marL="2971800" indent="-228600" algn="ctr" defTabSz="919163" eaLnBrk="0" fontAlgn="base" hangingPunct="0">
              <a:spcBef>
                <a:spcPct val="0"/>
              </a:spcBef>
              <a:spcAft>
                <a:spcPct val="0"/>
              </a:spcAft>
              <a:defRPr sz="1400" b="1">
                <a:solidFill>
                  <a:schemeClr val="tx1"/>
                </a:solidFill>
                <a:latin typeface="Arial" charset="0"/>
              </a:defRPr>
            </a:lvl7pPr>
            <a:lvl8pPr marL="3429000" indent="-228600" algn="ctr" defTabSz="919163" eaLnBrk="0" fontAlgn="base" hangingPunct="0">
              <a:spcBef>
                <a:spcPct val="0"/>
              </a:spcBef>
              <a:spcAft>
                <a:spcPct val="0"/>
              </a:spcAft>
              <a:defRPr sz="1400" b="1">
                <a:solidFill>
                  <a:schemeClr val="tx1"/>
                </a:solidFill>
                <a:latin typeface="Arial" charset="0"/>
              </a:defRPr>
            </a:lvl8pPr>
            <a:lvl9pPr marL="3886200" indent="-228600" algn="ctr" defTabSz="919163" eaLnBrk="0" fontAlgn="base" hangingPunct="0">
              <a:spcBef>
                <a:spcPct val="0"/>
              </a:spcBef>
              <a:spcAft>
                <a:spcPct val="0"/>
              </a:spcAft>
              <a:defRPr sz="1400" b="1">
                <a:solidFill>
                  <a:schemeClr val="tx1"/>
                </a:solidFill>
                <a:latin typeface="Arial" charset="0"/>
              </a:defRPr>
            </a:lvl9pPr>
          </a:lstStyle>
          <a:p>
            <a:fld id="{68D763B5-1F93-47EB-8E0D-6997A7E4EEB6}" type="slidenum">
              <a:rPr lang="en-US" sz="1200" b="0">
                <a:latin typeface="Times New Roman" pitchFamily="16" charset="0"/>
              </a:rPr>
              <a:pPr/>
              <a:t>34</a:t>
            </a:fld>
            <a:endParaRPr lang="en-US" sz="1200" b="0">
              <a:latin typeface="Times New Roman" pitchFamily="16" charset="0"/>
            </a:endParaRPr>
          </a:p>
        </p:txBody>
      </p:sp>
      <p:sp>
        <p:nvSpPr>
          <p:cNvPr id="200707" name="Rectangle 2"/>
          <p:cNvSpPr>
            <a:spLocks noGrp="1" noRot="1" noChangeAspect="1" noChangeArrowheads="1" noTextEdit="1"/>
          </p:cNvSpPr>
          <p:nvPr>
            <p:ph type="sldImg"/>
          </p:nvPr>
        </p:nvSpPr>
        <p:spPr>
          <a:xfrm>
            <a:off x="130175" y="420688"/>
            <a:ext cx="6607175" cy="3717925"/>
          </a:xfrm>
          <a:ln/>
        </p:spPr>
      </p:sp>
      <p:sp>
        <p:nvSpPr>
          <p:cNvPr id="200708" name="Rectangle 3"/>
          <p:cNvSpPr>
            <a:spLocks noGrp="1" noChangeArrowheads="1"/>
          </p:cNvSpPr>
          <p:nvPr>
            <p:ph type="body" idx="1"/>
          </p:nvPr>
        </p:nvSpPr>
        <p:spPr>
          <a:xfrm>
            <a:off x="455153" y="4396894"/>
            <a:ext cx="5956468" cy="4283714"/>
          </a:xfrm>
          <a:noFill/>
        </p:spPr>
        <p:txBody>
          <a:bodyPr/>
          <a:lstStyle/>
          <a:p>
            <a:r>
              <a:rPr lang="en-US">
                <a:latin typeface="Times New Roman" pitchFamily="16" charset="0"/>
              </a:rPr>
              <a:t>On the emitting end, speech frames are first coded from analog to digital (source coding) then protected (channel coding). Bits are then interleaved and grouped together in sub-blocks. These sub-blocks are distributed over several bursts</a:t>
            </a:r>
            <a:r>
              <a:rPr lang="fr-FR">
                <a:latin typeface="Times New Roman" pitchFamily="16" charset="0"/>
              </a:rPr>
              <a:t> </a:t>
            </a:r>
            <a:r>
              <a:rPr lang="en-US">
                <a:latin typeface="Times New Roman" pitchFamily="16" charset="0"/>
              </a:rPr>
              <a:t>modulating a carrier and then transmitted.</a:t>
            </a:r>
          </a:p>
          <a:p>
            <a:r>
              <a:rPr lang="en-US">
                <a:latin typeface="Times New Roman" pitchFamily="16" charset="0"/>
              </a:rPr>
              <a:t>On the receiving end, the reverse operations are performed with an option on processing diversity.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5F4843A-CA5E-4D7E-B08B-12BCB3955C2C}" type="slidenum">
              <a:rPr lang="en-US">
                <a:solidFill>
                  <a:prstClr val="white"/>
                </a:solidFill>
              </a:rPr>
              <a:pPr/>
              <a:t>38</a:t>
            </a:fld>
            <a:endParaRPr lang="en-US">
              <a:solidFill>
                <a:prstClr val="white"/>
              </a:solidFill>
            </a:endParaRPr>
          </a:p>
        </p:txBody>
      </p:sp>
      <p:sp>
        <p:nvSpPr>
          <p:cNvPr id="174081"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08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20EB585-7D94-492D-A449-669F1756AAED}" type="slidenum">
              <a:rPr lang="en-US">
                <a:solidFill>
                  <a:prstClr val="white"/>
                </a:solidFill>
              </a:rPr>
              <a:pPr/>
              <a:t>39</a:t>
            </a:fld>
            <a:endParaRPr lang="en-US">
              <a:solidFill>
                <a:prstClr val="white"/>
              </a:solidFill>
            </a:endParaRPr>
          </a:p>
        </p:txBody>
      </p:sp>
      <p:sp>
        <p:nvSpPr>
          <p:cNvPr id="176129"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613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lvl1pPr defTabSz="919163">
              <a:defRPr sz="1400" b="1">
                <a:solidFill>
                  <a:schemeClr val="tx1"/>
                </a:solidFill>
                <a:latin typeface="Arial" charset="0"/>
              </a:defRPr>
            </a:lvl1pPr>
            <a:lvl2pPr marL="742950" indent="-285750" defTabSz="919163">
              <a:defRPr sz="1400" b="1">
                <a:solidFill>
                  <a:schemeClr val="tx1"/>
                </a:solidFill>
                <a:latin typeface="Arial" charset="0"/>
              </a:defRPr>
            </a:lvl2pPr>
            <a:lvl3pPr marL="1143000" indent="-228600" defTabSz="919163">
              <a:defRPr sz="1400" b="1">
                <a:solidFill>
                  <a:schemeClr val="tx1"/>
                </a:solidFill>
                <a:latin typeface="Arial" charset="0"/>
              </a:defRPr>
            </a:lvl3pPr>
            <a:lvl4pPr marL="1600200" indent="-228600" defTabSz="919163">
              <a:defRPr sz="1400" b="1">
                <a:solidFill>
                  <a:schemeClr val="tx1"/>
                </a:solidFill>
                <a:latin typeface="Arial" charset="0"/>
              </a:defRPr>
            </a:lvl4pPr>
            <a:lvl5pPr marL="2057400" indent="-228600" defTabSz="919163">
              <a:defRPr sz="1400" b="1">
                <a:solidFill>
                  <a:schemeClr val="tx1"/>
                </a:solidFill>
                <a:latin typeface="Arial" charset="0"/>
              </a:defRPr>
            </a:lvl5pPr>
            <a:lvl6pPr marL="2514600" indent="-228600" algn="ctr" defTabSz="919163" eaLnBrk="0" fontAlgn="base" hangingPunct="0">
              <a:spcBef>
                <a:spcPct val="0"/>
              </a:spcBef>
              <a:spcAft>
                <a:spcPct val="0"/>
              </a:spcAft>
              <a:defRPr sz="1400" b="1">
                <a:solidFill>
                  <a:schemeClr val="tx1"/>
                </a:solidFill>
                <a:latin typeface="Arial" charset="0"/>
              </a:defRPr>
            </a:lvl6pPr>
            <a:lvl7pPr marL="2971800" indent="-228600" algn="ctr" defTabSz="919163" eaLnBrk="0" fontAlgn="base" hangingPunct="0">
              <a:spcBef>
                <a:spcPct val="0"/>
              </a:spcBef>
              <a:spcAft>
                <a:spcPct val="0"/>
              </a:spcAft>
              <a:defRPr sz="1400" b="1">
                <a:solidFill>
                  <a:schemeClr val="tx1"/>
                </a:solidFill>
                <a:latin typeface="Arial" charset="0"/>
              </a:defRPr>
            </a:lvl7pPr>
            <a:lvl8pPr marL="3429000" indent="-228600" algn="ctr" defTabSz="919163" eaLnBrk="0" fontAlgn="base" hangingPunct="0">
              <a:spcBef>
                <a:spcPct val="0"/>
              </a:spcBef>
              <a:spcAft>
                <a:spcPct val="0"/>
              </a:spcAft>
              <a:defRPr sz="1400" b="1">
                <a:solidFill>
                  <a:schemeClr val="tx1"/>
                </a:solidFill>
                <a:latin typeface="Arial" charset="0"/>
              </a:defRPr>
            </a:lvl8pPr>
            <a:lvl9pPr marL="3886200" indent="-228600" algn="ctr" defTabSz="919163" eaLnBrk="0" fontAlgn="base" hangingPunct="0">
              <a:spcBef>
                <a:spcPct val="0"/>
              </a:spcBef>
              <a:spcAft>
                <a:spcPct val="0"/>
              </a:spcAft>
              <a:defRPr sz="1400" b="1">
                <a:solidFill>
                  <a:schemeClr val="tx1"/>
                </a:solidFill>
                <a:latin typeface="Arial" charset="0"/>
              </a:defRPr>
            </a:lvl9pPr>
          </a:lstStyle>
          <a:p>
            <a:fld id="{371C5FD4-7D43-46FF-BAA0-167187B58D64}" type="slidenum">
              <a:rPr lang="en-US" sz="1200" b="0" smtClean="0">
                <a:latin typeface="Times New Roman" pitchFamily="18" charset="0"/>
              </a:rPr>
              <a:pPr/>
              <a:t>40</a:t>
            </a:fld>
            <a:endParaRPr lang="en-US" sz="1200" b="0">
              <a:latin typeface="Times New Roman" pitchFamily="18" charset="0"/>
            </a:endParaRPr>
          </a:p>
        </p:txBody>
      </p:sp>
      <p:sp>
        <p:nvSpPr>
          <p:cNvPr id="216067" name="Rectangle 2"/>
          <p:cNvSpPr>
            <a:spLocks noGrp="1" noRot="1" noChangeAspect="1" noChangeArrowheads="1" noTextEdit="1"/>
          </p:cNvSpPr>
          <p:nvPr>
            <p:ph type="sldImg"/>
          </p:nvPr>
        </p:nvSpPr>
        <p:spPr>
          <a:xfrm>
            <a:off x="-387350" y="419100"/>
            <a:ext cx="7621588" cy="4287838"/>
          </a:xfrm>
          <a:ln/>
        </p:spPr>
      </p:sp>
      <p:sp>
        <p:nvSpPr>
          <p:cNvPr id="216068" name="Rectangle 3"/>
          <p:cNvSpPr>
            <a:spLocks noGrp="1" noChangeArrowheads="1"/>
          </p:cNvSpPr>
          <p:nvPr>
            <p:ph type="body" idx="1"/>
          </p:nvPr>
        </p:nvSpPr>
        <p:spPr>
          <a:xfrm>
            <a:off x="293930" y="4841068"/>
            <a:ext cx="6300849" cy="2077793"/>
          </a:xfrm>
          <a:noFill/>
        </p:spPr>
        <p:txBody>
          <a:bodyPr/>
          <a:lstStyle/>
          <a:p>
            <a:pPr lvl="1"/>
            <a:r>
              <a:rPr lang="en-US" dirty="0"/>
              <a:t>Control channels are intended to carry signaling or synchronization data. Three are defined: Broadcast Channels (BCHs), Common Control Channels (CCCHs), Dedicated Control Channels (DCCHs).</a:t>
            </a:r>
          </a:p>
          <a:p>
            <a:pPr lvl="1"/>
            <a:r>
              <a:rPr lang="en-US" b="1" dirty="0"/>
              <a:t>Broadcast channels </a:t>
            </a:r>
            <a:r>
              <a:rPr lang="en-US" dirty="0"/>
              <a:t>are point-to-multipoint unidirectional (downlink) control channels from the</a:t>
            </a:r>
            <a:r>
              <a:rPr lang="fr-FR" dirty="0"/>
              <a:t> </a:t>
            </a:r>
            <a:r>
              <a:rPr lang="en-US" dirty="0"/>
              <a:t>fixed subsystem to the mobile station. </a:t>
            </a:r>
          </a:p>
          <a:p>
            <a:pPr lvl="2">
              <a:spcBef>
                <a:spcPct val="20000"/>
              </a:spcBef>
            </a:pPr>
            <a:r>
              <a:rPr lang="en-US" dirty="0"/>
              <a:t>First, BCHs include a</a:t>
            </a:r>
            <a:r>
              <a:rPr lang="en-US" b="1" dirty="0"/>
              <a:t> Frequency Correction Channel </a:t>
            </a:r>
            <a:r>
              <a:rPr lang="en-US" dirty="0"/>
              <a:t>(</a:t>
            </a:r>
            <a:r>
              <a:rPr lang="en-US" b="1" dirty="0"/>
              <a:t>FCCH</a:t>
            </a:r>
            <a:r>
              <a:rPr lang="en-US" dirty="0"/>
              <a:t>) that allows an MS to accurately tune to a Base Transceiver Station (BTS).</a:t>
            </a:r>
          </a:p>
          <a:p>
            <a:pPr lvl="2">
              <a:spcBef>
                <a:spcPct val="20000"/>
              </a:spcBef>
            </a:pPr>
            <a:r>
              <a:rPr lang="en-US" dirty="0"/>
              <a:t>Then BCHs contain the </a:t>
            </a:r>
            <a:r>
              <a:rPr lang="en-US" b="1" dirty="0"/>
              <a:t>Synchronization Channel </a:t>
            </a:r>
            <a:r>
              <a:rPr lang="en-US" dirty="0"/>
              <a:t>(</a:t>
            </a:r>
            <a:r>
              <a:rPr lang="en-US" b="1" dirty="0"/>
              <a:t>SCH</a:t>
            </a:r>
            <a:r>
              <a:rPr lang="en-US" dirty="0"/>
              <a:t>), which provide TDMA frame-oriented synchronization data to an MS.</a:t>
            </a:r>
          </a:p>
          <a:p>
            <a:pPr lvl="2">
              <a:spcBef>
                <a:spcPct val="20000"/>
              </a:spcBef>
            </a:pPr>
            <a:r>
              <a:rPr lang="en-US" dirty="0"/>
              <a:t>Last, BCHs include the </a:t>
            </a:r>
            <a:r>
              <a:rPr lang="en-US" b="1" dirty="0"/>
              <a:t>Broadcast Control Channel </a:t>
            </a:r>
            <a:r>
              <a:rPr lang="en-US" dirty="0"/>
              <a:t>(</a:t>
            </a:r>
            <a:r>
              <a:rPr lang="en-US" b="1" dirty="0"/>
              <a:t>BCCH</a:t>
            </a:r>
            <a:r>
              <a:rPr lang="en-US" dirty="0"/>
              <a:t>) intended to broadcast a variety of information to MSs, including cues necessary for the MS to register in the network.</a:t>
            </a:r>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fld id="{AE220B09-7521-4105-9DA5-D915FCD31D7B}" type="slidenum">
              <a:rPr lang="en-US" altLang="en-US" baseline="0"/>
              <a:pPr/>
              <a:t>57</a:t>
            </a:fld>
            <a:endParaRPr lang="en-US" altLang="en-US" baseline="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r>
              <a:rPr lang="en-US" altLang="en-US"/>
              <a:t>Note 1 – Studies have shown that 50% of the time there is no speech signal in one direction, and there are pauses in the speech signal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defTabSz="913643" eaLnBrk="0" hangingPunct="0">
              <a:defRPr>
                <a:solidFill>
                  <a:schemeClr val="tx1"/>
                </a:solidFill>
                <a:latin typeface="Arial" pitchFamily="34" charset="0"/>
              </a:defRPr>
            </a:lvl1pPr>
            <a:lvl2pPr marL="730914" indent="-281121" defTabSz="913643" eaLnBrk="0" hangingPunct="0">
              <a:defRPr>
                <a:solidFill>
                  <a:schemeClr val="tx1"/>
                </a:solidFill>
                <a:latin typeface="Arial" pitchFamily="34" charset="0"/>
              </a:defRPr>
            </a:lvl2pPr>
            <a:lvl3pPr marL="1124483" indent="-224897" defTabSz="913643" eaLnBrk="0" hangingPunct="0">
              <a:defRPr>
                <a:solidFill>
                  <a:schemeClr val="tx1"/>
                </a:solidFill>
                <a:latin typeface="Arial" pitchFamily="34" charset="0"/>
              </a:defRPr>
            </a:lvl3pPr>
            <a:lvl4pPr marL="1574277" indent="-224897" defTabSz="913643" eaLnBrk="0" hangingPunct="0">
              <a:defRPr>
                <a:solidFill>
                  <a:schemeClr val="tx1"/>
                </a:solidFill>
                <a:latin typeface="Arial" pitchFamily="34" charset="0"/>
              </a:defRPr>
            </a:lvl4pPr>
            <a:lvl5pPr marL="2024070" indent="-224897" defTabSz="913643" eaLnBrk="0" hangingPunct="0">
              <a:defRPr>
                <a:solidFill>
                  <a:schemeClr val="tx1"/>
                </a:solidFill>
                <a:latin typeface="Arial" pitchFamily="34" charset="0"/>
              </a:defRPr>
            </a:lvl5pPr>
            <a:lvl6pPr marL="2473863" indent="-224897" defTabSz="913643" eaLnBrk="0" fontAlgn="base" hangingPunct="0">
              <a:spcBef>
                <a:spcPct val="0"/>
              </a:spcBef>
              <a:spcAft>
                <a:spcPct val="0"/>
              </a:spcAft>
              <a:defRPr>
                <a:solidFill>
                  <a:schemeClr val="tx1"/>
                </a:solidFill>
                <a:latin typeface="Arial" pitchFamily="34" charset="0"/>
              </a:defRPr>
            </a:lvl6pPr>
            <a:lvl7pPr marL="2923657" indent="-224897" defTabSz="913643" eaLnBrk="0" fontAlgn="base" hangingPunct="0">
              <a:spcBef>
                <a:spcPct val="0"/>
              </a:spcBef>
              <a:spcAft>
                <a:spcPct val="0"/>
              </a:spcAft>
              <a:defRPr>
                <a:solidFill>
                  <a:schemeClr val="tx1"/>
                </a:solidFill>
                <a:latin typeface="Arial" pitchFamily="34" charset="0"/>
              </a:defRPr>
            </a:lvl7pPr>
            <a:lvl8pPr marL="3373450" indent="-224897" defTabSz="913643" eaLnBrk="0" fontAlgn="base" hangingPunct="0">
              <a:spcBef>
                <a:spcPct val="0"/>
              </a:spcBef>
              <a:spcAft>
                <a:spcPct val="0"/>
              </a:spcAft>
              <a:defRPr>
                <a:solidFill>
                  <a:schemeClr val="tx1"/>
                </a:solidFill>
                <a:latin typeface="Arial" pitchFamily="34" charset="0"/>
              </a:defRPr>
            </a:lvl8pPr>
            <a:lvl9pPr marL="3823244" indent="-224897" defTabSz="913643" eaLnBrk="0" fontAlgn="base" hangingPunct="0">
              <a:spcBef>
                <a:spcPct val="0"/>
              </a:spcBef>
              <a:spcAft>
                <a:spcPct val="0"/>
              </a:spcAft>
              <a:defRPr>
                <a:solidFill>
                  <a:schemeClr val="tx1"/>
                </a:solidFill>
                <a:latin typeface="Arial" pitchFamily="34" charset="0"/>
              </a:defRPr>
            </a:lvl9pPr>
          </a:lstStyle>
          <a:p>
            <a:pPr eaLnBrk="1" hangingPunct="1"/>
            <a:fld id="{5EA254C3-613F-4B44-A5F6-FE5C802EFA94}" type="slidenum">
              <a:rPr lang="en-US">
                <a:solidFill>
                  <a:prstClr val="black"/>
                </a:solidFill>
              </a:rPr>
              <a:pPr eaLnBrk="1" hangingPunct="1"/>
              <a:t>71</a:t>
            </a:fld>
            <a:endParaRPr lang="en-US">
              <a:solidFill>
                <a:prstClr val="black"/>
              </a:solidFill>
            </a:endParaRPr>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xfrm>
            <a:off x="914191" y="4344336"/>
            <a:ext cx="5029618" cy="4113553"/>
          </a:xfrm>
          <a:solidFill>
            <a:srgbClr val="FFFFFF"/>
          </a:solidFill>
          <a:ln>
            <a:solidFill>
              <a:srgbClr val="000000"/>
            </a:solidFill>
            <a:miter lim="800000"/>
            <a:headEnd/>
            <a:tailEnd/>
          </a:ln>
        </p:spPr>
        <p:txBody>
          <a:bodyPr/>
          <a:lstStyle/>
          <a:p>
            <a:pPr eaLnBrk="1" hangingPunct="1"/>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eaLnBrk="0" hangingPunct="0">
              <a:defRPr sz="800">
                <a:solidFill>
                  <a:schemeClr val="tx1"/>
                </a:solidFill>
                <a:latin typeface="Arial" pitchFamily="34" charset="0"/>
                <a:cs typeface="Arial" pitchFamily="34" charset="0"/>
              </a:defRPr>
            </a:lvl1pPr>
            <a:lvl2pPr marL="742950" indent="-285750" eaLnBrk="0" hangingPunct="0">
              <a:defRPr sz="800">
                <a:solidFill>
                  <a:schemeClr val="tx1"/>
                </a:solidFill>
                <a:latin typeface="Arial" pitchFamily="34" charset="0"/>
                <a:cs typeface="Arial" pitchFamily="34" charset="0"/>
              </a:defRPr>
            </a:lvl2pPr>
            <a:lvl3pPr marL="1143000" indent="-228600" eaLnBrk="0" hangingPunct="0">
              <a:defRPr sz="800">
                <a:solidFill>
                  <a:schemeClr val="tx1"/>
                </a:solidFill>
                <a:latin typeface="Arial" pitchFamily="34" charset="0"/>
                <a:cs typeface="Arial" pitchFamily="34" charset="0"/>
              </a:defRPr>
            </a:lvl3pPr>
            <a:lvl4pPr marL="1600200" indent="-228600" eaLnBrk="0" hangingPunct="0">
              <a:defRPr sz="800">
                <a:solidFill>
                  <a:schemeClr val="tx1"/>
                </a:solidFill>
                <a:latin typeface="Arial" pitchFamily="34" charset="0"/>
                <a:cs typeface="Arial" pitchFamily="34" charset="0"/>
              </a:defRPr>
            </a:lvl4pPr>
            <a:lvl5pPr marL="2057400" indent="-228600" eaLnBrk="0" hangingPunct="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eaLnBrk="1" hangingPunct="1"/>
            <a:fld id="{E391315A-32A6-4D99-B7D9-13D11F6E668F}" type="slidenum">
              <a:rPr lang="ar-SA" sz="1200" smtClean="0"/>
              <a:pPr eaLnBrk="1" hangingPunct="1"/>
              <a:t>81</a:t>
            </a:fld>
            <a:endParaRPr 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17669" y="1480473"/>
            <a:ext cx="10551283" cy="1365308"/>
          </a:xfrm>
          <a:custGeom>
            <a:avLst/>
            <a:gdLst/>
            <a:ahLst/>
            <a:cxnLst/>
            <a:rect l="l" t="t" r="r" b="b"/>
            <a:pathLst>
              <a:path w="3989704" h="688975">
                <a:moveTo>
                  <a:pt x="3989654" y="44424"/>
                </a:moveTo>
                <a:lnTo>
                  <a:pt x="3988358" y="44424"/>
                </a:lnTo>
                <a:lnTo>
                  <a:pt x="3985653" y="31076"/>
                </a:lnTo>
                <a:lnTo>
                  <a:pt x="3974731" y="14922"/>
                </a:lnTo>
                <a:lnTo>
                  <a:pt x="3958577" y="4013"/>
                </a:lnTo>
                <a:lnTo>
                  <a:pt x="3938854" y="0"/>
                </a:lnTo>
                <a:lnTo>
                  <a:pt x="50812" y="0"/>
                </a:lnTo>
                <a:lnTo>
                  <a:pt x="31076" y="4013"/>
                </a:lnTo>
                <a:lnTo>
                  <a:pt x="14922" y="14922"/>
                </a:lnTo>
                <a:lnTo>
                  <a:pt x="4013" y="31076"/>
                </a:lnTo>
                <a:lnTo>
                  <a:pt x="1295" y="44424"/>
                </a:lnTo>
                <a:lnTo>
                  <a:pt x="0" y="44424"/>
                </a:lnTo>
                <a:lnTo>
                  <a:pt x="0" y="50800"/>
                </a:lnTo>
                <a:lnTo>
                  <a:pt x="0" y="82384"/>
                </a:lnTo>
                <a:lnTo>
                  <a:pt x="0" y="638098"/>
                </a:lnTo>
                <a:lnTo>
                  <a:pt x="4013" y="657834"/>
                </a:lnTo>
                <a:lnTo>
                  <a:pt x="14922" y="673989"/>
                </a:lnTo>
                <a:lnTo>
                  <a:pt x="31076" y="684898"/>
                </a:lnTo>
                <a:lnTo>
                  <a:pt x="50812" y="688911"/>
                </a:lnTo>
                <a:lnTo>
                  <a:pt x="3938854" y="688911"/>
                </a:lnTo>
                <a:lnTo>
                  <a:pt x="3958577" y="684898"/>
                </a:lnTo>
                <a:lnTo>
                  <a:pt x="3974731" y="673989"/>
                </a:lnTo>
                <a:lnTo>
                  <a:pt x="3985653" y="657834"/>
                </a:lnTo>
                <a:lnTo>
                  <a:pt x="3989654" y="638098"/>
                </a:lnTo>
                <a:lnTo>
                  <a:pt x="3989654" y="82384"/>
                </a:lnTo>
                <a:lnTo>
                  <a:pt x="3989654" y="50800"/>
                </a:lnTo>
                <a:lnTo>
                  <a:pt x="3989654" y="44424"/>
                </a:lnTo>
                <a:close/>
              </a:path>
            </a:pathLst>
          </a:custGeom>
          <a:solidFill>
            <a:srgbClr val="3333B2"/>
          </a:solidFill>
        </p:spPr>
        <p:txBody>
          <a:bodyPr wrap="square" lIns="0" tIns="0" rIns="0" bIns="0" rtlCol="0"/>
          <a:lstStyle/>
          <a:p>
            <a:pPr defTabSz="914400"/>
            <a:endParaRPr sz="1800" kern="0">
              <a:solidFill>
                <a:sysClr val="windowText" lastClr="000000"/>
              </a:solidFill>
            </a:endParaRPr>
          </a:p>
        </p:txBody>
      </p:sp>
      <p:sp>
        <p:nvSpPr>
          <p:cNvPr id="2" name="Holder 2"/>
          <p:cNvSpPr>
            <a:spLocks noGrp="1"/>
          </p:cNvSpPr>
          <p:nvPr>
            <p:ph type="ctrTitle"/>
          </p:nvPr>
        </p:nvSpPr>
        <p:spPr>
          <a:xfrm>
            <a:off x="3142746" y="1584935"/>
            <a:ext cx="5906502" cy="507831"/>
          </a:xfrm>
          <a:prstGeom prst="rect">
            <a:avLst/>
          </a:prstGeom>
        </p:spPr>
        <p:txBody>
          <a:bodyPr wrap="square" lIns="0" tIns="0" rIns="0" bIns="0">
            <a:spAutoFit/>
          </a:bodyPr>
          <a:lstStyle>
            <a:lvl1pPr>
              <a:defRPr sz="3300" b="0" i="0">
                <a:solidFill>
                  <a:schemeClr val="bg1"/>
                </a:solidFill>
                <a:latin typeface="Calibri"/>
                <a:cs typeface="Calibri"/>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bg1"/>
                </a:solidFill>
                <a:latin typeface="Calibri"/>
                <a:cs typeface="Calibri"/>
              </a:defRPr>
            </a:lvl1pPr>
          </a:lstStyle>
          <a:p>
            <a:pPr marL="29976">
              <a:spcBef>
                <a:spcPts val="142"/>
              </a:spcBef>
            </a:pPr>
            <a:r>
              <a:rPr lang="en-IN" spc="94">
                <a:solidFill>
                  <a:prstClr val="white"/>
                </a:solidFill>
              </a:rPr>
              <a:t>CS590 (Peng)</a:t>
            </a:r>
            <a:endParaRPr lang="en-IN" spc="94" dirty="0">
              <a:solidFill>
                <a:prstClr val="white"/>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DE0FDC0-C148-4E8B-A4F3-1C3B2A5024CF}" type="datetime1">
              <a:rPr lang="en-US" smtClean="0">
                <a:solidFill>
                  <a:prstClr val="black">
                    <a:tint val="75000"/>
                  </a:prstClr>
                </a:solidFill>
              </a:rPr>
              <a:t>4/23/2024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3195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2033" y="122634"/>
            <a:ext cx="9461395" cy="507831"/>
          </a:xfrm>
        </p:spPr>
        <p:txBody>
          <a:bodyPr lIns="0" tIns="0" rIns="0" bIns="0"/>
          <a:lstStyle>
            <a:lvl1pPr>
              <a:defRPr sz="3300" b="0" i="0">
                <a:solidFill>
                  <a:schemeClr val="bg1"/>
                </a:solidFill>
                <a:latin typeface="Calibri"/>
                <a:cs typeface="Calibri"/>
              </a:defRPr>
            </a:lvl1pPr>
          </a:lstStyle>
          <a:p>
            <a:endParaRPr/>
          </a:p>
        </p:txBody>
      </p:sp>
      <p:sp>
        <p:nvSpPr>
          <p:cNvPr id="3" name="Holder 3"/>
          <p:cNvSpPr>
            <a:spLocks noGrp="1"/>
          </p:cNvSpPr>
          <p:nvPr>
            <p:ph type="body" idx="1"/>
          </p:nvPr>
        </p:nvSpPr>
        <p:spPr>
          <a:xfrm>
            <a:off x="1651294" y="1407486"/>
            <a:ext cx="9620932" cy="400110"/>
          </a:xfrm>
        </p:spPr>
        <p:txBody>
          <a:bodyPr lIns="0" tIns="0" rIns="0" bIns="0"/>
          <a:lstStyle>
            <a:lvl1pPr>
              <a:defRPr sz="26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bg1"/>
                </a:solidFill>
                <a:latin typeface="Calibri"/>
                <a:cs typeface="Calibri"/>
              </a:defRPr>
            </a:lvl1pPr>
          </a:lstStyle>
          <a:p>
            <a:pPr marL="29976">
              <a:spcBef>
                <a:spcPts val="142"/>
              </a:spcBef>
            </a:pPr>
            <a:r>
              <a:rPr lang="en-IN" spc="94">
                <a:solidFill>
                  <a:prstClr val="white"/>
                </a:solidFill>
              </a:rPr>
              <a:t>CS590 (Peng)</a:t>
            </a:r>
            <a:endParaRPr lang="en-IN" spc="94" dirty="0">
              <a:solidFill>
                <a:prstClr val="white"/>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4AEE5EB-A472-48DF-9A2E-5D5D395015B5}" type="datetime1">
              <a:rPr lang="en-US" smtClean="0">
                <a:solidFill>
                  <a:prstClr val="black">
                    <a:tint val="75000"/>
                  </a:prstClr>
                </a:solidFill>
              </a:rPr>
              <a:t>4/23/2024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00511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2033" y="122634"/>
            <a:ext cx="9461395" cy="507831"/>
          </a:xfrm>
        </p:spPr>
        <p:txBody>
          <a:bodyPr lIns="0" tIns="0" rIns="0" bIns="0"/>
          <a:lstStyle>
            <a:lvl1pPr>
              <a:defRPr sz="3300" b="0" i="0">
                <a:solidFill>
                  <a:schemeClr val="bg1"/>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chemeClr val="bg1"/>
                </a:solidFill>
                <a:latin typeface="Calibri"/>
                <a:cs typeface="Calibri"/>
              </a:defRPr>
            </a:lvl1pPr>
          </a:lstStyle>
          <a:p>
            <a:pPr marL="29976">
              <a:spcBef>
                <a:spcPts val="142"/>
              </a:spcBef>
            </a:pPr>
            <a:r>
              <a:rPr lang="en-IN" spc="94">
                <a:solidFill>
                  <a:prstClr val="white"/>
                </a:solidFill>
              </a:rPr>
              <a:t>CS590 (Peng)</a:t>
            </a:r>
            <a:endParaRPr lang="en-IN" spc="94" dirty="0">
              <a:solidFill>
                <a:prstClr val="white"/>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6EE4C54E-3F08-4B52-A622-0A3F1F3049B6}" type="datetime1">
              <a:rPr lang="en-US" smtClean="0">
                <a:solidFill>
                  <a:prstClr val="black">
                    <a:tint val="75000"/>
                  </a:prstClr>
                </a:solidFill>
              </a:rPr>
              <a:t>4/23/2024</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54513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52033" y="122634"/>
            <a:ext cx="9461395" cy="507831"/>
          </a:xfrm>
        </p:spPr>
        <p:txBody>
          <a:bodyPr lIns="0" tIns="0" rIns="0" bIns="0"/>
          <a:lstStyle>
            <a:lvl1pPr>
              <a:defRPr sz="33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400" b="0" i="0">
                <a:solidFill>
                  <a:schemeClr val="bg1"/>
                </a:solidFill>
                <a:latin typeface="Calibri"/>
                <a:cs typeface="Calibri"/>
              </a:defRPr>
            </a:lvl1pPr>
          </a:lstStyle>
          <a:p>
            <a:pPr marL="29976">
              <a:spcBef>
                <a:spcPts val="142"/>
              </a:spcBef>
            </a:pPr>
            <a:r>
              <a:rPr lang="en-IN" spc="94">
                <a:solidFill>
                  <a:prstClr val="white"/>
                </a:solidFill>
              </a:rPr>
              <a:t>CS590 (Peng)</a:t>
            </a:r>
            <a:endParaRPr lang="en-IN" spc="94" dirty="0">
              <a:solidFill>
                <a:prstClr val="white"/>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821DE67-73CF-474D-80A7-D9E3A636A621}" type="datetime1">
              <a:rPr lang="en-US" smtClean="0">
                <a:solidFill>
                  <a:prstClr val="black">
                    <a:tint val="75000"/>
                  </a:prstClr>
                </a:solidFill>
              </a:rPr>
              <a:t>4/23/2024</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8678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chemeClr val="bg1"/>
                </a:solidFill>
                <a:latin typeface="Calibri"/>
                <a:cs typeface="Calibri"/>
              </a:defRPr>
            </a:lvl1pPr>
          </a:lstStyle>
          <a:p>
            <a:pPr marL="29976">
              <a:spcBef>
                <a:spcPts val="142"/>
              </a:spcBef>
            </a:pPr>
            <a:r>
              <a:rPr lang="en-IN" spc="94">
                <a:solidFill>
                  <a:prstClr val="white"/>
                </a:solidFill>
              </a:rPr>
              <a:t>CS590 (Peng)</a:t>
            </a:r>
            <a:endParaRPr lang="en-IN" spc="94" dirty="0">
              <a:solidFill>
                <a:prstClr val="white"/>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83BBC52F-12CA-4EB9-A2E9-3E4E4B61FB4C}" type="datetime1">
              <a:rPr lang="en-US" smtClean="0">
                <a:solidFill>
                  <a:prstClr val="black">
                    <a:tint val="75000"/>
                  </a:prstClr>
                </a:solidFill>
              </a:rPr>
              <a:t>4/23/2024</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0916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215444"/>
          </a:xfr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0"/>
            <a:ext cx="10972800" cy="12772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3938589"/>
            <a:ext cx="10972800" cy="12772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xfrm>
            <a:off x="609601" y="6377940"/>
            <a:ext cx="2804160" cy="292388"/>
          </a:xfrm>
          <a:ln/>
        </p:spPr>
        <p:txBody>
          <a:bodyPr/>
          <a:lstStyle>
            <a:lvl1pPr>
              <a:defRPr/>
            </a:lvl1pPr>
          </a:lstStyle>
          <a:p>
            <a:pPr>
              <a:defRPr/>
            </a:pPr>
            <a:fld id="{24ABDDD0-C91B-4DD8-AC36-0FEF32A419A7}" type="datetime1">
              <a:rPr lang="en-US" altLang="en-US" smtClean="0"/>
              <a:t>4/23/2024</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CS590 (Peng)</a:t>
            </a:r>
          </a:p>
        </p:txBody>
      </p:sp>
      <p:sp>
        <p:nvSpPr>
          <p:cNvPr id="7" name="Rectangle 6"/>
          <p:cNvSpPr>
            <a:spLocks noGrp="1" noChangeArrowheads="1"/>
          </p:cNvSpPr>
          <p:nvPr>
            <p:ph type="sldNum" sz="quarter" idx="12"/>
          </p:nvPr>
        </p:nvSpPr>
        <p:spPr>
          <a:xfrm>
            <a:off x="8778241" y="6377940"/>
            <a:ext cx="2804160" cy="292388"/>
          </a:xfrm>
          <a:ln/>
        </p:spPr>
        <p:txBody>
          <a:bodyPr/>
          <a:lstStyle>
            <a:lvl1pPr>
              <a:defRPr/>
            </a:lvl1pPr>
          </a:lstStyle>
          <a:p>
            <a:pPr>
              <a:defRPr/>
            </a:pPr>
            <a:fld id="{FE7EDDEE-8744-4D1C-BCAD-4B0957215364}" type="slidenum">
              <a:rPr lang="en-US" altLang="en-US"/>
              <a:pPr>
                <a:defRPr/>
              </a:pPr>
              <a:t>‹#›</a:t>
            </a:fld>
            <a:endParaRPr lang="en-US" altLang="en-US"/>
          </a:p>
        </p:txBody>
      </p:sp>
    </p:spTree>
    <p:extLst>
      <p:ext uri="{BB962C8B-B14F-4D97-AF65-F5344CB8AC3E}">
        <p14:creationId xmlns:p14="http://schemas.microsoft.com/office/powerpoint/2010/main" val="49683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14465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14465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71E23B-1C7B-4B33-B657-F55C879B656F}" type="datetime1">
              <a:rPr lang="en-US" smtClean="0"/>
              <a:t>4/23/2024</a:t>
            </a:fld>
            <a:endParaRPr lang="en-IN"/>
          </a:p>
        </p:txBody>
      </p:sp>
      <p:sp>
        <p:nvSpPr>
          <p:cNvPr id="8" name="Footer Placeholder 7"/>
          <p:cNvSpPr>
            <a:spLocks noGrp="1"/>
          </p:cNvSpPr>
          <p:nvPr>
            <p:ph type="ftr" sz="quarter" idx="11"/>
          </p:nvPr>
        </p:nvSpPr>
        <p:spPr/>
        <p:txBody>
          <a:bodyPr/>
          <a:lstStyle/>
          <a:p>
            <a:r>
              <a:rPr lang="en-IN"/>
              <a:t>CS590 (Peng)</a:t>
            </a:r>
          </a:p>
        </p:txBody>
      </p:sp>
      <p:sp>
        <p:nvSpPr>
          <p:cNvPr id="9" name="Slide Number Placeholder 8"/>
          <p:cNvSpPr>
            <a:spLocks noGrp="1"/>
          </p:cNvSpPr>
          <p:nvPr>
            <p:ph type="sldNum" sz="quarter" idx="12"/>
          </p:nvPr>
        </p:nvSpPr>
        <p:spPr/>
        <p:txBody>
          <a:bodyPr/>
          <a:lstStyle/>
          <a:p>
            <a:fld id="{AA8F98BF-C920-4117-A993-9D06F5497CBD}" type="slidenum">
              <a:rPr lang="en-IN" smtClean="0"/>
              <a:t>‹#›</a:t>
            </a:fld>
            <a:endParaRPr lang="en-IN"/>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749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2C32-402C-6380-3995-7FE3641B6B89}"/>
              </a:ext>
            </a:extLst>
          </p:cNvPr>
          <p:cNvSpPr>
            <a:spLocks noGrp="1"/>
          </p:cNvSpPr>
          <p:nvPr>
            <p:ph type="title"/>
          </p:nvPr>
        </p:nvSpPr>
        <p:spPr>
          <a:xfrm>
            <a:off x="1534585" y="617538"/>
            <a:ext cx="10390716" cy="215444"/>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DDCB0C-B17F-6B40-5D05-81B4ACF21612}"/>
              </a:ext>
            </a:extLst>
          </p:cNvPr>
          <p:cNvSpPr>
            <a:spLocks noGrp="1"/>
          </p:cNvSpPr>
          <p:nvPr>
            <p:ph type="body" sz="half" idx="1"/>
          </p:nvPr>
        </p:nvSpPr>
        <p:spPr>
          <a:xfrm>
            <a:off x="1576917" y="2017713"/>
            <a:ext cx="5080000" cy="1554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49C37-A418-B024-24D4-2918C030C631}"/>
              </a:ext>
            </a:extLst>
          </p:cNvPr>
          <p:cNvSpPr>
            <a:spLocks noGrp="1"/>
          </p:cNvSpPr>
          <p:nvPr>
            <p:ph sz="half" idx="2"/>
          </p:nvPr>
        </p:nvSpPr>
        <p:spPr>
          <a:xfrm>
            <a:off x="6860117" y="2017713"/>
            <a:ext cx="5080000" cy="1554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661AF1-4811-B34C-EA20-C4B8DF5362ED}"/>
              </a:ext>
            </a:extLst>
          </p:cNvPr>
          <p:cNvSpPr>
            <a:spLocks noGrp="1"/>
          </p:cNvSpPr>
          <p:nvPr>
            <p:ph type="dt" sz="half" idx="10"/>
          </p:nvPr>
        </p:nvSpPr>
        <p:spPr>
          <a:xfrm>
            <a:off x="1219200" y="6324600"/>
            <a:ext cx="2540000" cy="276999"/>
          </a:xfrm>
        </p:spPr>
        <p:txBody>
          <a:bodyPr/>
          <a:lstStyle>
            <a:lvl1pPr>
              <a:defRPr/>
            </a:lvl1pPr>
          </a:lstStyle>
          <a:p>
            <a:fld id="{FB067A99-DDEF-416E-BBCC-C199FCDA9B1A}" type="datetime1">
              <a:rPr lang="en-US" altLang="en-US" smtClean="0"/>
              <a:t>4/23/2024</a:t>
            </a:fld>
            <a:endParaRPr lang="en-US" altLang="en-US"/>
          </a:p>
        </p:txBody>
      </p:sp>
      <p:sp>
        <p:nvSpPr>
          <p:cNvPr id="6" name="Footer Placeholder 5">
            <a:extLst>
              <a:ext uri="{FF2B5EF4-FFF2-40B4-BE49-F238E27FC236}">
                <a16:creationId xmlns:a16="http://schemas.microsoft.com/office/drawing/2014/main" id="{C2A2030F-E828-3034-C4CD-DD6B8C86F788}"/>
              </a:ext>
            </a:extLst>
          </p:cNvPr>
          <p:cNvSpPr>
            <a:spLocks noGrp="1"/>
          </p:cNvSpPr>
          <p:nvPr>
            <p:ph type="ftr" sz="quarter" idx="11"/>
          </p:nvPr>
        </p:nvSpPr>
        <p:spPr>
          <a:xfrm>
            <a:off x="4470400" y="6324600"/>
            <a:ext cx="3860800" cy="215444"/>
          </a:xfrm>
        </p:spPr>
        <p:txBody>
          <a:bodyPr/>
          <a:lstStyle>
            <a:lvl1pPr>
              <a:defRPr/>
            </a:lvl1pPr>
          </a:lstStyle>
          <a:p>
            <a:r>
              <a:rPr lang="en-US" altLang="en-US"/>
              <a:t>CS590 (Peng)</a:t>
            </a:r>
          </a:p>
        </p:txBody>
      </p:sp>
      <p:sp>
        <p:nvSpPr>
          <p:cNvPr id="7" name="Slide Number Placeholder 6">
            <a:extLst>
              <a:ext uri="{FF2B5EF4-FFF2-40B4-BE49-F238E27FC236}">
                <a16:creationId xmlns:a16="http://schemas.microsoft.com/office/drawing/2014/main" id="{E681F655-2767-67BA-A388-680D2589C470}"/>
              </a:ext>
            </a:extLst>
          </p:cNvPr>
          <p:cNvSpPr>
            <a:spLocks noGrp="1"/>
          </p:cNvSpPr>
          <p:nvPr>
            <p:ph type="sldNum" sz="quarter" idx="12"/>
          </p:nvPr>
        </p:nvSpPr>
        <p:spPr>
          <a:xfrm>
            <a:off x="9042400" y="6324600"/>
            <a:ext cx="2540000" cy="276999"/>
          </a:xfrm>
        </p:spPr>
        <p:txBody>
          <a:bodyPr/>
          <a:lstStyle>
            <a:lvl1pPr>
              <a:defRPr/>
            </a:lvl1pPr>
          </a:lstStyle>
          <a:p>
            <a:fld id="{A46470A4-845D-470F-95B6-634A75AB674E}" type="slidenum">
              <a:rPr lang="en-US" altLang="en-US"/>
              <a:pPr/>
              <a:t>‹#›</a:t>
            </a:fld>
            <a:endParaRPr lang="en-US" altLang="en-US"/>
          </a:p>
        </p:txBody>
      </p:sp>
    </p:spTree>
    <p:extLst>
      <p:ext uri="{BB962C8B-B14F-4D97-AF65-F5344CB8AC3E}">
        <p14:creationId xmlns:p14="http://schemas.microsoft.com/office/powerpoint/2010/main" val="74470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69277"/>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8DA9C1-5C60-42D0-AFBB-564C05A2EB06}" type="datetime1">
              <a:rPr lang="en-US" smtClean="0"/>
              <a:t>4/23/2024</a:t>
            </a:fld>
            <a:endParaRPr lang="en-IN"/>
          </a:p>
        </p:txBody>
      </p:sp>
      <p:sp>
        <p:nvSpPr>
          <p:cNvPr id="5" name="Footer Placeholder 4"/>
          <p:cNvSpPr>
            <a:spLocks noGrp="1"/>
          </p:cNvSpPr>
          <p:nvPr>
            <p:ph type="ftr" sz="quarter" idx="11"/>
          </p:nvPr>
        </p:nvSpPr>
        <p:spPr/>
        <p:txBody>
          <a:bodyPr/>
          <a:lstStyle/>
          <a:p>
            <a:r>
              <a:rPr lang="en-IN"/>
              <a:t>CS590 (Peng)</a:t>
            </a:r>
          </a:p>
        </p:txBody>
      </p:sp>
      <p:sp>
        <p:nvSpPr>
          <p:cNvPr id="6" name="Slide Number Placeholder 5"/>
          <p:cNvSpPr>
            <a:spLocks noGrp="1"/>
          </p:cNvSpPr>
          <p:nvPr>
            <p:ph type="sldNum" sz="quarter" idx="12"/>
          </p:nvPr>
        </p:nvSpPr>
        <p:spPr/>
        <p:txBody>
          <a:bodyPr/>
          <a:lstStyle/>
          <a:p>
            <a:fld id="{AA8F98BF-C920-4117-A993-9D06F5497CBD}" type="slidenum">
              <a:rPr lang="en-IN" smtClean="0"/>
              <a:t>‹#›</a:t>
            </a:fld>
            <a:endParaRPr lang="en-IN"/>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712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0"/>
            <a:ext cx="12186962" cy="702159"/>
          </a:xfrm>
          <a:custGeom>
            <a:avLst/>
            <a:gdLst/>
            <a:ahLst/>
            <a:cxnLst/>
            <a:rect l="l" t="t" r="r" b="b"/>
            <a:pathLst>
              <a:path w="4608195" h="354330">
                <a:moveTo>
                  <a:pt x="4608004" y="0"/>
                </a:moveTo>
                <a:lnTo>
                  <a:pt x="0" y="0"/>
                </a:lnTo>
                <a:lnTo>
                  <a:pt x="0" y="354152"/>
                </a:lnTo>
                <a:lnTo>
                  <a:pt x="4608004" y="354152"/>
                </a:lnTo>
                <a:lnTo>
                  <a:pt x="4608004" y="0"/>
                </a:lnTo>
                <a:close/>
              </a:path>
            </a:pathLst>
          </a:custGeom>
          <a:solidFill>
            <a:srgbClr val="3333B2"/>
          </a:solidFill>
        </p:spPr>
        <p:txBody>
          <a:bodyPr wrap="square" lIns="0" tIns="0" rIns="0" bIns="0" rtlCol="0"/>
          <a:lstStyle/>
          <a:p>
            <a:pPr defTabSz="914400"/>
            <a:endParaRPr sz="1800" kern="0">
              <a:solidFill>
                <a:sysClr val="windowText" lastClr="000000"/>
              </a:solidFill>
            </a:endParaRPr>
          </a:p>
        </p:txBody>
      </p:sp>
      <p:sp>
        <p:nvSpPr>
          <p:cNvPr id="2" name="Holder 2"/>
          <p:cNvSpPr>
            <a:spLocks noGrp="1"/>
          </p:cNvSpPr>
          <p:nvPr>
            <p:ph type="title"/>
          </p:nvPr>
        </p:nvSpPr>
        <p:spPr>
          <a:xfrm>
            <a:off x="252033" y="122634"/>
            <a:ext cx="9461395" cy="215444"/>
          </a:xfrm>
          <a:prstGeom prst="rect">
            <a:avLst/>
          </a:prstGeom>
        </p:spPr>
        <p:txBody>
          <a:bodyPr wrap="square" lIns="0" tIns="0" rIns="0" bIns="0">
            <a:spAutoFit/>
          </a:bodyPr>
          <a:lstStyle>
            <a:lvl1pPr>
              <a:defRPr sz="1400" b="0" i="0">
                <a:solidFill>
                  <a:schemeClr val="bg1"/>
                </a:solidFill>
                <a:latin typeface="Calibri"/>
                <a:cs typeface="Calibri"/>
              </a:defRPr>
            </a:lvl1pPr>
          </a:lstStyle>
          <a:p>
            <a:endParaRPr/>
          </a:p>
        </p:txBody>
      </p:sp>
      <p:sp>
        <p:nvSpPr>
          <p:cNvPr id="3" name="Holder 3"/>
          <p:cNvSpPr>
            <a:spLocks noGrp="1"/>
          </p:cNvSpPr>
          <p:nvPr>
            <p:ph type="body" idx="1"/>
          </p:nvPr>
        </p:nvSpPr>
        <p:spPr>
          <a:xfrm>
            <a:off x="1651294" y="1407486"/>
            <a:ext cx="9620932" cy="169277"/>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30332" y="6607185"/>
            <a:ext cx="1711244" cy="215444"/>
          </a:xfrm>
          <a:prstGeom prst="rect">
            <a:avLst/>
          </a:prstGeom>
        </p:spPr>
        <p:txBody>
          <a:bodyPr wrap="square" lIns="0" tIns="0" rIns="0" bIns="0">
            <a:spAutoFit/>
          </a:bodyPr>
          <a:lstStyle>
            <a:lvl1pPr>
              <a:defRPr sz="1400" b="0" i="0">
                <a:solidFill>
                  <a:schemeClr val="bg1"/>
                </a:solidFill>
                <a:latin typeface="Calibri"/>
                <a:cs typeface="Calibri"/>
              </a:defRPr>
            </a:lvl1pPr>
          </a:lstStyle>
          <a:p>
            <a:pPr marL="29976" defTabSz="914400">
              <a:spcBef>
                <a:spcPts val="142"/>
              </a:spcBef>
            </a:pPr>
            <a:r>
              <a:rPr lang="en-IN" kern="0" spc="94">
                <a:solidFill>
                  <a:prstClr val="white"/>
                </a:solidFill>
              </a:rPr>
              <a:t>CS590 (Peng)</a:t>
            </a:r>
            <a:endParaRPr lang="en-IN" kern="0" spc="94" dirty="0">
              <a:solidFill>
                <a:prstClr val="white"/>
              </a:solidFill>
            </a:endParaRPr>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pPr defTabSz="914400"/>
            <a:fld id="{6F691ACC-EFBF-4DEA-830C-6735A3401F66}" type="datetime1">
              <a:rPr lang="en-US" sz="1800" kern="0" smtClean="0">
                <a:solidFill>
                  <a:prstClr val="black">
                    <a:tint val="75000"/>
                  </a:prstClr>
                </a:solidFill>
              </a:rPr>
              <a:t>4/23/2024</a:t>
            </a:fld>
            <a:endParaRPr lang="en-US" sz="1800" kern="0">
              <a:solidFill>
                <a:prstClr val="black">
                  <a:tint val="75000"/>
                </a:prstClr>
              </a:solidFill>
            </a:endParaRPr>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pPr defTabSz="914400"/>
            <a:fld id="{B6F15528-21DE-4FAA-801E-634DDDAF4B2B}" type="slidenum">
              <a:rPr sz="1800" kern="0">
                <a:solidFill>
                  <a:prstClr val="black">
                    <a:tint val="75000"/>
                  </a:prstClr>
                </a:solidFill>
              </a:rPr>
              <a:pPr defTabSz="914400"/>
              <a:t>‹#›</a:t>
            </a:fld>
            <a:endParaRPr sz="1800" kern="0">
              <a:solidFill>
                <a:prstClr val="black">
                  <a:tint val="75000"/>
                </a:prstClr>
              </a:solidFill>
            </a:endParaRPr>
          </a:p>
        </p:txBody>
      </p:sp>
    </p:spTree>
    <p:extLst>
      <p:ext uri="{BB962C8B-B14F-4D97-AF65-F5344CB8AC3E}">
        <p14:creationId xmlns:p14="http://schemas.microsoft.com/office/powerpoint/2010/main" val="233751340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9" r:id="rId7"/>
    <p:sldLayoutId id="2147483670" r:id="rId8"/>
    <p:sldLayoutId id="2147483671" r:id="rId9"/>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1079129">
        <a:defRPr>
          <a:latin typeface="+mn-lt"/>
          <a:ea typeface="+mn-ea"/>
          <a:cs typeface="+mn-cs"/>
        </a:defRPr>
      </a:lvl2pPr>
      <a:lvl3pPr marL="2158258">
        <a:defRPr>
          <a:latin typeface="+mn-lt"/>
          <a:ea typeface="+mn-ea"/>
          <a:cs typeface="+mn-cs"/>
        </a:defRPr>
      </a:lvl3pPr>
      <a:lvl4pPr marL="3237387">
        <a:defRPr>
          <a:latin typeface="+mn-lt"/>
          <a:ea typeface="+mn-ea"/>
          <a:cs typeface="+mn-cs"/>
        </a:defRPr>
      </a:lvl4pPr>
      <a:lvl5pPr marL="4316517">
        <a:defRPr>
          <a:latin typeface="+mn-lt"/>
          <a:ea typeface="+mn-ea"/>
          <a:cs typeface="+mn-cs"/>
        </a:defRPr>
      </a:lvl5pPr>
      <a:lvl6pPr marL="5395646">
        <a:defRPr>
          <a:latin typeface="+mn-lt"/>
          <a:ea typeface="+mn-ea"/>
          <a:cs typeface="+mn-cs"/>
        </a:defRPr>
      </a:lvl6pPr>
      <a:lvl7pPr marL="6474775">
        <a:defRPr>
          <a:latin typeface="+mn-lt"/>
          <a:ea typeface="+mn-ea"/>
          <a:cs typeface="+mn-cs"/>
        </a:defRPr>
      </a:lvl7pPr>
      <a:lvl8pPr marL="7553904">
        <a:defRPr>
          <a:latin typeface="+mn-lt"/>
          <a:ea typeface="+mn-ea"/>
          <a:cs typeface="+mn-cs"/>
        </a:defRPr>
      </a:lvl8pPr>
      <a:lvl9pPr marL="8633033">
        <a:defRPr>
          <a:latin typeface="+mn-lt"/>
          <a:ea typeface="+mn-ea"/>
          <a:cs typeface="+mn-cs"/>
        </a:defRPr>
      </a:lvl9pPr>
    </p:bodyStyle>
    <p:otherStyle>
      <a:lvl1pPr marL="0">
        <a:defRPr>
          <a:latin typeface="+mn-lt"/>
          <a:ea typeface="+mn-ea"/>
          <a:cs typeface="+mn-cs"/>
        </a:defRPr>
      </a:lvl1pPr>
      <a:lvl2pPr marL="1079129">
        <a:defRPr>
          <a:latin typeface="+mn-lt"/>
          <a:ea typeface="+mn-ea"/>
          <a:cs typeface="+mn-cs"/>
        </a:defRPr>
      </a:lvl2pPr>
      <a:lvl3pPr marL="2158258">
        <a:defRPr>
          <a:latin typeface="+mn-lt"/>
          <a:ea typeface="+mn-ea"/>
          <a:cs typeface="+mn-cs"/>
        </a:defRPr>
      </a:lvl3pPr>
      <a:lvl4pPr marL="3237387">
        <a:defRPr>
          <a:latin typeface="+mn-lt"/>
          <a:ea typeface="+mn-ea"/>
          <a:cs typeface="+mn-cs"/>
        </a:defRPr>
      </a:lvl4pPr>
      <a:lvl5pPr marL="4316517">
        <a:defRPr>
          <a:latin typeface="+mn-lt"/>
          <a:ea typeface="+mn-ea"/>
          <a:cs typeface="+mn-cs"/>
        </a:defRPr>
      </a:lvl5pPr>
      <a:lvl6pPr marL="5395646">
        <a:defRPr>
          <a:latin typeface="+mn-lt"/>
          <a:ea typeface="+mn-ea"/>
          <a:cs typeface="+mn-cs"/>
        </a:defRPr>
      </a:lvl6pPr>
      <a:lvl7pPr marL="6474775">
        <a:defRPr>
          <a:latin typeface="+mn-lt"/>
          <a:ea typeface="+mn-ea"/>
          <a:cs typeface="+mn-cs"/>
        </a:defRPr>
      </a:lvl7pPr>
      <a:lvl8pPr marL="7553904">
        <a:defRPr>
          <a:latin typeface="+mn-lt"/>
          <a:ea typeface="+mn-ea"/>
          <a:cs typeface="+mn-cs"/>
        </a:defRPr>
      </a:lvl8pPr>
      <a:lvl9pPr marL="863303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0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3.emf"/><Relationship Id="rId4" Type="http://schemas.openxmlformats.org/officeDocument/2006/relationships/image" Target="../media/image41.emf"/></Relationships>
</file>

<file path=ppt/slides/_rels/slide1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image" Target="../media/image9.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3.bin"/><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4.bin"/><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5.bin"/><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6.bin"/><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http://www.umtsworld.com/technology/images/UMTSnetwork.jpg"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9.bin"/><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40.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png"/><Relationship Id="rId10" Type="http://schemas.openxmlformats.org/officeDocument/2006/relationships/image" Target="../media/image43.emf"/><Relationship Id="rId4" Type="http://schemas.openxmlformats.org/officeDocument/2006/relationships/image" Target="../media/image35.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05DF79-0297-00FC-4E33-9AF9DA56D8D1}"/>
              </a:ext>
            </a:extLst>
          </p:cNvPr>
          <p:cNvSpPr>
            <a:spLocks noGrp="1"/>
          </p:cNvSpPr>
          <p:nvPr>
            <p:ph type="ctrTitle"/>
          </p:nvPr>
        </p:nvSpPr>
        <p:spPr>
          <a:xfrm>
            <a:off x="1247775" y="1584935"/>
            <a:ext cx="9839325" cy="1231106"/>
          </a:xfrm>
        </p:spPr>
        <p:txBody>
          <a:bodyPr/>
          <a:lstStyle/>
          <a:p>
            <a:pPr algn="ctr"/>
            <a:r>
              <a:rPr lang="en-US" sz="3200" dirty="0"/>
              <a:t>MODULE 3</a:t>
            </a:r>
            <a:br>
              <a:rPr lang="en-US" sz="4800" dirty="0"/>
            </a:br>
            <a:r>
              <a:rPr lang="en-US" sz="4800" dirty="0"/>
              <a:t> </a:t>
            </a:r>
            <a:r>
              <a:rPr lang="en-IN" sz="4000" b="1" i="0" u="none" strike="noStrike" baseline="0" dirty="0">
                <a:latin typeface="Arial-BoldMT"/>
              </a:rPr>
              <a:t>Wireless Systems and Standards</a:t>
            </a:r>
            <a:endParaRPr lang="en-IN" sz="4800" dirty="0"/>
          </a:p>
        </p:txBody>
      </p:sp>
      <p:sp>
        <p:nvSpPr>
          <p:cNvPr id="6" name="Subtitle 5">
            <a:extLst>
              <a:ext uri="{FF2B5EF4-FFF2-40B4-BE49-F238E27FC236}">
                <a16:creationId xmlns:a16="http://schemas.microsoft.com/office/drawing/2014/main" id="{D4204A61-60DD-97D6-9C4E-F35B250BBD56}"/>
              </a:ext>
            </a:extLst>
          </p:cNvPr>
          <p:cNvSpPr>
            <a:spLocks noGrp="1"/>
          </p:cNvSpPr>
          <p:nvPr>
            <p:ph type="subTitle" idx="4"/>
          </p:nvPr>
        </p:nvSpPr>
        <p:spPr/>
        <p:txBody>
          <a:bodyPr/>
          <a:lstStyle/>
          <a:p>
            <a:endParaRPr lang="en-IN"/>
          </a:p>
        </p:txBody>
      </p:sp>
    </p:spTree>
    <p:extLst>
      <p:ext uri="{BB962C8B-B14F-4D97-AF65-F5344CB8AC3E}">
        <p14:creationId xmlns:p14="http://schemas.microsoft.com/office/powerpoint/2010/main" val="1386893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r>
              <a:rPr lang="en-GB" altLang="en-US"/>
              <a:t>Other Functions</a:t>
            </a:r>
          </a:p>
        </p:txBody>
      </p:sp>
      <p:sp>
        <p:nvSpPr>
          <p:cNvPr id="21507" name="Rectangle 5"/>
          <p:cNvSpPr>
            <a:spLocks noGrp="1" noChangeArrowheads="1"/>
          </p:cNvSpPr>
          <p:nvPr>
            <p:ph type="body" idx="1"/>
          </p:nvPr>
        </p:nvSpPr>
        <p:spPr>
          <a:xfrm>
            <a:off x="403519" y="1312237"/>
            <a:ext cx="9620932" cy="3850285"/>
          </a:xfrm>
        </p:spPr>
        <p:txBody>
          <a:bodyPr/>
          <a:lstStyle/>
          <a:p>
            <a:pPr>
              <a:lnSpc>
                <a:spcPct val="90000"/>
              </a:lnSpc>
            </a:pPr>
            <a:r>
              <a:rPr lang="en-US" sz="2000" dirty="0"/>
              <a:t>Call blocking</a:t>
            </a:r>
          </a:p>
          <a:p>
            <a:pPr lvl="1">
              <a:lnSpc>
                <a:spcPct val="90000"/>
              </a:lnSpc>
            </a:pPr>
            <a:r>
              <a:rPr lang="en-US" dirty="0"/>
              <a:t>During mobile-initiated call stage, if all traffic channels busy, mobile tries again</a:t>
            </a:r>
          </a:p>
          <a:p>
            <a:pPr lvl="1">
              <a:lnSpc>
                <a:spcPct val="90000"/>
              </a:lnSpc>
            </a:pPr>
            <a:r>
              <a:rPr lang="en-US" dirty="0"/>
              <a:t>After number of fails, busy tone returned</a:t>
            </a:r>
          </a:p>
          <a:p>
            <a:pPr>
              <a:lnSpc>
                <a:spcPct val="90000"/>
              </a:lnSpc>
            </a:pPr>
            <a:r>
              <a:rPr lang="en-US" sz="2000" dirty="0"/>
              <a:t>Call termination</a:t>
            </a:r>
          </a:p>
          <a:p>
            <a:pPr lvl="1">
              <a:lnSpc>
                <a:spcPct val="90000"/>
              </a:lnSpc>
            </a:pPr>
            <a:r>
              <a:rPr lang="en-US" dirty="0"/>
              <a:t>User hangs up</a:t>
            </a:r>
          </a:p>
          <a:p>
            <a:pPr lvl="1">
              <a:lnSpc>
                <a:spcPct val="90000"/>
              </a:lnSpc>
            </a:pPr>
            <a:r>
              <a:rPr lang="en-US" dirty="0"/>
              <a:t>MTSO informed</a:t>
            </a:r>
          </a:p>
          <a:p>
            <a:pPr lvl="1">
              <a:lnSpc>
                <a:spcPct val="90000"/>
              </a:lnSpc>
            </a:pPr>
            <a:r>
              <a:rPr lang="en-US" dirty="0"/>
              <a:t>Traffic channels at two BSs released</a:t>
            </a:r>
          </a:p>
          <a:p>
            <a:pPr>
              <a:lnSpc>
                <a:spcPct val="90000"/>
              </a:lnSpc>
            </a:pPr>
            <a:r>
              <a:rPr lang="en-US" sz="2000" dirty="0"/>
              <a:t>Call drop</a:t>
            </a:r>
          </a:p>
          <a:p>
            <a:pPr lvl="1">
              <a:lnSpc>
                <a:spcPct val="90000"/>
              </a:lnSpc>
            </a:pPr>
            <a:r>
              <a:rPr lang="en-US" dirty="0"/>
              <a:t>BS cannot maintain required signal strength</a:t>
            </a:r>
          </a:p>
          <a:p>
            <a:pPr lvl="1">
              <a:lnSpc>
                <a:spcPct val="90000"/>
              </a:lnSpc>
            </a:pPr>
            <a:r>
              <a:rPr lang="en-US" dirty="0"/>
              <a:t>Traffic channel dropped and MTSO informed</a:t>
            </a:r>
          </a:p>
          <a:p>
            <a:pPr>
              <a:lnSpc>
                <a:spcPct val="90000"/>
              </a:lnSpc>
            </a:pPr>
            <a:r>
              <a:rPr lang="en-US" sz="2000" dirty="0"/>
              <a:t>Calls to/from fixed and remote mobile subscriber</a:t>
            </a:r>
          </a:p>
          <a:p>
            <a:pPr lvl="1">
              <a:lnSpc>
                <a:spcPct val="90000"/>
              </a:lnSpc>
            </a:pPr>
            <a:r>
              <a:rPr lang="en-US" dirty="0"/>
              <a:t>MTSO connects to PSTN</a:t>
            </a:r>
          </a:p>
          <a:p>
            <a:pPr lvl="1">
              <a:lnSpc>
                <a:spcPct val="90000"/>
              </a:lnSpc>
            </a:pPr>
            <a:r>
              <a:rPr lang="en-US" dirty="0"/>
              <a:t>MTSO can connect mobile user and fixed subscriber via PSTN</a:t>
            </a:r>
          </a:p>
          <a:p>
            <a:pPr lvl="1">
              <a:lnSpc>
                <a:spcPct val="90000"/>
              </a:lnSpc>
            </a:pPr>
            <a:r>
              <a:rPr lang="en-US" dirty="0"/>
              <a:t>MTSO can connect to remote MTSO via PSTN or via dedicated lines </a:t>
            </a:r>
          </a:p>
          <a:p>
            <a:pPr lvl="1">
              <a:lnSpc>
                <a:spcPct val="90000"/>
              </a:lnSpc>
            </a:pPr>
            <a:r>
              <a:rPr lang="en-US" dirty="0"/>
              <a:t>Can connect mobile user in its area and remote mobile user</a:t>
            </a:r>
            <a:endParaRPr lang="en-GB" altLang="en-US" dirty="0"/>
          </a:p>
        </p:txBody>
      </p:sp>
    </p:spTree>
    <p:extLst>
      <p:ext uri="{BB962C8B-B14F-4D97-AF65-F5344CB8AC3E}">
        <p14:creationId xmlns:p14="http://schemas.microsoft.com/office/powerpoint/2010/main" val="42225153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92E96A7-E4B2-7C28-8A22-3CA37FC8D89E}"/>
              </a:ext>
            </a:extLst>
          </p:cNvPr>
          <p:cNvSpPr>
            <a:spLocks noChangeArrowheads="1"/>
          </p:cNvSpPr>
          <p:nvPr/>
        </p:nvSpPr>
        <p:spPr bwMode="auto">
          <a:xfrm>
            <a:off x="7373938" y="3092450"/>
            <a:ext cx="995362" cy="3081338"/>
          </a:xfrm>
          <a:prstGeom prst="rect">
            <a:avLst/>
          </a:prstGeom>
          <a:solidFill>
            <a:srgbClr val="D99694"/>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a:solidFill>
                <a:srgbClr val="FFFFFF"/>
              </a:solidFill>
              <a:latin typeface="Calibri" panose="020F0502020204030204" pitchFamily="34" charset="0"/>
            </a:endParaRPr>
          </a:p>
        </p:txBody>
      </p:sp>
      <p:sp>
        <p:nvSpPr>
          <p:cNvPr id="14" name="Rectangle 13">
            <a:extLst>
              <a:ext uri="{FF2B5EF4-FFF2-40B4-BE49-F238E27FC236}">
                <a16:creationId xmlns:a16="http://schemas.microsoft.com/office/drawing/2014/main" id="{3A1BE583-2DE9-A250-FBAF-59F113786542}"/>
              </a:ext>
            </a:extLst>
          </p:cNvPr>
          <p:cNvSpPr>
            <a:spLocks noChangeArrowheads="1"/>
          </p:cNvSpPr>
          <p:nvPr/>
        </p:nvSpPr>
        <p:spPr bwMode="auto">
          <a:xfrm>
            <a:off x="8482013" y="3092450"/>
            <a:ext cx="1077912" cy="3081338"/>
          </a:xfrm>
          <a:prstGeom prst="rect">
            <a:avLst/>
          </a:prstGeom>
          <a:solidFill>
            <a:srgbClr val="92D050"/>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a:solidFill>
                <a:srgbClr val="FFFFFF"/>
              </a:solidFill>
              <a:latin typeface="Calibri" panose="020F0502020204030204" pitchFamily="34" charset="0"/>
            </a:endParaRPr>
          </a:p>
        </p:txBody>
      </p:sp>
      <p:sp>
        <p:nvSpPr>
          <p:cNvPr id="13" name="Rectangle 12">
            <a:extLst>
              <a:ext uri="{FF2B5EF4-FFF2-40B4-BE49-F238E27FC236}">
                <a16:creationId xmlns:a16="http://schemas.microsoft.com/office/drawing/2014/main" id="{49936238-3F00-D9D4-4792-9A618F695EC1}"/>
              </a:ext>
            </a:extLst>
          </p:cNvPr>
          <p:cNvSpPr>
            <a:spLocks noChangeArrowheads="1"/>
          </p:cNvSpPr>
          <p:nvPr/>
        </p:nvSpPr>
        <p:spPr bwMode="auto">
          <a:xfrm>
            <a:off x="6242051" y="3092450"/>
            <a:ext cx="1077913" cy="3081338"/>
          </a:xfrm>
          <a:prstGeom prst="rect">
            <a:avLst/>
          </a:prstGeom>
          <a:solidFill>
            <a:srgbClr val="33CCF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a:solidFill>
                <a:srgbClr val="FFFFFF"/>
              </a:solidFill>
              <a:latin typeface="Calibri" panose="020F0502020204030204" pitchFamily="34" charset="0"/>
            </a:endParaRPr>
          </a:p>
        </p:txBody>
      </p:sp>
      <p:sp>
        <p:nvSpPr>
          <p:cNvPr id="53252" name="Title 1">
            <a:extLst>
              <a:ext uri="{FF2B5EF4-FFF2-40B4-BE49-F238E27FC236}">
                <a16:creationId xmlns:a16="http://schemas.microsoft.com/office/drawing/2014/main" id="{77CBA15B-4C6B-C930-51AB-864FDF6EDC36}"/>
              </a:ext>
            </a:extLst>
          </p:cNvPr>
          <p:cNvSpPr>
            <a:spLocks noGrp="1"/>
          </p:cNvSpPr>
          <p:nvPr>
            <p:ph type="title"/>
          </p:nvPr>
        </p:nvSpPr>
        <p:spPr/>
        <p:txBody>
          <a:bodyPr/>
          <a:lstStyle/>
          <a:p>
            <a:r>
              <a:rPr lang="en-US" altLang="zh-CN"/>
              <a:t>Control-Plane Protocols in 4G/3G</a:t>
            </a:r>
            <a:endParaRPr lang="en-US" altLang="en-US"/>
          </a:p>
        </p:txBody>
      </p:sp>
      <p:sp>
        <p:nvSpPr>
          <p:cNvPr id="53253" name="Content Placeholder 6">
            <a:extLst>
              <a:ext uri="{FF2B5EF4-FFF2-40B4-BE49-F238E27FC236}">
                <a16:creationId xmlns:a16="http://schemas.microsoft.com/office/drawing/2014/main" id="{DA2E20F2-B749-486A-59F5-D343957DF6CF}"/>
              </a:ext>
            </a:extLst>
          </p:cNvPr>
          <p:cNvSpPr>
            <a:spLocks noGrp="1"/>
          </p:cNvSpPr>
          <p:nvPr>
            <p:ph idx="1"/>
          </p:nvPr>
        </p:nvSpPr>
        <p:spPr>
          <a:xfrm>
            <a:off x="1981200" y="1454150"/>
            <a:ext cx="8686800" cy="1354217"/>
          </a:xfrm>
        </p:spPr>
        <p:txBody>
          <a:bodyPr/>
          <a:lstStyle/>
          <a:p>
            <a:r>
              <a:rPr lang="en-US" altLang="en-US"/>
              <a:t>Variants for same/similar control functions</a:t>
            </a:r>
          </a:p>
          <a:p>
            <a:pPr lvl="1"/>
            <a:r>
              <a:rPr lang="en-US" altLang="en-US"/>
              <a:t>Hybrid 4G/3G systems</a:t>
            </a:r>
          </a:p>
          <a:p>
            <a:pPr lvl="1"/>
            <a:r>
              <a:rPr lang="en-US" altLang="en-US"/>
              <a:t>Domains separated for voice (CS) and data (PS)</a:t>
            </a:r>
          </a:p>
          <a:p>
            <a:endParaRPr lang="en-US" altLang="en-US"/>
          </a:p>
        </p:txBody>
      </p:sp>
      <p:graphicFrame>
        <p:nvGraphicFramePr>
          <p:cNvPr id="53256" name="Content Placeholder 4">
            <a:extLst>
              <a:ext uri="{FF2B5EF4-FFF2-40B4-BE49-F238E27FC236}">
                <a16:creationId xmlns:a16="http://schemas.microsoft.com/office/drawing/2014/main" id="{B17E1CEA-3B27-910A-C6E2-35C1562DD8E1}"/>
              </a:ext>
            </a:extLst>
          </p:cNvPr>
          <p:cNvGraphicFramePr>
            <a:graphicFrameLocks noChangeAspect="1"/>
          </p:cNvGraphicFramePr>
          <p:nvPr/>
        </p:nvGraphicFramePr>
        <p:xfrm>
          <a:off x="1643064" y="3203576"/>
          <a:ext cx="9024937" cy="3368675"/>
        </p:xfrm>
        <a:graphic>
          <a:graphicData uri="http://schemas.openxmlformats.org/presentationml/2006/ole">
            <mc:AlternateContent xmlns:mc="http://schemas.openxmlformats.org/markup-compatibility/2006">
              <mc:Choice xmlns:v="urn:schemas-microsoft-com:vml" Requires="v">
                <p:oleObj name="Visio" r:id="rId3" imgW="13436600" imgH="5016500" progId="Visio.Drawing.11">
                  <p:embed/>
                </p:oleObj>
              </mc:Choice>
              <mc:Fallback>
                <p:oleObj name="Visio" r:id="rId3" imgW="13436600" imgH="5016500" progId="Visio.Drawing.11">
                  <p:embed/>
                  <p:pic>
                    <p:nvPicPr>
                      <p:cNvPr id="53256" name="Content Placeholder 4">
                        <a:extLst>
                          <a:ext uri="{FF2B5EF4-FFF2-40B4-BE49-F238E27FC236}">
                            <a16:creationId xmlns:a16="http://schemas.microsoft.com/office/drawing/2014/main" id="{B17E1CEA-3B27-910A-C6E2-35C1562DD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4" y="3203576"/>
                        <a:ext cx="9024937"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56E70625-DB66-A0E4-5806-13D1751927A0}"/>
              </a:ext>
            </a:extLst>
          </p:cNvPr>
          <p:cNvSpPr>
            <a:spLocks noGrp="1"/>
          </p:cNvSpPr>
          <p:nvPr>
            <p:ph type="title"/>
          </p:nvPr>
        </p:nvSpPr>
        <p:spPr>
          <a:xfrm>
            <a:off x="252033" y="122634"/>
            <a:ext cx="9461395" cy="1015663"/>
          </a:xfrm>
        </p:spPr>
        <p:txBody>
          <a:bodyPr/>
          <a:lstStyle/>
          <a:p>
            <a:r>
              <a:rPr lang="en-US" altLang="en-US"/>
              <a:t>Distributed Operations: Device, base station, core networks</a:t>
            </a:r>
          </a:p>
        </p:txBody>
      </p:sp>
      <p:graphicFrame>
        <p:nvGraphicFramePr>
          <p:cNvPr id="54274" name="Content Placeholder 4">
            <a:extLst>
              <a:ext uri="{FF2B5EF4-FFF2-40B4-BE49-F238E27FC236}">
                <a16:creationId xmlns:a16="http://schemas.microsoft.com/office/drawing/2014/main" id="{E67F8966-F09C-9E88-9B63-2C1CFBBFAD2F}"/>
              </a:ext>
            </a:extLst>
          </p:cNvPr>
          <p:cNvGraphicFramePr>
            <a:graphicFrameLocks noGrp="1" noChangeAspect="1"/>
          </p:cNvGraphicFramePr>
          <p:nvPr>
            <p:ph sz="quarter" idx="1"/>
          </p:nvPr>
        </p:nvGraphicFramePr>
        <p:xfrm>
          <a:off x="1981200" y="1852614"/>
          <a:ext cx="8229600" cy="4168775"/>
        </p:xfrm>
        <a:graphic>
          <a:graphicData uri="http://schemas.openxmlformats.org/presentationml/2006/ole">
            <mc:AlternateContent xmlns:mc="http://schemas.openxmlformats.org/markup-compatibility/2006">
              <mc:Choice xmlns:v="urn:schemas-microsoft-com:vml" Requires="v">
                <p:oleObj name="Visio" r:id="rId2" imgW="8826500" imgH="4470400" progId="Visio.Drawing.11">
                  <p:embed/>
                </p:oleObj>
              </mc:Choice>
              <mc:Fallback>
                <p:oleObj name="Visio" r:id="rId2" imgW="8826500" imgH="4470400" progId="Visio.Drawing.11">
                  <p:embed/>
                  <p:pic>
                    <p:nvPicPr>
                      <p:cNvPr id="54274" name="Content Placeholder 4">
                        <a:extLst>
                          <a:ext uri="{FF2B5EF4-FFF2-40B4-BE49-F238E27FC236}">
                            <a16:creationId xmlns:a16="http://schemas.microsoft.com/office/drawing/2014/main" id="{E67F8966-F09C-9E88-9B63-2C1CFBBFAD2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52614"/>
                        <a:ext cx="822960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6" name="Slide Number Placeholder 3">
            <a:extLst>
              <a:ext uri="{FF2B5EF4-FFF2-40B4-BE49-F238E27FC236}">
                <a16:creationId xmlns:a16="http://schemas.microsoft.com/office/drawing/2014/main" id="{1900DCE4-5B69-87D0-F15C-DFBBE190C6EC}"/>
              </a:ext>
            </a:extLst>
          </p:cNvPr>
          <p:cNvSpPr txBox="1">
            <a:spLocks/>
          </p:cNvSpPr>
          <p:nvPr/>
        </p:nvSpPr>
        <p:spPr bwMode="auto">
          <a:xfrm>
            <a:off x="1600201" y="1219201"/>
            <a:ext cx="3921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buFontTx/>
              <a:buNone/>
            </a:pPr>
            <a:fld id="{EA7EDD11-692D-4094-986B-7C58A00EDFEC}" type="slidenum">
              <a:rPr lang="en-US" altLang="zh-TW" sz="1400" b="1">
                <a:solidFill>
                  <a:schemeClr val="bg1"/>
                </a:solidFill>
                <a:ea typeface="新細明體" panose="02020500000000000000" pitchFamily="18" charset="-120"/>
                <a:cs typeface="新細明體" panose="02020500000000000000" pitchFamily="18" charset="-120"/>
              </a:rPr>
              <a:pPr algn="r" eaLnBrk="1" hangingPunct="1">
                <a:spcBef>
                  <a:spcPct val="0"/>
                </a:spcBef>
                <a:buFontTx/>
                <a:buNone/>
              </a:pPr>
              <a:t>101</a:t>
            </a:fld>
            <a:endParaRPr lang="en-US" altLang="zh-TW" sz="1400" b="1">
              <a:solidFill>
                <a:schemeClr val="bg1"/>
              </a:solidFill>
              <a:ea typeface="新細明體" panose="02020500000000000000" pitchFamily="18" charset="-120"/>
              <a:cs typeface="新細明體" panose="02020500000000000000" pitchFamily="18" charset="-12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DC83E690-9FFE-A30A-A1D8-F9D210F1B569}"/>
              </a:ext>
            </a:extLst>
          </p:cNvPr>
          <p:cNvSpPr>
            <a:spLocks noGrp="1"/>
          </p:cNvSpPr>
          <p:nvPr>
            <p:ph type="title"/>
          </p:nvPr>
        </p:nvSpPr>
        <p:spPr/>
        <p:txBody>
          <a:bodyPr/>
          <a:lstStyle/>
          <a:p>
            <a:r>
              <a:rPr lang="en-US" altLang="en-US"/>
              <a:t>Data and Control Planes in LTE</a:t>
            </a:r>
          </a:p>
        </p:txBody>
      </p:sp>
      <p:sp>
        <p:nvSpPr>
          <p:cNvPr id="67587" name="Content Placeholder 1">
            <a:extLst>
              <a:ext uri="{FF2B5EF4-FFF2-40B4-BE49-F238E27FC236}">
                <a16:creationId xmlns:a16="http://schemas.microsoft.com/office/drawing/2014/main" id="{859D4FEB-82AC-CD07-F0D9-E7C541786F16}"/>
              </a:ext>
            </a:extLst>
          </p:cNvPr>
          <p:cNvSpPr txBox="1">
            <a:spLocks/>
          </p:cNvSpPr>
          <p:nvPr/>
        </p:nvSpPr>
        <p:spPr bwMode="auto">
          <a:xfrm>
            <a:off x="7624764" y="1757363"/>
            <a:ext cx="2814637"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400">
                <a:cs typeface="Calibri" panose="020F0502020204030204" pitchFamily="34" charset="0"/>
              </a:rPr>
              <a:t>eNodeB, S-GW and P-GW are involved in session setup, handoff, routing</a:t>
            </a:r>
          </a:p>
        </p:txBody>
      </p:sp>
      <p:grpSp>
        <p:nvGrpSpPr>
          <p:cNvPr id="67588" name="Group 40">
            <a:extLst>
              <a:ext uri="{FF2B5EF4-FFF2-40B4-BE49-F238E27FC236}">
                <a16:creationId xmlns:a16="http://schemas.microsoft.com/office/drawing/2014/main" id="{A2F0D768-26CD-B41B-FE73-B4BD19F3CB67}"/>
              </a:ext>
            </a:extLst>
          </p:cNvPr>
          <p:cNvGrpSpPr>
            <a:grpSpLocks/>
          </p:cNvGrpSpPr>
          <p:nvPr/>
        </p:nvGrpSpPr>
        <p:grpSpPr bwMode="auto">
          <a:xfrm>
            <a:off x="1627189" y="1905001"/>
            <a:ext cx="7445375" cy="4721225"/>
            <a:chOff x="103555" y="1905000"/>
            <a:chExt cx="7445375" cy="4721881"/>
          </a:xfrm>
        </p:grpSpPr>
        <p:grpSp>
          <p:nvGrpSpPr>
            <p:cNvPr id="67589" name="Group 75">
              <a:extLst>
                <a:ext uri="{FF2B5EF4-FFF2-40B4-BE49-F238E27FC236}">
                  <a16:creationId xmlns:a16="http://schemas.microsoft.com/office/drawing/2014/main" id="{D8E64A83-BC2D-704C-6BDB-09F36C10BBF6}"/>
                </a:ext>
              </a:extLst>
            </p:cNvPr>
            <p:cNvGrpSpPr>
              <a:grpSpLocks/>
            </p:cNvGrpSpPr>
            <p:nvPr/>
          </p:nvGrpSpPr>
          <p:grpSpPr bwMode="auto">
            <a:xfrm rot="-8460000" flipH="1" flipV="1">
              <a:off x="1354505" y="4845331"/>
              <a:ext cx="646113" cy="635000"/>
              <a:chOff x="5777472" y="4798637"/>
              <a:chExt cx="1366185" cy="1260568"/>
            </a:xfrm>
          </p:grpSpPr>
          <p:sp>
            <p:nvSpPr>
              <p:cNvPr id="67614" name="Arc 33">
                <a:extLst>
                  <a:ext uri="{FF2B5EF4-FFF2-40B4-BE49-F238E27FC236}">
                    <a16:creationId xmlns:a16="http://schemas.microsoft.com/office/drawing/2014/main" id="{50D7BC97-7DAD-FBCC-0BDF-C1E4CD1E01F4}"/>
                  </a:ext>
                </a:extLst>
              </p:cNvPr>
              <p:cNvSpPr>
                <a:spLocks noChangeArrowheads="1"/>
              </p:cNvSpPr>
              <p:nvPr/>
            </p:nvSpPr>
            <p:spPr bwMode="auto">
              <a:xfrm>
                <a:off x="5777472" y="5455517"/>
                <a:ext cx="451785" cy="603688"/>
              </a:xfrm>
              <a:custGeom>
                <a:avLst/>
                <a:gdLst>
                  <a:gd name="T0" fmla="*/ 225892 w 451785"/>
                  <a:gd name="T1" fmla="*/ 0 h 603688"/>
                  <a:gd name="T2" fmla="*/ 225893 w 451785"/>
                  <a:gd name="T3" fmla="*/ 301844 h 603688"/>
                  <a:gd name="T4" fmla="*/ 451785 w 451785"/>
                  <a:gd name="T5" fmla="*/ 301844 h 603688"/>
                  <a:gd name="T6" fmla="*/ 0 60000 65536"/>
                  <a:gd name="T7" fmla="*/ 0 60000 65536"/>
                  <a:gd name="T8" fmla="*/ 0 60000 65536"/>
                  <a:gd name="T9" fmla="*/ 225892 w 451785"/>
                  <a:gd name="T10" fmla="*/ 0 h 603688"/>
                  <a:gd name="T11" fmla="*/ 451785 w 451785"/>
                  <a:gd name="T12" fmla="*/ 301844 h 603688"/>
                </a:gdLst>
                <a:ahLst/>
                <a:cxnLst>
                  <a:cxn ang="T6">
                    <a:pos x="T0" y="T1"/>
                  </a:cxn>
                  <a:cxn ang="T7">
                    <a:pos x="T2" y="T3"/>
                  </a:cxn>
                  <a:cxn ang="T8">
                    <a:pos x="T4" y="T5"/>
                  </a:cxn>
                </a:cxnLst>
                <a:rect l="T9" t="T10" r="T11" b="T12"/>
                <a:pathLst>
                  <a:path w="451785" h="603688" stroke="0">
                    <a:moveTo>
                      <a:pt x="225892" y="0"/>
                    </a:moveTo>
                    <a:lnTo>
                      <a:pt x="225891" y="0"/>
                    </a:lnTo>
                    <a:cubicBezTo>
                      <a:pt x="350649" y="0"/>
                      <a:pt x="451785" y="135140"/>
                      <a:pt x="451785" y="301844"/>
                    </a:cubicBezTo>
                    <a:lnTo>
                      <a:pt x="225893" y="301844"/>
                    </a:lnTo>
                    <a:lnTo>
                      <a:pt x="225892" y="0"/>
                    </a:lnTo>
                    <a:close/>
                  </a:path>
                  <a:path w="451785" h="603688" fill="none">
                    <a:moveTo>
                      <a:pt x="225892" y="0"/>
                    </a:moveTo>
                    <a:lnTo>
                      <a:pt x="225891" y="0"/>
                    </a:lnTo>
                    <a:cubicBezTo>
                      <a:pt x="350649" y="0"/>
                      <a:pt x="451785" y="135140"/>
                      <a:pt x="451785" y="301844"/>
                    </a:cubicBezTo>
                  </a:path>
                </a:pathLst>
              </a:custGeom>
              <a:noFill/>
              <a:ln w="25400">
                <a:solidFill>
                  <a:schemeClr val="tx1"/>
                </a:solidFill>
                <a:miter lim="800000"/>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IN"/>
              </a:p>
            </p:txBody>
          </p:sp>
          <p:sp>
            <p:nvSpPr>
              <p:cNvPr id="67615" name="Arc 34">
                <a:extLst>
                  <a:ext uri="{FF2B5EF4-FFF2-40B4-BE49-F238E27FC236}">
                    <a16:creationId xmlns:a16="http://schemas.microsoft.com/office/drawing/2014/main" id="{8A1969CD-FD40-8285-1A9B-055D711B2BD0}"/>
                  </a:ext>
                </a:extLst>
              </p:cNvPr>
              <p:cNvSpPr>
                <a:spLocks noChangeArrowheads="1"/>
              </p:cNvSpPr>
              <p:nvPr/>
            </p:nvSpPr>
            <p:spPr bwMode="auto">
              <a:xfrm>
                <a:off x="5929872" y="5346037"/>
                <a:ext cx="451785" cy="603688"/>
              </a:xfrm>
              <a:custGeom>
                <a:avLst/>
                <a:gdLst>
                  <a:gd name="T0" fmla="*/ 225892 w 451785"/>
                  <a:gd name="T1" fmla="*/ 0 h 603688"/>
                  <a:gd name="T2" fmla="*/ 225893 w 451785"/>
                  <a:gd name="T3" fmla="*/ 301844 h 603688"/>
                  <a:gd name="T4" fmla="*/ 451785 w 451785"/>
                  <a:gd name="T5" fmla="*/ 301844 h 603688"/>
                  <a:gd name="T6" fmla="*/ 0 60000 65536"/>
                  <a:gd name="T7" fmla="*/ 0 60000 65536"/>
                  <a:gd name="T8" fmla="*/ 0 60000 65536"/>
                  <a:gd name="T9" fmla="*/ 225892 w 451785"/>
                  <a:gd name="T10" fmla="*/ 0 h 603688"/>
                  <a:gd name="T11" fmla="*/ 451785 w 451785"/>
                  <a:gd name="T12" fmla="*/ 301844 h 603688"/>
                </a:gdLst>
                <a:ahLst/>
                <a:cxnLst>
                  <a:cxn ang="T6">
                    <a:pos x="T0" y="T1"/>
                  </a:cxn>
                  <a:cxn ang="T7">
                    <a:pos x="T2" y="T3"/>
                  </a:cxn>
                  <a:cxn ang="T8">
                    <a:pos x="T4" y="T5"/>
                  </a:cxn>
                </a:cxnLst>
                <a:rect l="T9" t="T10" r="T11" b="T12"/>
                <a:pathLst>
                  <a:path w="451785" h="603688" stroke="0">
                    <a:moveTo>
                      <a:pt x="225892" y="0"/>
                    </a:moveTo>
                    <a:lnTo>
                      <a:pt x="225891" y="0"/>
                    </a:lnTo>
                    <a:cubicBezTo>
                      <a:pt x="350649" y="0"/>
                      <a:pt x="451785" y="135140"/>
                      <a:pt x="451785" y="301844"/>
                    </a:cubicBezTo>
                    <a:lnTo>
                      <a:pt x="225893" y="301844"/>
                    </a:lnTo>
                    <a:lnTo>
                      <a:pt x="225892" y="0"/>
                    </a:lnTo>
                    <a:close/>
                  </a:path>
                  <a:path w="451785" h="603688" fill="none">
                    <a:moveTo>
                      <a:pt x="225892" y="0"/>
                    </a:moveTo>
                    <a:lnTo>
                      <a:pt x="225891" y="0"/>
                    </a:lnTo>
                    <a:cubicBezTo>
                      <a:pt x="350649" y="0"/>
                      <a:pt x="451785" y="135140"/>
                      <a:pt x="451785" y="301844"/>
                    </a:cubicBezTo>
                  </a:path>
                </a:pathLst>
              </a:custGeom>
              <a:noFill/>
              <a:ln w="25400">
                <a:solidFill>
                  <a:schemeClr val="tx1"/>
                </a:solidFill>
                <a:miter lim="800000"/>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IN"/>
              </a:p>
            </p:txBody>
          </p:sp>
          <p:sp>
            <p:nvSpPr>
              <p:cNvPr id="67616" name="Arc 35">
                <a:extLst>
                  <a:ext uri="{FF2B5EF4-FFF2-40B4-BE49-F238E27FC236}">
                    <a16:creationId xmlns:a16="http://schemas.microsoft.com/office/drawing/2014/main" id="{D49DCCFE-5B8F-7FA9-6969-2BAA506211AA}"/>
                  </a:ext>
                </a:extLst>
              </p:cNvPr>
              <p:cNvSpPr>
                <a:spLocks noChangeArrowheads="1"/>
              </p:cNvSpPr>
              <p:nvPr/>
            </p:nvSpPr>
            <p:spPr bwMode="auto">
              <a:xfrm>
                <a:off x="6082272" y="5236557"/>
                <a:ext cx="451785" cy="603688"/>
              </a:xfrm>
              <a:custGeom>
                <a:avLst/>
                <a:gdLst>
                  <a:gd name="T0" fmla="*/ 225892 w 451785"/>
                  <a:gd name="T1" fmla="*/ 0 h 603688"/>
                  <a:gd name="T2" fmla="*/ 225893 w 451785"/>
                  <a:gd name="T3" fmla="*/ 301844 h 603688"/>
                  <a:gd name="T4" fmla="*/ 451785 w 451785"/>
                  <a:gd name="T5" fmla="*/ 301844 h 603688"/>
                  <a:gd name="T6" fmla="*/ 0 60000 65536"/>
                  <a:gd name="T7" fmla="*/ 0 60000 65536"/>
                  <a:gd name="T8" fmla="*/ 0 60000 65536"/>
                  <a:gd name="T9" fmla="*/ 225892 w 451785"/>
                  <a:gd name="T10" fmla="*/ 0 h 603688"/>
                  <a:gd name="T11" fmla="*/ 451785 w 451785"/>
                  <a:gd name="T12" fmla="*/ 301844 h 603688"/>
                </a:gdLst>
                <a:ahLst/>
                <a:cxnLst>
                  <a:cxn ang="T6">
                    <a:pos x="T0" y="T1"/>
                  </a:cxn>
                  <a:cxn ang="T7">
                    <a:pos x="T2" y="T3"/>
                  </a:cxn>
                  <a:cxn ang="T8">
                    <a:pos x="T4" y="T5"/>
                  </a:cxn>
                </a:cxnLst>
                <a:rect l="T9" t="T10" r="T11" b="T12"/>
                <a:pathLst>
                  <a:path w="451785" h="603688" stroke="0">
                    <a:moveTo>
                      <a:pt x="225892" y="0"/>
                    </a:moveTo>
                    <a:lnTo>
                      <a:pt x="225891" y="0"/>
                    </a:lnTo>
                    <a:cubicBezTo>
                      <a:pt x="350649" y="0"/>
                      <a:pt x="451785" y="135140"/>
                      <a:pt x="451785" y="301844"/>
                    </a:cubicBezTo>
                    <a:lnTo>
                      <a:pt x="225893" y="301844"/>
                    </a:lnTo>
                    <a:lnTo>
                      <a:pt x="225892" y="0"/>
                    </a:lnTo>
                    <a:close/>
                  </a:path>
                  <a:path w="451785" h="603688" fill="none">
                    <a:moveTo>
                      <a:pt x="225892" y="0"/>
                    </a:moveTo>
                    <a:lnTo>
                      <a:pt x="225891" y="0"/>
                    </a:lnTo>
                    <a:cubicBezTo>
                      <a:pt x="350649" y="0"/>
                      <a:pt x="451785" y="135140"/>
                      <a:pt x="451785" y="301844"/>
                    </a:cubicBezTo>
                  </a:path>
                </a:pathLst>
              </a:custGeom>
              <a:noFill/>
              <a:ln w="25400">
                <a:solidFill>
                  <a:schemeClr val="tx1"/>
                </a:solidFill>
                <a:miter lim="800000"/>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IN"/>
              </a:p>
            </p:txBody>
          </p:sp>
          <p:sp>
            <p:nvSpPr>
              <p:cNvPr id="67617" name="Arc 36">
                <a:extLst>
                  <a:ext uri="{FF2B5EF4-FFF2-40B4-BE49-F238E27FC236}">
                    <a16:creationId xmlns:a16="http://schemas.microsoft.com/office/drawing/2014/main" id="{244D52F1-FC0E-DF82-55BC-0C9881AE0F90}"/>
                  </a:ext>
                </a:extLst>
              </p:cNvPr>
              <p:cNvSpPr>
                <a:spLocks noChangeArrowheads="1"/>
              </p:cNvSpPr>
              <p:nvPr/>
            </p:nvSpPr>
            <p:spPr bwMode="auto">
              <a:xfrm>
                <a:off x="6234672" y="5127077"/>
                <a:ext cx="451785" cy="603688"/>
              </a:xfrm>
              <a:custGeom>
                <a:avLst/>
                <a:gdLst>
                  <a:gd name="T0" fmla="*/ 225892 w 451785"/>
                  <a:gd name="T1" fmla="*/ 0 h 603688"/>
                  <a:gd name="T2" fmla="*/ 225893 w 451785"/>
                  <a:gd name="T3" fmla="*/ 301844 h 603688"/>
                  <a:gd name="T4" fmla="*/ 451785 w 451785"/>
                  <a:gd name="T5" fmla="*/ 301844 h 603688"/>
                  <a:gd name="T6" fmla="*/ 0 60000 65536"/>
                  <a:gd name="T7" fmla="*/ 0 60000 65536"/>
                  <a:gd name="T8" fmla="*/ 0 60000 65536"/>
                  <a:gd name="T9" fmla="*/ 225892 w 451785"/>
                  <a:gd name="T10" fmla="*/ 0 h 603688"/>
                  <a:gd name="T11" fmla="*/ 451785 w 451785"/>
                  <a:gd name="T12" fmla="*/ 301844 h 603688"/>
                </a:gdLst>
                <a:ahLst/>
                <a:cxnLst>
                  <a:cxn ang="T6">
                    <a:pos x="T0" y="T1"/>
                  </a:cxn>
                  <a:cxn ang="T7">
                    <a:pos x="T2" y="T3"/>
                  </a:cxn>
                  <a:cxn ang="T8">
                    <a:pos x="T4" y="T5"/>
                  </a:cxn>
                </a:cxnLst>
                <a:rect l="T9" t="T10" r="T11" b="T12"/>
                <a:pathLst>
                  <a:path w="451785" h="603688" stroke="0">
                    <a:moveTo>
                      <a:pt x="225892" y="0"/>
                    </a:moveTo>
                    <a:lnTo>
                      <a:pt x="225891" y="0"/>
                    </a:lnTo>
                    <a:cubicBezTo>
                      <a:pt x="350649" y="0"/>
                      <a:pt x="451785" y="135140"/>
                      <a:pt x="451785" y="301844"/>
                    </a:cubicBezTo>
                    <a:lnTo>
                      <a:pt x="225893" y="301844"/>
                    </a:lnTo>
                    <a:lnTo>
                      <a:pt x="225892" y="0"/>
                    </a:lnTo>
                    <a:close/>
                  </a:path>
                  <a:path w="451785" h="603688" fill="none">
                    <a:moveTo>
                      <a:pt x="225892" y="0"/>
                    </a:moveTo>
                    <a:lnTo>
                      <a:pt x="225891" y="0"/>
                    </a:lnTo>
                    <a:cubicBezTo>
                      <a:pt x="350649" y="0"/>
                      <a:pt x="451785" y="135140"/>
                      <a:pt x="451785" y="301844"/>
                    </a:cubicBezTo>
                  </a:path>
                </a:pathLst>
              </a:custGeom>
              <a:noFill/>
              <a:ln w="25400">
                <a:solidFill>
                  <a:schemeClr val="tx1"/>
                </a:solidFill>
                <a:miter lim="800000"/>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IN"/>
              </a:p>
            </p:txBody>
          </p:sp>
          <p:sp>
            <p:nvSpPr>
              <p:cNvPr id="67618" name="Arc 37">
                <a:extLst>
                  <a:ext uri="{FF2B5EF4-FFF2-40B4-BE49-F238E27FC236}">
                    <a16:creationId xmlns:a16="http://schemas.microsoft.com/office/drawing/2014/main" id="{B24AFE9C-1CDA-3C69-D8F0-3A779355617C}"/>
                  </a:ext>
                </a:extLst>
              </p:cNvPr>
              <p:cNvSpPr>
                <a:spLocks noChangeArrowheads="1"/>
              </p:cNvSpPr>
              <p:nvPr/>
            </p:nvSpPr>
            <p:spPr bwMode="auto">
              <a:xfrm>
                <a:off x="6387072" y="5017597"/>
                <a:ext cx="451785" cy="603688"/>
              </a:xfrm>
              <a:custGeom>
                <a:avLst/>
                <a:gdLst>
                  <a:gd name="T0" fmla="*/ 225892 w 451785"/>
                  <a:gd name="T1" fmla="*/ 0 h 603688"/>
                  <a:gd name="T2" fmla="*/ 225893 w 451785"/>
                  <a:gd name="T3" fmla="*/ 301844 h 603688"/>
                  <a:gd name="T4" fmla="*/ 451785 w 451785"/>
                  <a:gd name="T5" fmla="*/ 301844 h 603688"/>
                  <a:gd name="T6" fmla="*/ 0 60000 65536"/>
                  <a:gd name="T7" fmla="*/ 0 60000 65536"/>
                  <a:gd name="T8" fmla="*/ 0 60000 65536"/>
                  <a:gd name="T9" fmla="*/ 225892 w 451785"/>
                  <a:gd name="T10" fmla="*/ 0 h 603688"/>
                  <a:gd name="T11" fmla="*/ 451785 w 451785"/>
                  <a:gd name="T12" fmla="*/ 301844 h 603688"/>
                </a:gdLst>
                <a:ahLst/>
                <a:cxnLst>
                  <a:cxn ang="T6">
                    <a:pos x="T0" y="T1"/>
                  </a:cxn>
                  <a:cxn ang="T7">
                    <a:pos x="T2" y="T3"/>
                  </a:cxn>
                  <a:cxn ang="T8">
                    <a:pos x="T4" y="T5"/>
                  </a:cxn>
                </a:cxnLst>
                <a:rect l="T9" t="T10" r="T11" b="T12"/>
                <a:pathLst>
                  <a:path w="451785" h="603688" stroke="0">
                    <a:moveTo>
                      <a:pt x="225892" y="0"/>
                    </a:moveTo>
                    <a:lnTo>
                      <a:pt x="225891" y="0"/>
                    </a:lnTo>
                    <a:cubicBezTo>
                      <a:pt x="350649" y="0"/>
                      <a:pt x="451785" y="135140"/>
                      <a:pt x="451785" y="301844"/>
                    </a:cubicBezTo>
                    <a:lnTo>
                      <a:pt x="225893" y="301844"/>
                    </a:lnTo>
                    <a:lnTo>
                      <a:pt x="225892" y="0"/>
                    </a:lnTo>
                    <a:close/>
                  </a:path>
                  <a:path w="451785" h="603688" fill="none">
                    <a:moveTo>
                      <a:pt x="225892" y="0"/>
                    </a:moveTo>
                    <a:lnTo>
                      <a:pt x="225891" y="0"/>
                    </a:lnTo>
                    <a:cubicBezTo>
                      <a:pt x="350649" y="0"/>
                      <a:pt x="451785" y="135140"/>
                      <a:pt x="451785" y="301844"/>
                    </a:cubicBezTo>
                  </a:path>
                </a:pathLst>
              </a:custGeom>
              <a:noFill/>
              <a:ln w="25400">
                <a:solidFill>
                  <a:schemeClr val="tx1"/>
                </a:solidFill>
                <a:miter lim="800000"/>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IN"/>
              </a:p>
            </p:txBody>
          </p:sp>
          <p:sp>
            <p:nvSpPr>
              <p:cNvPr id="67619" name="Arc 38">
                <a:extLst>
                  <a:ext uri="{FF2B5EF4-FFF2-40B4-BE49-F238E27FC236}">
                    <a16:creationId xmlns:a16="http://schemas.microsoft.com/office/drawing/2014/main" id="{3C101055-DCEF-69BE-5295-F2094F9CD754}"/>
                  </a:ext>
                </a:extLst>
              </p:cNvPr>
              <p:cNvSpPr>
                <a:spLocks noChangeArrowheads="1"/>
              </p:cNvSpPr>
              <p:nvPr/>
            </p:nvSpPr>
            <p:spPr bwMode="auto">
              <a:xfrm>
                <a:off x="6539472" y="4908117"/>
                <a:ext cx="451785" cy="603688"/>
              </a:xfrm>
              <a:custGeom>
                <a:avLst/>
                <a:gdLst>
                  <a:gd name="T0" fmla="*/ 225892 w 451785"/>
                  <a:gd name="T1" fmla="*/ 0 h 603688"/>
                  <a:gd name="T2" fmla="*/ 225893 w 451785"/>
                  <a:gd name="T3" fmla="*/ 301844 h 603688"/>
                  <a:gd name="T4" fmla="*/ 451785 w 451785"/>
                  <a:gd name="T5" fmla="*/ 301844 h 603688"/>
                  <a:gd name="T6" fmla="*/ 0 60000 65536"/>
                  <a:gd name="T7" fmla="*/ 0 60000 65536"/>
                  <a:gd name="T8" fmla="*/ 0 60000 65536"/>
                  <a:gd name="T9" fmla="*/ 225892 w 451785"/>
                  <a:gd name="T10" fmla="*/ 0 h 603688"/>
                  <a:gd name="T11" fmla="*/ 451785 w 451785"/>
                  <a:gd name="T12" fmla="*/ 301844 h 603688"/>
                </a:gdLst>
                <a:ahLst/>
                <a:cxnLst>
                  <a:cxn ang="T6">
                    <a:pos x="T0" y="T1"/>
                  </a:cxn>
                  <a:cxn ang="T7">
                    <a:pos x="T2" y="T3"/>
                  </a:cxn>
                  <a:cxn ang="T8">
                    <a:pos x="T4" y="T5"/>
                  </a:cxn>
                </a:cxnLst>
                <a:rect l="T9" t="T10" r="T11" b="T12"/>
                <a:pathLst>
                  <a:path w="451785" h="603688" stroke="0">
                    <a:moveTo>
                      <a:pt x="225892" y="0"/>
                    </a:moveTo>
                    <a:lnTo>
                      <a:pt x="225891" y="0"/>
                    </a:lnTo>
                    <a:cubicBezTo>
                      <a:pt x="350649" y="0"/>
                      <a:pt x="451785" y="135140"/>
                      <a:pt x="451785" y="301844"/>
                    </a:cubicBezTo>
                    <a:lnTo>
                      <a:pt x="225893" y="301844"/>
                    </a:lnTo>
                    <a:lnTo>
                      <a:pt x="225892" y="0"/>
                    </a:lnTo>
                    <a:close/>
                  </a:path>
                  <a:path w="451785" h="603688" fill="none">
                    <a:moveTo>
                      <a:pt x="225892" y="0"/>
                    </a:moveTo>
                    <a:lnTo>
                      <a:pt x="225891" y="0"/>
                    </a:lnTo>
                    <a:cubicBezTo>
                      <a:pt x="350649" y="0"/>
                      <a:pt x="451785" y="135140"/>
                      <a:pt x="451785" y="301844"/>
                    </a:cubicBezTo>
                  </a:path>
                </a:pathLst>
              </a:custGeom>
              <a:noFill/>
              <a:ln w="25400">
                <a:solidFill>
                  <a:schemeClr val="tx1"/>
                </a:solidFill>
                <a:miter lim="800000"/>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IN"/>
              </a:p>
            </p:txBody>
          </p:sp>
          <p:sp>
            <p:nvSpPr>
              <p:cNvPr id="67620" name="Arc 39">
                <a:extLst>
                  <a:ext uri="{FF2B5EF4-FFF2-40B4-BE49-F238E27FC236}">
                    <a16:creationId xmlns:a16="http://schemas.microsoft.com/office/drawing/2014/main" id="{46728777-FF60-98A6-36BE-5E35A065E0AA}"/>
                  </a:ext>
                </a:extLst>
              </p:cNvPr>
              <p:cNvSpPr>
                <a:spLocks noChangeArrowheads="1"/>
              </p:cNvSpPr>
              <p:nvPr/>
            </p:nvSpPr>
            <p:spPr bwMode="auto">
              <a:xfrm>
                <a:off x="6691872" y="4798637"/>
                <a:ext cx="451785" cy="603688"/>
              </a:xfrm>
              <a:custGeom>
                <a:avLst/>
                <a:gdLst>
                  <a:gd name="T0" fmla="*/ 225892 w 451785"/>
                  <a:gd name="T1" fmla="*/ 0 h 603688"/>
                  <a:gd name="T2" fmla="*/ 225893 w 451785"/>
                  <a:gd name="T3" fmla="*/ 301844 h 603688"/>
                  <a:gd name="T4" fmla="*/ 451785 w 451785"/>
                  <a:gd name="T5" fmla="*/ 301844 h 603688"/>
                  <a:gd name="T6" fmla="*/ 0 60000 65536"/>
                  <a:gd name="T7" fmla="*/ 0 60000 65536"/>
                  <a:gd name="T8" fmla="*/ 0 60000 65536"/>
                  <a:gd name="T9" fmla="*/ 225892 w 451785"/>
                  <a:gd name="T10" fmla="*/ 0 h 603688"/>
                  <a:gd name="T11" fmla="*/ 451785 w 451785"/>
                  <a:gd name="T12" fmla="*/ 301844 h 603688"/>
                </a:gdLst>
                <a:ahLst/>
                <a:cxnLst>
                  <a:cxn ang="T6">
                    <a:pos x="T0" y="T1"/>
                  </a:cxn>
                  <a:cxn ang="T7">
                    <a:pos x="T2" y="T3"/>
                  </a:cxn>
                  <a:cxn ang="T8">
                    <a:pos x="T4" y="T5"/>
                  </a:cxn>
                </a:cxnLst>
                <a:rect l="T9" t="T10" r="T11" b="T12"/>
                <a:pathLst>
                  <a:path w="451785" h="603688" stroke="0">
                    <a:moveTo>
                      <a:pt x="225892" y="0"/>
                    </a:moveTo>
                    <a:lnTo>
                      <a:pt x="225891" y="0"/>
                    </a:lnTo>
                    <a:cubicBezTo>
                      <a:pt x="350649" y="0"/>
                      <a:pt x="451785" y="135140"/>
                      <a:pt x="451785" y="301844"/>
                    </a:cubicBezTo>
                    <a:lnTo>
                      <a:pt x="225893" y="301844"/>
                    </a:lnTo>
                    <a:lnTo>
                      <a:pt x="225892" y="0"/>
                    </a:lnTo>
                    <a:close/>
                  </a:path>
                  <a:path w="451785" h="603688" fill="none">
                    <a:moveTo>
                      <a:pt x="225892" y="0"/>
                    </a:moveTo>
                    <a:lnTo>
                      <a:pt x="225891" y="0"/>
                    </a:lnTo>
                    <a:cubicBezTo>
                      <a:pt x="350649" y="0"/>
                      <a:pt x="451785" y="135140"/>
                      <a:pt x="451785" y="301844"/>
                    </a:cubicBezTo>
                  </a:path>
                </a:pathLst>
              </a:custGeom>
              <a:noFill/>
              <a:ln w="25400">
                <a:solidFill>
                  <a:schemeClr val="tx1"/>
                </a:solidFill>
                <a:miter lim="800000"/>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IN"/>
              </a:p>
            </p:txBody>
          </p:sp>
        </p:grpSp>
        <p:sp>
          <p:nvSpPr>
            <p:cNvPr id="14" name="Rectangle 13">
              <a:extLst>
                <a:ext uri="{FF2B5EF4-FFF2-40B4-BE49-F238E27FC236}">
                  <a16:creationId xmlns:a16="http://schemas.microsoft.com/office/drawing/2014/main" id="{58F3201C-5732-4959-5F12-E8EC25BBE6F6}"/>
                </a:ext>
              </a:extLst>
            </p:cNvPr>
            <p:cNvSpPr/>
            <p:nvPr/>
          </p:nvSpPr>
          <p:spPr>
            <a:xfrm>
              <a:off x="103555" y="4705739"/>
              <a:ext cx="1389062" cy="1166975"/>
            </a:xfrm>
            <a:prstGeom prst="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sz="2000" dirty="0">
                  <a:ea typeface="Calibri" charset="0"/>
                  <a:cs typeface="Calibri" charset="0"/>
                </a:rPr>
                <a:t>User Equipment (UE)</a:t>
              </a:r>
            </a:p>
          </p:txBody>
        </p:sp>
        <p:sp>
          <p:nvSpPr>
            <p:cNvPr id="15" name="Rectangle 14">
              <a:extLst>
                <a:ext uri="{FF2B5EF4-FFF2-40B4-BE49-F238E27FC236}">
                  <a16:creationId xmlns:a16="http://schemas.microsoft.com/office/drawing/2014/main" id="{33309A99-C6D0-EF1E-93E0-30735453C605}"/>
                </a:ext>
              </a:extLst>
            </p:cNvPr>
            <p:cNvSpPr/>
            <p:nvPr/>
          </p:nvSpPr>
          <p:spPr>
            <a:xfrm>
              <a:off x="4054842" y="4670809"/>
              <a:ext cx="1208088" cy="1228896"/>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sz="2000">
                <a:solidFill>
                  <a:srgbClr val="000000"/>
                </a:solidFill>
                <a:latin typeface="Calibri" panose="020F0502020204030204" pitchFamily="34" charset="0"/>
                <a:cs typeface="Calibri" panose="020F0502020204030204" pitchFamily="34" charset="0"/>
              </a:endParaRPr>
            </a:p>
            <a:p>
              <a:endParaRPr lang="en-US" altLang="en-US" sz="2000">
                <a:solidFill>
                  <a:srgbClr val="000000"/>
                </a:solidFill>
                <a:latin typeface="Calibri" panose="020F0502020204030204" pitchFamily="34" charset="0"/>
                <a:cs typeface="Calibri" panose="020F0502020204030204" pitchFamily="34" charset="0"/>
              </a:endParaRPr>
            </a:p>
            <a:p>
              <a:r>
                <a:rPr lang="en-US" altLang="en-US" sz="2000">
                  <a:solidFill>
                    <a:srgbClr val="000000"/>
                  </a:solidFill>
                  <a:latin typeface="Calibri" panose="020F0502020204030204" pitchFamily="34" charset="0"/>
                  <a:cs typeface="Calibri" panose="020F0502020204030204" pitchFamily="34" charset="0"/>
                </a:rPr>
                <a:t>Gateway (S-GW)</a:t>
              </a:r>
            </a:p>
          </p:txBody>
        </p:sp>
        <p:sp>
          <p:nvSpPr>
            <p:cNvPr id="16" name="Rectangle 15">
              <a:extLst>
                <a:ext uri="{FF2B5EF4-FFF2-40B4-BE49-F238E27FC236}">
                  <a16:creationId xmlns:a16="http://schemas.microsoft.com/office/drawing/2014/main" id="{FCDE75A3-697B-F00E-88FD-F6BA99E65B72}"/>
                </a:ext>
              </a:extLst>
            </p:cNvPr>
            <p:cNvSpPr/>
            <p:nvPr/>
          </p:nvSpPr>
          <p:spPr>
            <a:xfrm>
              <a:off x="1600567" y="3276791"/>
              <a:ext cx="1668463" cy="1136808"/>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defRPr/>
              </a:pPr>
              <a:r>
                <a:rPr lang="en-US" sz="2000" dirty="0">
                  <a:solidFill>
                    <a:schemeClr val="bg1"/>
                  </a:solidFill>
                  <a:ea typeface="Calibri" charset="0"/>
                  <a:cs typeface="Calibri" charset="0"/>
                </a:rPr>
                <a:t>Mobility Management Entity (MME)</a:t>
              </a:r>
            </a:p>
          </p:txBody>
        </p:sp>
        <p:sp>
          <p:nvSpPr>
            <p:cNvPr id="17" name="Rectangle 16">
              <a:extLst>
                <a:ext uri="{FF2B5EF4-FFF2-40B4-BE49-F238E27FC236}">
                  <a16:creationId xmlns:a16="http://schemas.microsoft.com/office/drawing/2014/main" id="{42FE6375-C964-5569-2D4A-6ACF1F183164}"/>
                </a:ext>
              </a:extLst>
            </p:cNvPr>
            <p:cNvSpPr/>
            <p:nvPr/>
          </p:nvSpPr>
          <p:spPr>
            <a:xfrm>
              <a:off x="5983655" y="4629529"/>
              <a:ext cx="1565275" cy="1270176"/>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sz="2000">
                <a:solidFill>
                  <a:srgbClr val="000000"/>
                </a:solidFill>
                <a:latin typeface="Calibri" panose="020F0502020204030204" pitchFamily="34" charset="0"/>
                <a:cs typeface="Calibri" panose="020F0502020204030204" pitchFamily="34" charset="0"/>
              </a:endParaRPr>
            </a:p>
            <a:p>
              <a:r>
                <a:rPr lang="en-US" altLang="en-US" sz="2000">
                  <a:solidFill>
                    <a:srgbClr val="000000"/>
                  </a:solidFill>
                  <a:latin typeface="Calibri" panose="020F0502020204030204" pitchFamily="34" charset="0"/>
                  <a:cs typeface="Calibri" panose="020F0502020204030204" pitchFamily="34" charset="0"/>
                </a:rPr>
                <a:t>Network Gateway </a:t>
              </a:r>
            </a:p>
            <a:p>
              <a:r>
                <a:rPr lang="en-US" altLang="en-US" sz="2000">
                  <a:solidFill>
                    <a:srgbClr val="000000"/>
                  </a:solidFill>
                  <a:latin typeface="Calibri" panose="020F0502020204030204" pitchFamily="34" charset="0"/>
                  <a:cs typeface="Calibri" panose="020F0502020204030204" pitchFamily="34" charset="0"/>
                </a:rPr>
                <a:t>(P-GW)</a:t>
              </a:r>
            </a:p>
          </p:txBody>
        </p:sp>
        <p:sp>
          <p:nvSpPr>
            <p:cNvPr id="18" name="Rectangle 17">
              <a:extLst>
                <a:ext uri="{FF2B5EF4-FFF2-40B4-BE49-F238E27FC236}">
                  <a16:creationId xmlns:a16="http://schemas.microsoft.com/office/drawing/2014/main" id="{7799D6AA-3E29-D974-7359-E8636B80E95E}"/>
                </a:ext>
              </a:extLst>
            </p:cNvPr>
            <p:cNvSpPr/>
            <p:nvPr/>
          </p:nvSpPr>
          <p:spPr>
            <a:xfrm>
              <a:off x="3581767" y="1905000"/>
              <a:ext cx="1747838" cy="109076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defRPr/>
              </a:pPr>
              <a:r>
                <a:rPr lang="en-US" sz="2000" dirty="0">
                  <a:solidFill>
                    <a:schemeClr val="bg1"/>
                  </a:solidFill>
                  <a:ea typeface="Calibri" charset="0"/>
                  <a:cs typeface="Calibri" charset="0"/>
                </a:rPr>
                <a:t>Home Subscriber Server (HSS)</a:t>
              </a:r>
            </a:p>
          </p:txBody>
        </p:sp>
        <p:cxnSp>
          <p:nvCxnSpPr>
            <p:cNvPr id="20" name="Straight Connector 19">
              <a:extLst>
                <a:ext uri="{FF2B5EF4-FFF2-40B4-BE49-F238E27FC236}">
                  <a16:creationId xmlns:a16="http://schemas.microsoft.com/office/drawing/2014/main" id="{83EFC67A-63D8-1870-21D8-20D5BBA2FE28}"/>
                </a:ext>
              </a:extLst>
            </p:cNvPr>
            <p:cNvCxnSpPr>
              <a:cxnSpLocks noChangeShapeType="1"/>
            </p:cNvCxnSpPr>
            <p:nvPr/>
          </p:nvCxnSpPr>
          <p:spPr bwMode="auto">
            <a:xfrm>
              <a:off x="3524618" y="5239031"/>
              <a:ext cx="530225"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Connector 20">
              <a:extLst>
                <a:ext uri="{FF2B5EF4-FFF2-40B4-BE49-F238E27FC236}">
                  <a16:creationId xmlns:a16="http://schemas.microsoft.com/office/drawing/2014/main" id="{BEFFCB5E-8AE0-A384-94E5-398910DA2230}"/>
                </a:ext>
              </a:extLst>
            </p:cNvPr>
            <p:cNvCxnSpPr>
              <a:cxnSpLocks noChangeShapeType="1"/>
              <a:endCxn id="17" idx="1"/>
            </p:cNvCxnSpPr>
            <p:nvPr/>
          </p:nvCxnSpPr>
          <p:spPr bwMode="auto">
            <a:xfrm>
              <a:off x="5262930" y="5264431"/>
              <a:ext cx="720725"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Straight Connector 21">
              <a:extLst>
                <a:ext uri="{FF2B5EF4-FFF2-40B4-BE49-F238E27FC236}">
                  <a16:creationId xmlns:a16="http://schemas.microsoft.com/office/drawing/2014/main" id="{2B53A97E-38E3-AD73-52E3-9B09ED74F61B}"/>
                </a:ext>
              </a:extLst>
            </p:cNvPr>
            <p:cNvCxnSpPr>
              <a:cxnSpLocks noChangeShapeType="1"/>
            </p:cNvCxnSpPr>
            <p:nvPr/>
          </p:nvCxnSpPr>
          <p:spPr bwMode="auto">
            <a:xfrm flipV="1">
              <a:off x="2514600" y="4419600"/>
              <a:ext cx="4763" cy="741363"/>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Connector 22">
              <a:extLst>
                <a:ext uri="{FF2B5EF4-FFF2-40B4-BE49-F238E27FC236}">
                  <a16:creationId xmlns:a16="http://schemas.microsoft.com/office/drawing/2014/main" id="{99682185-BE9B-099E-3635-A041B5DEADFC}"/>
                </a:ext>
              </a:extLst>
            </p:cNvPr>
            <p:cNvCxnSpPr>
              <a:cxnSpLocks noChangeShapeType="1"/>
              <a:stCxn id="15" idx="0"/>
            </p:cNvCxnSpPr>
            <p:nvPr/>
          </p:nvCxnSpPr>
          <p:spPr bwMode="auto">
            <a:xfrm flipH="1" flipV="1">
              <a:off x="3227755" y="3935693"/>
              <a:ext cx="1430338" cy="735013"/>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Connector 24">
              <a:extLst>
                <a:ext uri="{FF2B5EF4-FFF2-40B4-BE49-F238E27FC236}">
                  <a16:creationId xmlns:a16="http://schemas.microsoft.com/office/drawing/2014/main" id="{2BE2A9B8-61C9-BE83-EBBB-96868706024D}"/>
                </a:ext>
              </a:extLst>
            </p:cNvPr>
            <p:cNvCxnSpPr>
              <a:cxnSpLocks noChangeShapeType="1"/>
              <a:endCxn id="16" idx="0"/>
            </p:cNvCxnSpPr>
            <p:nvPr/>
          </p:nvCxnSpPr>
          <p:spPr bwMode="auto">
            <a:xfrm flipH="1">
              <a:off x="2433638" y="2590800"/>
              <a:ext cx="1147762" cy="68580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Rectangle 25">
              <a:extLst>
                <a:ext uri="{FF2B5EF4-FFF2-40B4-BE49-F238E27FC236}">
                  <a16:creationId xmlns:a16="http://schemas.microsoft.com/office/drawing/2014/main" id="{92BE4322-E42D-0B50-B22E-65873ACCC745}"/>
                </a:ext>
              </a:extLst>
            </p:cNvPr>
            <p:cNvSpPr/>
            <p:nvPr/>
          </p:nvSpPr>
          <p:spPr>
            <a:xfrm>
              <a:off x="2129205" y="4670809"/>
              <a:ext cx="1395412" cy="1228896"/>
            </a:xfrm>
            <a:prstGeom prst="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sz="2000" dirty="0">
                  <a:ea typeface="Calibri" charset="0"/>
                  <a:cs typeface="Calibri" charset="0"/>
                </a:rPr>
                <a:t>\Station (</a:t>
              </a:r>
              <a:r>
                <a:rPr lang="en-US" sz="2000" dirty="0" err="1">
                  <a:ea typeface="Calibri" charset="0"/>
                  <a:cs typeface="Calibri" charset="0"/>
                </a:rPr>
                <a:t>eNodeB</a:t>
              </a:r>
              <a:r>
                <a:rPr lang="en-US" sz="2000" dirty="0">
                  <a:ea typeface="Calibri" charset="0"/>
                  <a:cs typeface="Calibri" charset="0"/>
                </a:rPr>
                <a:t>)</a:t>
              </a:r>
            </a:p>
          </p:txBody>
        </p:sp>
        <p:sp>
          <p:nvSpPr>
            <p:cNvPr id="27" name="Rectangle 26">
              <a:extLst>
                <a:ext uri="{FF2B5EF4-FFF2-40B4-BE49-F238E27FC236}">
                  <a16:creationId xmlns:a16="http://schemas.microsoft.com/office/drawing/2014/main" id="{97107F76-1B5D-FF74-8FFF-AE3F3B07FB6E}"/>
                </a:ext>
              </a:extLst>
            </p:cNvPr>
            <p:cNvSpPr>
              <a:spLocks noChangeArrowheads="1"/>
            </p:cNvSpPr>
            <p:nvPr/>
          </p:nvSpPr>
          <p:spPr bwMode="auto">
            <a:xfrm>
              <a:off x="2129205" y="4670706"/>
              <a:ext cx="1395413" cy="628650"/>
            </a:xfrm>
            <a:prstGeom prst="rect">
              <a:avLst/>
            </a:prstGeom>
            <a:solidFill>
              <a:schemeClr val="tx1"/>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defRPr/>
              </a:pPr>
              <a:r>
                <a:rPr lang="en-US" sz="2000" dirty="0">
                  <a:solidFill>
                    <a:schemeClr val="bg1"/>
                  </a:solidFill>
                  <a:latin typeface="Calibri" charset="0"/>
                  <a:ea typeface="Calibri" charset="0"/>
                  <a:cs typeface="Calibri" charset="0"/>
                </a:rPr>
                <a:t>Base Station</a:t>
              </a:r>
            </a:p>
          </p:txBody>
        </p:sp>
        <p:sp>
          <p:nvSpPr>
            <p:cNvPr id="28" name="Rectangle 27">
              <a:extLst>
                <a:ext uri="{FF2B5EF4-FFF2-40B4-BE49-F238E27FC236}">
                  <a16:creationId xmlns:a16="http://schemas.microsoft.com/office/drawing/2014/main" id="{4907C867-0CCA-B0F4-176B-E69BE1153091}"/>
                </a:ext>
              </a:extLst>
            </p:cNvPr>
            <p:cNvSpPr>
              <a:spLocks noChangeArrowheads="1"/>
            </p:cNvSpPr>
            <p:nvPr/>
          </p:nvSpPr>
          <p:spPr bwMode="auto">
            <a:xfrm>
              <a:off x="4054843" y="4669118"/>
              <a:ext cx="1208087" cy="627063"/>
            </a:xfrm>
            <a:prstGeom prst="rect">
              <a:avLst/>
            </a:prstGeom>
            <a:solidFill>
              <a:schemeClr val="tx1"/>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defRPr/>
              </a:pPr>
              <a:r>
                <a:rPr lang="en-US" sz="2000" dirty="0">
                  <a:solidFill>
                    <a:schemeClr val="bg1"/>
                  </a:solidFill>
                  <a:latin typeface="Calibri" charset="0"/>
                  <a:ea typeface="Calibri" charset="0"/>
                  <a:cs typeface="Calibri" charset="0"/>
                </a:rPr>
                <a:t>Serving</a:t>
              </a:r>
            </a:p>
          </p:txBody>
        </p:sp>
        <p:sp>
          <p:nvSpPr>
            <p:cNvPr id="29" name="Rectangle 28">
              <a:extLst>
                <a:ext uri="{FF2B5EF4-FFF2-40B4-BE49-F238E27FC236}">
                  <a16:creationId xmlns:a16="http://schemas.microsoft.com/office/drawing/2014/main" id="{29912BF6-CEE7-3193-E7FA-96C672C2451D}"/>
                </a:ext>
              </a:extLst>
            </p:cNvPr>
            <p:cNvSpPr>
              <a:spLocks noChangeArrowheads="1"/>
            </p:cNvSpPr>
            <p:nvPr/>
          </p:nvSpPr>
          <p:spPr bwMode="auto">
            <a:xfrm>
              <a:off x="5983655" y="4626256"/>
              <a:ext cx="1565275" cy="628650"/>
            </a:xfrm>
            <a:prstGeom prst="rect">
              <a:avLst/>
            </a:prstGeom>
            <a:solidFill>
              <a:schemeClr val="tx1"/>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defRPr/>
              </a:pPr>
              <a:r>
                <a:rPr lang="en-US" sz="2000" dirty="0">
                  <a:solidFill>
                    <a:schemeClr val="bg1"/>
                  </a:solidFill>
                  <a:latin typeface="Calibri" charset="0"/>
                  <a:ea typeface="Calibri" charset="0"/>
                  <a:cs typeface="Calibri" charset="0"/>
                </a:rPr>
                <a:t>Packet Data </a:t>
              </a:r>
            </a:p>
          </p:txBody>
        </p:sp>
        <p:sp>
          <p:nvSpPr>
            <p:cNvPr id="30" name="Rectangle 29">
              <a:extLst>
                <a:ext uri="{FF2B5EF4-FFF2-40B4-BE49-F238E27FC236}">
                  <a16:creationId xmlns:a16="http://schemas.microsoft.com/office/drawing/2014/main" id="{218C9F4F-101E-717F-3227-89823E3C8126}"/>
                </a:ext>
              </a:extLst>
            </p:cNvPr>
            <p:cNvSpPr>
              <a:spLocks noChangeArrowheads="1"/>
            </p:cNvSpPr>
            <p:nvPr/>
          </p:nvSpPr>
          <p:spPr bwMode="auto">
            <a:xfrm>
              <a:off x="152400" y="1962150"/>
              <a:ext cx="1127125" cy="314325"/>
            </a:xfrm>
            <a:prstGeom prst="rect">
              <a:avLst/>
            </a:prstGeom>
            <a:solidFill>
              <a:schemeClr val="tx1"/>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latin typeface="Calibri" panose="020F0502020204030204" pitchFamily="34" charset="0"/>
                <a:cs typeface="Calibri" panose="020F0502020204030204" pitchFamily="34" charset="0"/>
              </a:endParaRPr>
            </a:p>
          </p:txBody>
        </p:sp>
        <p:sp>
          <p:nvSpPr>
            <p:cNvPr id="67605" name="TextBox 120">
              <a:extLst>
                <a:ext uri="{FF2B5EF4-FFF2-40B4-BE49-F238E27FC236}">
                  <a16:creationId xmlns:a16="http://schemas.microsoft.com/office/drawing/2014/main" id="{96088830-757B-F060-6402-E8419215F92D}"/>
                </a:ext>
              </a:extLst>
            </p:cNvPr>
            <p:cNvSpPr txBox="1">
              <a:spLocks noChangeArrowheads="1"/>
            </p:cNvSpPr>
            <p:nvPr/>
          </p:nvSpPr>
          <p:spPr bwMode="auto">
            <a:xfrm>
              <a:off x="1363663" y="1928813"/>
              <a:ext cx="1621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b="1">
                  <a:cs typeface="Calibri" panose="020F0502020204030204" pitchFamily="34" charset="0"/>
                </a:rPr>
                <a:t>Control Plane</a:t>
              </a:r>
            </a:p>
          </p:txBody>
        </p:sp>
        <p:sp>
          <p:nvSpPr>
            <p:cNvPr id="32" name="Rectangle 31">
              <a:extLst>
                <a:ext uri="{FF2B5EF4-FFF2-40B4-BE49-F238E27FC236}">
                  <a16:creationId xmlns:a16="http://schemas.microsoft.com/office/drawing/2014/main" id="{A05F40E5-EBB1-D0A7-208E-6F5047B2A4FA}"/>
                </a:ext>
              </a:extLst>
            </p:cNvPr>
            <p:cNvSpPr>
              <a:spLocks noChangeArrowheads="1"/>
            </p:cNvSpPr>
            <p:nvPr/>
          </p:nvSpPr>
          <p:spPr bwMode="auto">
            <a:xfrm>
              <a:off x="152400" y="2362200"/>
              <a:ext cx="1127125" cy="314325"/>
            </a:xfrm>
            <a:prstGeom prst="rect">
              <a:avLst/>
            </a:prstGeom>
            <a:solidFill>
              <a:schemeClr val="bg1"/>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latin typeface="Calibri" panose="020F0502020204030204" pitchFamily="34" charset="0"/>
                <a:cs typeface="Calibri" panose="020F0502020204030204" pitchFamily="34" charset="0"/>
              </a:endParaRPr>
            </a:p>
          </p:txBody>
        </p:sp>
        <p:sp>
          <p:nvSpPr>
            <p:cNvPr id="67607" name="TextBox 122">
              <a:extLst>
                <a:ext uri="{FF2B5EF4-FFF2-40B4-BE49-F238E27FC236}">
                  <a16:creationId xmlns:a16="http://schemas.microsoft.com/office/drawing/2014/main" id="{09E1B7AF-E47A-FB27-0629-1012370275B9}"/>
                </a:ext>
              </a:extLst>
            </p:cNvPr>
            <p:cNvSpPr txBox="1">
              <a:spLocks noChangeArrowheads="1"/>
            </p:cNvSpPr>
            <p:nvPr/>
          </p:nvSpPr>
          <p:spPr bwMode="auto">
            <a:xfrm>
              <a:off x="1363663" y="2362200"/>
              <a:ext cx="13342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b="1">
                  <a:cs typeface="Calibri" panose="020F0502020204030204" pitchFamily="34" charset="0"/>
                </a:rPr>
                <a:t>Data Plane</a:t>
              </a:r>
            </a:p>
          </p:txBody>
        </p:sp>
        <p:pic>
          <p:nvPicPr>
            <p:cNvPr id="67608" name="Picture 33">
              <a:extLst>
                <a:ext uri="{FF2B5EF4-FFF2-40B4-BE49-F238E27FC236}">
                  <a16:creationId xmlns:a16="http://schemas.microsoft.com/office/drawing/2014/main" id="{E13EA362-55E6-0014-EBD8-E7861F7ABE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3614" y="2074304"/>
              <a:ext cx="516183" cy="549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9" name="Picture 6">
              <a:extLst>
                <a:ext uri="{FF2B5EF4-FFF2-40B4-BE49-F238E27FC236}">
                  <a16:creationId xmlns:a16="http://schemas.microsoft.com/office/drawing/2014/main" id="{C5831DD9-1478-0A3A-5FB7-44464D359F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2374868" y="5922275"/>
              <a:ext cx="636665" cy="636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0" name="Picture 35">
              <a:extLst>
                <a:ext uri="{FF2B5EF4-FFF2-40B4-BE49-F238E27FC236}">
                  <a16:creationId xmlns:a16="http://schemas.microsoft.com/office/drawing/2014/main" id="{55319A0B-FDD0-D885-874D-905B15EC49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954" y="3547449"/>
              <a:ext cx="676883" cy="51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1" name="Picture 36">
              <a:extLst>
                <a:ext uri="{FF2B5EF4-FFF2-40B4-BE49-F238E27FC236}">
                  <a16:creationId xmlns:a16="http://schemas.microsoft.com/office/drawing/2014/main" id="{0414FCEC-CD9D-5254-4B98-31E6DAECF8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0620" y="5970713"/>
              <a:ext cx="846153" cy="5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2" name="Picture 37">
              <a:extLst>
                <a:ext uri="{FF2B5EF4-FFF2-40B4-BE49-F238E27FC236}">
                  <a16:creationId xmlns:a16="http://schemas.microsoft.com/office/drawing/2014/main" id="{98E5B33C-B9A7-438A-5D88-36A95123918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5860" y="5970713"/>
              <a:ext cx="846153" cy="5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3" name="Picture 39">
              <a:extLst>
                <a:ext uri="{FF2B5EF4-FFF2-40B4-BE49-F238E27FC236}">
                  <a16:creationId xmlns:a16="http://schemas.microsoft.com/office/drawing/2014/main" id="{5B64AD3F-1861-F676-C92B-C6B0221ABC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3101" y="5876119"/>
              <a:ext cx="530747" cy="75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73DD-CE04-1FB1-4CF3-705A805EA73C}"/>
              </a:ext>
            </a:extLst>
          </p:cNvPr>
          <p:cNvSpPr>
            <a:spLocks noGrp="1"/>
          </p:cNvSpPr>
          <p:nvPr>
            <p:ph type="title"/>
          </p:nvPr>
        </p:nvSpPr>
        <p:spPr/>
        <p:txBody>
          <a:bodyPr/>
          <a:lstStyle/>
          <a:p>
            <a:r>
              <a:rPr lang="en-US" dirty="0"/>
              <a:t>LTE Architecture</a:t>
            </a:r>
            <a:endParaRPr lang="en-IN" dirty="0"/>
          </a:p>
        </p:txBody>
      </p:sp>
      <p:sp>
        <p:nvSpPr>
          <p:cNvPr id="3" name="Text Placeholder 2">
            <a:extLst>
              <a:ext uri="{FF2B5EF4-FFF2-40B4-BE49-F238E27FC236}">
                <a16:creationId xmlns:a16="http://schemas.microsoft.com/office/drawing/2014/main" id="{FB27E700-18B2-4ABE-6656-068093F91B6C}"/>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AD215755-8B97-744C-4EA4-B3E0E596EABE}"/>
              </a:ext>
            </a:extLst>
          </p:cNvPr>
          <p:cNvPicPr>
            <a:picLocks noChangeAspect="1"/>
          </p:cNvPicPr>
          <p:nvPr/>
        </p:nvPicPr>
        <p:blipFill rotWithShape="1">
          <a:blip r:embed="rId2">
            <a:extLst>
              <a:ext uri="{28A0092B-C50C-407E-A947-70E740481C1C}">
                <a14:useLocalDpi xmlns:a14="http://schemas.microsoft.com/office/drawing/2010/main" val="0"/>
              </a:ext>
            </a:extLst>
          </a:blip>
          <a:srcRect l="2067" t="2551" r="2174" b="2493"/>
          <a:stretch/>
        </p:blipFill>
        <p:spPr>
          <a:xfrm>
            <a:off x="252032" y="890545"/>
            <a:ext cx="11674925" cy="6512119"/>
          </a:xfrm>
          <a:prstGeom prst="rect">
            <a:avLst/>
          </a:prstGeom>
        </p:spPr>
      </p:pic>
    </p:spTree>
    <p:extLst>
      <p:ext uri="{BB962C8B-B14F-4D97-AF65-F5344CB8AC3E}">
        <p14:creationId xmlns:p14="http://schemas.microsoft.com/office/powerpoint/2010/main" val="2709254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D2C3-3DFA-A528-4EDA-FEF32EE9318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F887ABA-6A6A-A8A6-13A1-3754709920A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195F04F-65D9-6F1F-2071-D47F1613E591}"/>
              </a:ext>
            </a:extLst>
          </p:cNvPr>
          <p:cNvPicPr>
            <a:picLocks noChangeAspect="1"/>
          </p:cNvPicPr>
          <p:nvPr/>
        </p:nvPicPr>
        <p:blipFill rotWithShape="1">
          <a:blip r:embed="rId2">
            <a:extLst>
              <a:ext uri="{28A0092B-C50C-407E-A947-70E740481C1C}">
                <a14:useLocalDpi xmlns:a14="http://schemas.microsoft.com/office/drawing/2010/main" val="0"/>
              </a:ext>
            </a:extLst>
          </a:blip>
          <a:srcRect l="19304" t="9193" r="18152" b="33913"/>
          <a:stretch/>
        </p:blipFill>
        <p:spPr>
          <a:xfrm>
            <a:off x="2283349" y="1807596"/>
            <a:ext cx="7625301" cy="3901779"/>
          </a:xfrm>
          <a:prstGeom prst="rect">
            <a:avLst/>
          </a:prstGeom>
        </p:spPr>
      </p:pic>
    </p:spTree>
    <p:extLst>
      <p:ext uri="{BB962C8B-B14F-4D97-AF65-F5344CB8AC3E}">
        <p14:creationId xmlns:p14="http://schemas.microsoft.com/office/powerpoint/2010/main" val="19838008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FB68-E804-4E04-E57B-0EA56C7D900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3BCF310-1112-0D97-D667-ADA170CF8A06}"/>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9B4F9EE3-AEBE-003B-6715-37F184D8907E}"/>
              </a:ext>
            </a:extLst>
          </p:cNvPr>
          <p:cNvPicPr>
            <a:picLocks noChangeAspect="1"/>
          </p:cNvPicPr>
          <p:nvPr/>
        </p:nvPicPr>
        <p:blipFill rotWithShape="1">
          <a:blip r:embed="rId2">
            <a:extLst>
              <a:ext uri="{28A0092B-C50C-407E-A947-70E740481C1C}">
                <a14:useLocalDpi xmlns:a14="http://schemas.microsoft.com/office/drawing/2010/main" val="0"/>
              </a:ext>
            </a:extLst>
          </a:blip>
          <a:srcRect l="43825" t="9193" r="2566" b="46087"/>
          <a:stretch/>
        </p:blipFill>
        <p:spPr>
          <a:xfrm>
            <a:off x="2751151" y="1407486"/>
            <a:ext cx="6535973" cy="3066893"/>
          </a:xfrm>
          <a:prstGeom prst="rect">
            <a:avLst/>
          </a:prstGeom>
        </p:spPr>
      </p:pic>
    </p:spTree>
    <p:extLst>
      <p:ext uri="{BB962C8B-B14F-4D97-AF65-F5344CB8AC3E}">
        <p14:creationId xmlns:p14="http://schemas.microsoft.com/office/powerpoint/2010/main" val="34169045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F2221-BACB-D9F5-9F2D-B268AAC20DD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7FE6629-9931-F108-C46C-A2C91213587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FECFA1D-8908-CF09-1E25-AC89390C492F}"/>
              </a:ext>
            </a:extLst>
          </p:cNvPr>
          <p:cNvPicPr>
            <a:picLocks noChangeAspect="1"/>
          </p:cNvPicPr>
          <p:nvPr/>
        </p:nvPicPr>
        <p:blipFill rotWithShape="1">
          <a:blip r:embed="rId2">
            <a:extLst>
              <a:ext uri="{28A0092B-C50C-407E-A947-70E740481C1C}">
                <a14:useLocalDpi xmlns:a14="http://schemas.microsoft.com/office/drawing/2010/main" val="0"/>
              </a:ext>
            </a:extLst>
          </a:blip>
          <a:srcRect l="8739" t="31073" r="34196" b="23130"/>
          <a:stretch/>
        </p:blipFill>
        <p:spPr>
          <a:xfrm>
            <a:off x="2756037" y="2309749"/>
            <a:ext cx="6957391" cy="3140765"/>
          </a:xfrm>
          <a:prstGeom prst="rect">
            <a:avLst/>
          </a:prstGeom>
        </p:spPr>
      </p:pic>
    </p:spTree>
    <p:extLst>
      <p:ext uri="{BB962C8B-B14F-4D97-AF65-F5344CB8AC3E}">
        <p14:creationId xmlns:p14="http://schemas.microsoft.com/office/powerpoint/2010/main" val="10289366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2982-290A-E371-327F-29A3A1A4396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4A18C3C-CE6C-A006-41AE-FFBCC902168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AE7E36C-8C00-085E-CFE1-F7417FDF2457}"/>
              </a:ext>
            </a:extLst>
          </p:cNvPr>
          <p:cNvPicPr>
            <a:picLocks noChangeAspect="1"/>
          </p:cNvPicPr>
          <p:nvPr/>
        </p:nvPicPr>
        <p:blipFill rotWithShape="1">
          <a:blip r:embed="rId2">
            <a:extLst>
              <a:ext uri="{28A0092B-C50C-407E-A947-70E740481C1C}">
                <a14:useLocalDpi xmlns:a14="http://schemas.microsoft.com/office/drawing/2010/main" val="0"/>
              </a:ext>
            </a:extLst>
          </a:blip>
          <a:srcRect l="24392" t="32464" r="19064" b="22783"/>
          <a:stretch/>
        </p:blipFill>
        <p:spPr>
          <a:xfrm>
            <a:off x="3014869" y="2099143"/>
            <a:ext cx="6893781" cy="3069205"/>
          </a:xfrm>
          <a:prstGeom prst="rect">
            <a:avLst/>
          </a:prstGeom>
        </p:spPr>
      </p:pic>
    </p:spTree>
    <p:extLst>
      <p:ext uri="{BB962C8B-B14F-4D97-AF65-F5344CB8AC3E}">
        <p14:creationId xmlns:p14="http://schemas.microsoft.com/office/powerpoint/2010/main" val="38798135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4D1D-F3E1-909C-ABAA-D9426CAD8E1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9EDE636-7F93-218D-5658-6C479A03BF8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757971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a:solidFill>
                  <a:schemeClr val="accent1">
                    <a:satMod val="150000"/>
                  </a:schemeClr>
                </a:solidFill>
              </a:rPr>
              <a:t>Evolutionary Path</a:t>
            </a:r>
            <a:endParaRPr lang="en-US" dirty="0">
              <a:solidFill>
                <a:schemeClr val="accent1">
                  <a:satMod val="150000"/>
                </a:schemeClr>
              </a:solidFill>
            </a:endParaRPr>
          </a:p>
        </p:txBody>
      </p:sp>
      <p:sp>
        <p:nvSpPr>
          <p:cNvPr id="3" name="Content Placeholder 2"/>
          <p:cNvSpPr>
            <a:spLocks noGrp="1"/>
          </p:cNvSpPr>
          <p:nvPr>
            <p:ph idx="1"/>
          </p:nvPr>
        </p:nvSpPr>
        <p:spPr>
          <a:xfrm>
            <a:off x="555625" y="1240745"/>
            <a:ext cx="8382000" cy="4625975"/>
          </a:xfrm>
        </p:spPr>
        <p:txBody>
          <a:bodyPr>
            <a:normAutofit fontScale="92500" lnSpcReduction="20000"/>
          </a:bodyPr>
          <a:lstStyle/>
          <a:p>
            <a:r>
              <a:rPr lang="en-IN" sz="3000" dirty="0"/>
              <a:t>1G - Analog</a:t>
            </a:r>
          </a:p>
          <a:p>
            <a:r>
              <a:rPr lang="en-IN" sz="3000" dirty="0"/>
              <a:t>2G -Digital</a:t>
            </a:r>
          </a:p>
          <a:p>
            <a:pPr eaLnBrk="1" hangingPunct="1">
              <a:lnSpc>
                <a:spcPct val="80000"/>
              </a:lnSpc>
              <a:defRPr/>
            </a:pPr>
            <a:endParaRPr lang="en-US" dirty="0"/>
          </a:p>
          <a:p>
            <a:pPr eaLnBrk="1" hangingPunct="1">
              <a:lnSpc>
                <a:spcPct val="80000"/>
              </a:lnSpc>
              <a:defRPr/>
            </a:pPr>
            <a:r>
              <a:rPr lang="id-ID" dirty="0"/>
              <a:t>History</a:t>
            </a:r>
          </a:p>
          <a:p>
            <a:pPr lvl="1" eaLnBrk="1" hangingPunct="1">
              <a:lnSpc>
                <a:spcPct val="80000"/>
              </a:lnSpc>
              <a:defRPr/>
            </a:pPr>
            <a:r>
              <a:rPr lang="id-ID" sz="2600" dirty="0"/>
              <a:t>198</a:t>
            </a:r>
            <a:r>
              <a:rPr lang="en-US" sz="2600" dirty="0"/>
              <a:t>3</a:t>
            </a:r>
            <a:r>
              <a:rPr lang="id-ID" sz="2600" dirty="0"/>
              <a:t>  - </a:t>
            </a:r>
            <a:r>
              <a:rPr lang="en-US" sz="2600" dirty="0"/>
              <a:t>900</a:t>
            </a:r>
            <a:r>
              <a:rPr lang="id-ID" sz="2600" dirty="0"/>
              <a:t> Systems</a:t>
            </a:r>
            <a:r>
              <a:rPr lang="en-US" sz="2600" dirty="0"/>
              <a:t> (European) </a:t>
            </a:r>
          </a:p>
          <a:p>
            <a:pPr lvl="1" eaLnBrk="1" hangingPunct="1">
              <a:lnSpc>
                <a:spcPct val="80000"/>
              </a:lnSpc>
              <a:defRPr/>
            </a:pPr>
            <a:r>
              <a:rPr lang="id-ID" sz="2600" dirty="0"/>
              <a:t>1987  - 1800 Systems with GSM as standard</a:t>
            </a:r>
          </a:p>
          <a:p>
            <a:pPr lvl="1" eaLnBrk="1" hangingPunct="1">
              <a:lnSpc>
                <a:spcPct val="80000"/>
              </a:lnSpc>
              <a:defRPr/>
            </a:pPr>
            <a:r>
              <a:rPr lang="id-ID" sz="2600" dirty="0"/>
              <a:t>1991 - First System Deployed ( July)</a:t>
            </a:r>
          </a:p>
          <a:p>
            <a:pPr lvl="1" eaLnBrk="1" hangingPunct="1">
              <a:lnSpc>
                <a:spcPct val="80000"/>
              </a:lnSpc>
              <a:defRPr/>
            </a:pPr>
            <a:r>
              <a:rPr lang="id-ID" sz="2600" dirty="0"/>
              <a:t>1992 - First GSM terminals receive interim type approval</a:t>
            </a:r>
          </a:p>
          <a:p>
            <a:pPr lvl="1" eaLnBrk="1" hangingPunct="1">
              <a:lnSpc>
                <a:spcPct val="80000"/>
              </a:lnSpc>
              <a:defRPr/>
            </a:pPr>
            <a:r>
              <a:rPr lang="id-ID" sz="2600" dirty="0"/>
              <a:t>1993 - First GSM 1800 network launched</a:t>
            </a:r>
          </a:p>
          <a:p>
            <a:pPr lvl="1" eaLnBrk="1" hangingPunct="1">
              <a:lnSpc>
                <a:spcPct val="80000"/>
              </a:lnSpc>
              <a:defRPr/>
            </a:pPr>
            <a:r>
              <a:rPr lang="id-ID" sz="2600" dirty="0"/>
              <a:t>1995 - GSM 1900 network in US &amp; Canada</a:t>
            </a:r>
          </a:p>
          <a:p>
            <a:pPr eaLnBrk="1" hangingPunct="1">
              <a:lnSpc>
                <a:spcPct val="80000"/>
              </a:lnSpc>
              <a:defRPr/>
            </a:pPr>
            <a:endParaRPr lang="id-ID" sz="1900" dirty="0"/>
          </a:p>
          <a:p>
            <a:pPr eaLnBrk="1" hangingPunct="1">
              <a:lnSpc>
                <a:spcPct val="80000"/>
              </a:lnSpc>
              <a:defRPr/>
            </a:pPr>
            <a:r>
              <a:rPr lang="en-US" dirty="0"/>
              <a:t>Specified by ETSI </a:t>
            </a:r>
            <a:endParaRPr lang="id-ID" dirty="0"/>
          </a:p>
          <a:p>
            <a:pPr lvl="1" eaLnBrk="1" hangingPunct="1">
              <a:lnSpc>
                <a:spcPct val="80000"/>
              </a:lnSpc>
              <a:defRPr/>
            </a:pPr>
            <a:r>
              <a:rPr lang="en-US" sz="2600" dirty="0"/>
              <a:t>European Telecommunications Standards Institute</a:t>
            </a:r>
            <a:endParaRPr lang="id-ID" sz="2600" dirty="0"/>
          </a:p>
          <a:p>
            <a:pPr eaLnBrk="1" hangingPunct="1">
              <a:lnSpc>
                <a:spcPct val="80000"/>
              </a:lnSpc>
              <a:defRPr/>
            </a:pPr>
            <a:endParaRPr lang="id-ID" sz="1500" dirty="0"/>
          </a:p>
          <a:p>
            <a:pPr eaLnBrk="1" hangingPunct="1">
              <a:lnSpc>
                <a:spcPct val="80000"/>
              </a:lnSpc>
              <a:defRPr/>
            </a:pPr>
            <a:r>
              <a:rPr lang="en-US" dirty="0"/>
              <a:t>The primary</a:t>
            </a:r>
            <a:r>
              <a:rPr lang="id-ID" dirty="0"/>
              <a:t> goal is to </a:t>
            </a:r>
            <a:r>
              <a:rPr lang="en-US" dirty="0"/>
              <a:t>provide</a:t>
            </a:r>
            <a:r>
              <a:rPr lang="id-ID" dirty="0"/>
              <a:t> </a:t>
            </a:r>
            <a:r>
              <a:rPr lang="en-US" dirty="0"/>
              <a:t>voice services</a:t>
            </a:r>
          </a:p>
          <a:p>
            <a:pPr eaLnBrk="1" hangingPunct="1">
              <a:lnSpc>
                <a:spcPct val="80000"/>
              </a:lnSpc>
              <a:defRPr/>
            </a:pPr>
            <a:endParaRPr lang="en-US" dirty="0"/>
          </a:p>
          <a:p>
            <a:pPr lvl="1" eaLnBrk="1" hangingPunct="1">
              <a:lnSpc>
                <a:spcPct val="80000"/>
              </a:lnSpc>
              <a:defRPr/>
            </a:pPr>
            <a:r>
              <a:rPr lang="en-US" sz="2600" dirty="0"/>
              <a:t>GSM is the most widely used cellular standard </a:t>
            </a:r>
            <a:endParaRPr lang="id-ID" sz="2600" dirty="0"/>
          </a:p>
          <a:p>
            <a:pPr lvl="1" eaLnBrk="1" hangingPunct="1">
              <a:lnSpc>
                <a:spcPct val="80000"/>
              </a:lnSpc>
              <a:defRPr/>
            </a:pPr>
            <a:r>
              <a:rPr lang="en-US" sz="2600" dirty="0"/>
              <a:t>compatible with</a:t>
            </a:r>
            <a:r>
              <a:rPr lang="id-ID" sz="2600" dirty="0"/>
              <a:t> </a:t>
            </a:r>
            <a:r>
              <a:rPr lang="en-US" sz="2600" dirty="0"/>
              <a:t>already established PSTN </a:t>
            </a:r>
            <a:r>
              <a:rPr lang="id-ID" sz="2600" dirty="0"/>
              <a:t>&amp; </a:t>
            </a:r>
            <a:r>
              <a:rPr lang="en-US" sz="2600" dirty="0"/>
              <a:t>ISDN </a:t>
            </a:r>
          </a:p>
          <a:p>
            <a:pPr lvl="1">
              <a:defRPr/>
            </a:pPr>
            <a:r>
              <a:rPr lang="en-US" sz="2200" dirty="0"/>
              <a:t>Today’s networks are 4G, 5G, (6G)</a:t>
            </a:r>
          </a:p>
          <a:p>
            <a:pPr lvl="1">
              <a:defRPr/>
            </a:pPr>
            <a:endParaRPr lang="en-US" sz="2000" dirty="0"/>
          </a:p>
        </p:txBody>
      </p:sp>
    </p:spTree>
    <p:extLst>
      <p:ext uri="{BB962C8B-B14F-4D97-AF65-F5344CB8AC3E}">
        <p14:creationId xmlns:p14="http://schemas.microsoft.com/office/powerpoint/2010/main" val="371227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F910C-583A-7C08-98B3-C35DBE8FB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B4D0A-0237-99BA-B41C-21F94DAB6321}"/>
              </a:ext>
            </a:extLst>
          </p:cNvPr>
          <p:cNvSpPr>
            <a:spLocks noGrp="1"/>
          </p:cNvSpPr>
          <p:nvPr>
            <p:ph type="title"/>
          </p:nvPr>
        </p:nvSpPr>
        <p:spPr/>
        <p:txBody>
          <a:bodyPr/>
          <a:lstStyle/>
          <a:p>
            <a:r>
              <a:rPr lang="en-IN" dirty="0"/>
              <a:t>Introduction- GSM</a:t>
            </a:r>
          </a:p>
        </p:txBody>
      </p:sp>
      <p:sp>
        <p:nvSpPr>
          <p:cNvPr id="3" name="Content Placeholder 2">
            <a:extLst>
              <a:ext uri="{FF2B5EF4-FFF2-40B4-BE49-F238E27FC236}">
                <a16:creationId xmlns:a16="http://schemas.microsoft.com/office/drawing/2014/main" id="{6D341D24-6CFE-99A2-F5A8-D074E743ACD3}"/>
              </a:ext>
            </a:extLst>
          </p:cNvPr>
          <p:cNvSpPr>
            <a:spLocks noGrp="1"/>
          </p:cNvSpPr>
          <p:nvPr>
            <p:ph idx="1"/>
          </p:nvPr>
        </p:nvSpPr>
        <p:spPr>
          <a:xfrm>
            <a:off x="698793" y="1197936"/>
            <a:ext cx="11121731" cy="4493538"/>
          </a:xfrm>
        </p:spPr>
        <p:txBody>
          <a:bodyPr/>
          <a:lstStyle/>
          <a:p>
            <a:r>
              <a:rPr lang="en-IN" sz="3200" dirty="0"/>
              <a:t>Integration of </a:t>
            </a:r>
          </a:p>
          <a:p>
            <a:pPr marL="457200" indent="-457200">
              <a:buFont typeface="Arial" panose="020B0604020202020204" pitchFamily="34" charset="0"/>
              <a:buChar char="•"/>
            </a:pPr>
            <a:r>
              <a:rPr lang="en-IN" sz="3200" dirty="0"/>
              <a:t>Tele Services</a:t>
            </a:r>
          </a:p>
          <a:p>
            <a:pPr marL="457200" indent="-457200">
              <a:buFont typeface="Arial" panose="020B0604020202020204" pitchFamily="34" charset="0"/>
              <a:buChar char="•"/>
            </a:pPr>
            <a:r>
              <a:rPr lang="en-IN" sz="3200" dirty="0"/>
              <a:t>Data Services</a:t>
            </a:r>
          </a:p>
          <a:p>
            <a:endParaRPr lang="en-IN" sz="3200" dirty="0"/>
          </a:p>
          <a:p>
            <a:r>
              <a:rPr lang="en-IN" sz="3200" dirty="0"/>
              <a:t>Categories of Service</a:t>
            </a:r>
          </a:p>
          <a:p>
            <a:pPr marL="457200" indent="-457200">
              <a:buFont typeface="Arial" panose="020B0604020202020204" pitchFamily="34" charset="0"/>
              <a:buChar char="•"/>
            </a:pPr>
            <a:r>
              <a:rPr lang="en-IN" sz="3200" dirty="0"/>
              <a:t>Telephone services – digital voice, SMS, </a:t>
            </a:r>
          </a:p>
          <a:p>
            <a:pPr marL="457200" indent="-457200">
              <a:buFont typeface="Arial" panose="020B0604020202020204" pitchFamily="34" charset="0"/>
              <a:buChar char="•"/>
            </a:pPr>
            <a:r>
              <a:rPr lang="en-IN" sz="3200" dirty="0"/>
              <a:t>Bearer Services -data</a:t>
            </a:r>
          </a:p>
          <a:p>
            <a:pPr marL="457200" indent="-457200">
              <a:buFont typeface="Arial" panose="020B0604020202020204" pitchFamily="34" charset="0"/>
              <a:buChar char="•"/>
            </a:pPr>
            <a:r>
              <a:rPr lang="en-IN" sz="3200" dirty="0"/>
              <a:t>Supplementary ISDN services- call forwarding, CUG, group calls</a:t>
            </a:r>
          </a:p>
          <a:p>
            <a:pPr lvl="3"/>
            <a:endParaRPr lang="en-IN" dirty="0"/>
          </a:p>
          <a:p>
            <a:pPr marL="822960" lvl="3"/>
            <a:endParaRPr lang="en-IN" dirty="0"/>
          </a:p>
        </p:txBody>
      </p:sp>
    </p:spTree>
    <p:extLst>
      <p:ext uri="{BB962C8B-B14F-4D97-AF65-F5344CB8AC3E}">
        <p14:creationId xmlns:p14="http://schemas.microsoft.com/office/powerpoint/2010/main" val="64875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a:t>GSM – Specifications (Specs)</a:t>
            </a:r>
            <a:endParaRPr lang="en-US" dirty="0"/>
          </a:p>
        </p:txBody>
      </p:sp>
      <p:sp>
        <p:nvSpPr>
          <p:cNvPr id="18437" name="Content Placeholder 2"/>
          <p:cNvSpPr>
            <a:spLocks noGrp="1"/>
          </p:cNvSpPr>
          <p:nvPr>
            <p:ph idx="1"/>
          </p:nvPr>
        </p:nvSpPr>
        <p:spPr>
          <a:xfrm>
            <a:off x="1651294" y="1407486"/>
            <a:ext cx="9620932" cy="2800767"/>
          </a:xfrm>
        </p:spPr>
        <p:txBody>
          <a:bodyPr/>
          <a:lstStyle/>
          <a:p>
            <a:r>
              <a:rPr lang="en-US" dirty="0"/>
              <a:t>Maximum cell radius (R): 35 km</a:t>
            </a:r>
          </a:p>
          <a:p>
            <a:r>
              <a:rPr lang="en-US" dirty="0"/>
              <a:t>Frequency: region around 900 MHz</a:t>
            </a:r>
          </a:p>
          <a:p>
            <a:r>
              <a:rPr lang="en-US" dirty="0"/>
              <a:t>Maximum vehicle speed (</a:t>
            </a:r>
            <a:r>
              <a:rPr lang="en-US" dirty="0" err="1"/>
              <a:t>Vm</a:t>
            </a:r>
            <a:r>
              <a:rPr lang="en-US" dirty="0"/>
              <a:t>):250 km/</a:t>
            </a:r>
            <a:r>
              <a:rPr lang="en-US" dirty="0" err="1"/>
              <a:t>hr</a:t>
            </a:r>
            <a:endParaRPr lang="en-US" dirty="0"/>
          </a:p>
          <a:p>
            <a:r>
              <a:rPr lang="en-US" dirty="0"/>
              <a:t>Maximum coding delay: approx. 20 </a:t>
            </a:r>
            <a:r>
              <a:rPr lang="en-US" dirty="0" err="1"/>
              <a:t>ms</a:t>
            </a:r>
            <a:endParaRPr lang="en-US" dirty="0"/>
          </a:p>
          <a:p>
            <a:r>
              <a:rPr lang="en-US" dirty="0"/>
              <a:t>Maximum delay spread (</a:t>
            </a:r>
            <a:r>
              <a:rPr lang="en-US" dirty="0">
                <a:latin typeface="Times New Roman" pitchFamily="18" charset="0"/>
                <a:cs typeface="Times New Roman" pitchFamily="18" charset="0"/>
                <a:sym typeface="Symbol" pitchFamily="18" charset="2"/>
              </a:rPr>
              <a:t></a:t>
            </a:r>
            <a:r>
              <a:rPr lang="en-US" i="1" baseline="-25000" dirty="0">
                <a:latin typeface="Times New Roman" pitchFamily="18" charset="0"/>
                <a:cs typeface="Times New Roman" pitchFamily="18" charset="0"/>
                <a:sym typeface="Symbol" pitchFamily="18" charset="2"/>
              </a:rPr>
              <a:t>m</a:t>
            </a:r>
            <a:r>
              <a:rPr lang="en-US" dirty="0"/>
              <a:t>): 10 </a:t>
            </a:r>
            <a:r>
              <a:rPr lang="en-US" b="1" dirty="0">
                <a:latin typeface="Times New Roman" pitchFamily="18" charset="0"/>
                <a:cs typeface="Times New Roman" pitchFamily="18" charset="0"/>
                <a:sym typeface="Symbol" pitchFamily="18" charset="2"/>
              </a:rPr>
              <a:t>s </a:t>
            </a:r>
            <a:endParaRPr lang="en-US" b="1" dirty="0"/>
          </a:p>
          <a:p>
            <a:r>
              <a:rPr lang="en-US" dirty="0"/>
              <a:t>Bandwidth: Not to exceed 200 kHz</a:t>
            </a:r>
          </a:p>
          <a:p>
            <a:endParaRPr lang="en-US" dirty="0"/>
          </a:p>
        </p:txBody>
      </p:sp>
    </p:spTree>
    <p:extLst>
      <p:ext uri="{BB962C8B-B14F-4D97-AF65-F5344CB8AC3E}">
        <p14:creationId xmlns:p14="http://schemas.microsoft.com/office/powerpoint/2010/main" val="3411203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a:t>GSM – Frequency Spectra</a:t>
            </a:r>
            <a:endParaRPr lang="en-US" dirty="0"/>
          </a:p>
        </p:txBody>
      </p:sp>
      <p:sp>
        <p:nvSpPr>
          <p:cNvPr id="19461" name="Content Placeholder 2"/>
          <p:cNvSpPr>
            <a:spLocks noGrp="1"/>
          </p:cNvSpPr>
          <p:nvPr>
            <p:ph idx="1"/>
          </p:nvPr>
        </p:nvSpPr>
        <p:spPr>
          <a:xfrm>
            <a:off x="1524000" y="1600200"/>
            <a:ext cx="8915400" cy="1231106"/>
          </a:xfrm>
        </p:spPr>
        <p:txBody>
          <a:bodyPr/>
          <a:lstStyle/>
          <a:p>
            <a:pPr eaLnBrk="1" hangingPunct="1"/>
            <a:r>
              <a:rPr lang="id-ID" dirty="0"/>
              <a:t>GSM Radio frequency spectra:</a:t>
            </a:r>
          </a:p>
          <a:p>
            <a:pPr lvl="1" eaLnBrk="1" hangingPunct="1"/>
            <a:r>
              <a:rPr lang="id-ID" dirty="0"/>
              <a:t>GSM 900 – Standard </a:t>
            </a:r>
            <a:r>
              <a:rPr lang="en-US" dirty="0"/>
              <a:t>- Europe</a:t>
            </a:r>
            <a:endParaRPr lang="id-ID" dirty="0"/>
          </a:p>
          <a:p>
            <a:pPr lvl="1" eaLnBrk="1" hangingPunct="1"/>
            <a:r>
              <a:rPr lang="id-ID" dirty="0"/>
              <a:t>GSM 1800  - DCS ( Digital Cellular System)</a:t>
            </a:r>
          </a:p>
          <a:p>
            <a:pPr lvl="1" eaLnBrk="1" hangingPunct="1"/>
            <a:r>
              <a:rPr lang="id-ID" dirty="0"/>
              <a:t>GSM 1900  - PCS ( Personal Communcation System)</a:t>
            </a:r>
            <a:r>
              <a:rPr lang="en-US" dirty="0"/>
              <a:t>- US</a:t>
            </a:r>
          </a:p>
        </p:txBody>
      </p:sp>
      <p:pic>
        <p:nvPicPr>
          <p:cNvPr id="19462" name="Picture 2"/>
          <p:cNvPicPr>
            <a:picLocks noChangeAspect="1" noChangeArrowheads="1"/>
          </p:cNvPicPr>
          <p:nvPr/>
        </p:nvPicPr>
        <p:blipFill>
          <a:blip r:embed="rId2"/>
          <a:srcRect/>
          <a:stretch>
            <a:fillRect/>
          </a:stretch>
        </p:blipFill>
        <p:spPr bwMode="auto">
          <a:xfrm>
            <a:off x="2990850" y="3105151"/>
            <a:ext cx="6400800" cy="2932113"/>
          </a:xfrm>
          <a:prstGeom prst="rect">
            <a:avLst/>
          </a:prstGeom>
          <a:noFill/>
          <a:ln w="9525">
            <a:noFill/>
            <a:miter lim="800000"/>
            <a:headEnd/>
            <a:tailEnd/>
          </a:ln>
        </p:spPr>
      </p:pic>
    </p:spTree>
    <p:extLst>
      <p:ext uri="{BB962C8B-B14F-4D97-AF65-F5344CB8AC3E}">
        <p14:creationId xmlns:p14="http://schemas.microsoft.com/office/powerpoint/2010/main" val="2841665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p:cNvSpPr>
          <p:nvPr>
            <p:ph type="title"/>
          </p:nvPr>
        </p:nvSpPr>
        <p:spPr bwMode="auto">
          <a:xfrm>
            <a:off x="1981200" y="152400"/>
            <a:ext cx="8229600" cy="661720"/>
          </a:xfrm>
        </p:spPr>
        <p:txBody>
          <a:bodyPr wrap="square" lIns="0" tIns="45720" rIns="0" bIns="45720" numCol="1" anchorCtr="0" compatLnSpc="1">
            <a:prstTxWarp prst="textNoShape">
              <a:avLst/>
            </a:prstTxWarp>
            <a:spAutoFit/>
          </a:bodyPr>
          <a:lstStyle/>
          <a:p>
            <a:pPr>
              <a:defRPr/>
            </a:pPr>
            <a:r>
              <a:rPr lang="en-US" sz="3700"/>
              <a:t>GSM uses paired radio channels</a:t>
            </a:r>
          </a:p>
        </p:txBody>
      </p:sp>
      <p:grpSp>
        <p:nvGrpSpPr>
          <p:cNvPr id="20485" name="Group 3"/>
          <p:cNvGrpSpPr>
            <a:grpSpLocks/>
          </p:cNvGrpSpPr>
          <p:nvPr/>
        </p:nvGrpSpPr>
        <p:grpSpPr bwMode="auto">
          <a:xfrm>
            <a:off x="2057400" y="4267200"/>
            <a:ext cx="7696200" cy="762000"/>
            <a:chOff x="288" y="1968"/>
            <a:chExt cx="4848" cy="480"/>
          </a:xfrm>
        </p:grpSpPr>
        <p:grpSp>
          <p:nvGrpSpPr>
            <p:cNvPr id="20502" name="Group 4"/>
            <p:cNvGrpSpPr>
              <a:grpSpLocks/>
            </p:cNvGrpSpPr>
            <p:nvPr/>
          </p:nvGrpSpPr>
          <p:grpSpPr bwMode="auto">
            <a:xfrm>
              <a:off x="288" y="1968"/>
              <a:ext cx="2256" cy="480"/>
              <a:chOff x="288" y="1920"/>
              <a:chExt cx="2256" cy="480"/>
            </a:xfrm>
          </p:grpSpPr>
          <p:grpSp>
            <p:nvGrpSpPr>
              <p:cNvPr id="20538" name="Group 5"/>
              <p:cNvGrpSpPr>
                <a:grpSpLocks/>
              </p:cNvGrpSpPr>
              <p:nvPr/>
            </p:nvGrpSpPr>
            <p:grpSpPr bwMode="auto">
              <a:xfrm>
                <a:off x="288" y="1920"/>
                <a:ext cx="720" cy="480"/>
                <a:chOff x="288" y="1920"/>
                <a:chExt cx="720" cy="480"/>
              </a:xfrm>
            </p:grpSpPr>
            <p:grpSp>
              <p:nvGrpSpPr>
                <p:cNvPr id="20561" name="Group 6"/>
                <p:cNvGrpSpPr>
                  <a:grpSpLocks/>
                </p:cNvGrpSpPr>
                <p:nvPr/>
              </p:nvGrpSpPr>
              <p:grpSpPr bwMode="auto">
                <a:xfrm>
                  <a:off x="288" y="1920"/>
                  <a:ext cx="336" cy="480"/>
                  <a:chOff x="288" y="1920"/>
                  <a:chExt cx="336" cy="480"/>
                </a:xfrm>
              </p:grpSpPr>
              <p:sp>
                <p:nvSpPr>
                  <p:cNvPr id="20567" name="Rectangle 7"/>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68" name="Rectangle 8"/>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69" name="Rectangle 9"/>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70" name="Rectangle 10"/>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nvGrpSpPr>
                <p:cNvPr id="20562" name="Group 11"/>
                <p:cNvGrpSpPr>
                  <a:grpSpLocks/>
                </p:cNvGrpSpPr>
                <p:nvPr/>
              </p:nvGrpSpPr>
              <p:grpSpPr bwMode="auto">
                <a:xfrm>
                  <a:off x="672" y="1920"/>
                  <a:ext cx="336" cy="480"/>
                  <a:chOff x="288" y="1920"/>
                  <a:chExt cx="336" cy="480"/>
                </a:xfrm>
              </p:grpSpPr>
              <p:sp>
                <p:nvSpPr>
                  <p:cNvPr id="20563" name="Rectangle 12"/>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64" name="Rectangle 13"/>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65" name="Rectangle 14"/>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66" name="Rectangle 15"/>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grpSp>
            <p:nvGrpSpPr>
              <p:cNvPr id="20539" name="Group 16"/>
              <p:cNvGrpSpPr>
                <a:grpSpLocks/>
              </p:cNvGrpSpPr>
              <p:nvPr/>
            </p:nvGrpSpPr>
            <p:grpSpPr bwMode="auto">
              <a:xfrm>
                <a:off x="1056" y="1920"/>
                <a:ext cx="720" cy="480"/>
                <a:chOff x="288" y="1920"/>
                <a:chExt cx="720" cy="480"/>
              </a:xfrm>
            </p:grpSpPr>
            <p:grpSp>
              <p:nvGrpSpPr>
                <p:cNvPr id="20551" name="Group 17"/>
                <p:cNvGrpSpPr>
                  <a:grpSpLocks/>
                </p:cNvGrpSpPr>
                <p:nvPr/>
              </p:nvGrpSpPr>
              <p:grpSpPr bwMode="auto">
                <a:xfrm>
                  <a:off x="288" y="1920"/>
                  <a:ext cx="336" cy="480"/>
                  <a:chOff x="288" y="1920"/>
                  <a:chExt cx="336" cy="480"/>
                </a:xfrm>
              </p:grpSpPr>
              <p:sp>
                <p:nvSpPr>
                  <p:cNvPr id="20557" name="Rectangle 18"/>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58" name="Rectangle 19"/>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59" name="Rectangle 20"/>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60" name="Rectangle 21"/>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nvGrpSpPr>
                <p:cNvPr id="20552" name="Group 22"/>
                <p:cNvGrpSpPr>
                  <a:grpSpLocks/>
                </p:cNvGrpSpPr>
                <p:nvPr/>
              </p:nvGrpSpPr>
              <p:grpSpPr bwMode="auto">
                <a:xfrm>
                  <a:off x="672" y="1920"/>
                  <a:ext cx="336" cy="480"/>
                  <a:chOff x="288" y="1920"/>
                  <a:chExt cx="336" cy="480"/>
                </a:xfrm>
              </p:grpSpPr>
              <p:sp>
                <p:nvSpPr>
                  <p:cNvPr id="20553" name="Rectangle 23"/>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54" name="Rectangle 24"/>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55" name="Rectangle 25"/>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56" name="Rectangle 26"/>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grpSp>
            <p:nvGrpSpPr>
              <p:cNvPr id="20540" name="Group 27"/>
              <p:cNvGrpSpPr>
                <a:grpSpLocks/>
              </p:cNvGrpSpPr>
              <p:nvPr/>
            </p:nvGrpSpPr>
            <p:grpSpPr bwMode="auto">
              <a:xfrm>
                <a:off x="1824" y="1920"/>
                <a:ext cx="720" cy="480"/>
                <a:chOff x="288" y="1920"/>
                <a:chExt cx="720" cy="480"/>
              </a:xfrm>
            </p:grpSpPr>
            <p:grpSp>
              <p:nvGrpSpPr>
                <p:cNvPr id="20541" name="Group 28"/>
                <p:cNvGrpSpPr>
                  <a:grpSpLocks/>
                </p:cNvGrpSpPr>
                <p:nvPr/>
              </p:nvGrpSpPr>
              <p:grpSpPr bwMode="auto">
                <a:xfrm>
                  <a:off x="288" y="1920"/>
                  <a:ext cx="336" cy="480"/>
                  <a:chOff x="288" y="1920"/>
                  <a:chExt cx="336" cy="480"/>
                </a:xfrm>
              </p:grpSpPr>
              <p:sp>
                <p:nvSpPr>
                  <p:cNvPr id="20547" name="Rectangle 29"/>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48" name="Rectangle 30"/>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49" name="Rectangle 31"/>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50" name="Rectangle 32"/>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nvGrpSpPr>
                <p:cNvPr id="20542" name="Group 33"/>
                <p:cNvGrpSpPr>
                  <a:grpSpLocks/>
                </p:cNvGrpSpPr>
                <p:nvPr/>
              </p:nvGrpSpPr>
              <p:grpSpPr bwMode="auto">
                <a:xfrm>
                  <a:off x="672" y="1920"/>
                  <a:ext cx="336" cy="480"/>
                  <a:chOff x="288" y="1920"/>
                  <a:chExt cx="336" cy="480"/>
                </a:xfrm>
              </p:grpSpPr>
              <p:sp>
                <p:nvSpPr>
                  <p:cNvPr id="20543" name="Rectangle 34"/>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44" name="Rectangle 35"/>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45" name="Rectangle 36"/>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46" name="Rectangle 37"/>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grpSp>
        <p:grpSp>
          <p:nvGrpSpPr>
            <p:cNvPr id="20503" name="Group 38"/>
            <p:cNvGrpSpPr>
              <a:grpSpLocks/>
            </p:cNvGrpSpPr>
            <p:nvPr/>
          </p:nvGrpSpPr>
          <p:grpSpPr bwMode="auto">
            <a:xfrm>
              <a:off x="2880" y="1968"/>
              <a:ext cx="2256" cy="480"/>
              <a:chOff x="288" y="1920"/>
              <a:chExt cx="2256" cy="480"/>
            </a:xfrm>
          </p:grpSpPr>
          <p:grpSp>
            <p:nvGrpSpPr>
              <p:cNvPr id="20505" name="Group 39"/>
              <p:cNvGrpSpPr>
                <a:grpSpLocks/>
              </p:cNvGrpSpPr>
              <p:nvPr/>
            </p:nvGrpSpPr>
            <p:grpSpPr bwMode="auto">
              <a:xfrm>
                <a:off x="288" y="1920"/>
                <a:ext cx="720" cy="480"/>
                <a:chOff x="288" y="1920"/>
                <a:chExt cx="720" cy="480"/>
              </a:xfrm>
            </p:grpSpPr>
            <p:grpSp>
              <p:nvGrpSpPr>
                <p:cNvPr id="20528" name="Group 40"/>
                <p:cNvGrpSpPr>
                  <a:grpSpLocks/>
                </p:cNvGrpSpPr>
                <p:nvPr/>
              </p:nvGrpSpPr>
              <p:grpSpPr bwMode="auto">
                <a:xfrm>
                  <a:off x="288" y="1920"/>
                  <a:ext cx="336" cy="480"/>
                  <a:chOff x="288" y="1920"/>
                  <a:chExt cx="336" cy="480"/>
                </a:xfrm>
              </p:grpSpPr>
              <p:sp>
                <p:nvSpPr>
                  <p:cNvPr id="20534" name="Rectangle 41"/>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35" name="Rectangle 42"/>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36" name="Rectangle 43"/>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37" name="Rectangle 44"/>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nvGrpSpPr>
                <p:cNvPr id="20529" name="Group 45"/>
                <p:cNvGrpSpPr>
                  <a:grpSpLocks/>
                </p:cNvGrpSpPr>
                <p:nvPr/>
              </p:nvGrpSpPr>
              <p:grpSpPr bwMode="auto">
                <a:xfrm>
                  <a:off x="672" y="1920"/>
                  <a:ext cx="336" cy="480"/>
                  <a:chOff x="288" y="1920"/>
                  <a:chExt cx="336" cy="480"/>
                </a:xfrm>
              </p:grpSpPr>
              <p:sp>
                <p:nvSpPr>
                  <p:cNvPr id="20530" name="Rectangle 46"/>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31" name="Rectangle 47"/>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32" name="Rectangle 48"/>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33" name="Rectangle 49"/>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grpSp>
            <p:nvGrpSpPr>
              <p:cNvPr id="20506" name="Group 50"/>
              <p:cNvGrpSpPr>
                <a:grpSpLocks/>
              </p:cNvGrpSpPr>
              <p:nvPr/>
            </p:nvGrpSpPr>
            <p:grpSpPr bwMode="auto">
              <a:xfrm>
                <a:off x="1056" y="1920"/>
                <a:ext cx="720" cy="480"/>
                <a:chOff x="288" y="1920"/>
                <a:chExt cx="720" cy="480"/>
              </a:xfrm>
            </p:grpSpPr>
            <p:grpSp>
              <p:nvGrpSpPr>
                <p:cNvPr id="20518" name="Group 51"/>
                <p:cNvGrpSpPr>
                  <a:grpSpLocks/>
                </p:cNvGrpSpPr>
                <p:nvPr/>
              </p:nvGrpSpPr>
              <p:grpSpPr bwMode="auto">
                <a:xfrm>
                  <a:off x="288" y="1920"/>
                  <a:ext cx="336" cy="480"/>
                  <a:chOff x="288" y="1920"/>
                  <a:chExt cx="336" cy="480"/>
                </a:xfrm>
              </p:grpSpPr>
              <p:sp>
                <p:nvSpPr>
                  <p:cNvPr id="20524" name="Rectangle 52"/>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25" name="Rectangle 53"/>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26" name="Rectangle 54"/>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27" name="Rectangle 55"/>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nvGrpSpPr>
                <p:cNvPr id="20519" name="Group 56"/>
                <p:cNvGrpSpPr>
                  <a:grpSpLocks/>
                </p:cNvGrpSpPr>
                <p:nvPr/>
              </p:nvGrpSpPr>
              <p:grpSpPr bwMode="auto">
                <a:xfrm>
                  <a:off x="672" y="1920"/>
                  <a:ext cx="336" cy="480"/>
                  <a:chOff x="288" y="1920"/>
                  <a:chExt cx="336" cy="480"/>
                </a:xfrm>
              </p:grpSpPr>
              <p:sp>
                <p:nvSpPr>
                  <p:cNvPr id="20520" name="Rectangle 57"/>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21" name="Rectangle 58"/>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22" name="Rectangle 59"/>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23" name="Rectangle 60"/>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grpSp>
            <p:nvGrpSpPr>
              <p:cNvPr id="20507" name="Group 61"/>
              <p:cNvGrpSpPr>
                <a:grpSpLocks/>
              </p:cNvGrpSpPr>
              <p:nvPr/>
            </p:nvGrpSpPr>
            <p:grpSpPr bwMode="auto">
              <a:xfrm>
                <a:off x="1824" y="1920"/>
                <a:ext cx="720" cy="480"/>
                <a:chOff x="288" y="1920"/>
                <a:chExt cx="720" cy="480"/>
              </a:xfrm>
            </p:grpSpPr>
            <p:grpSp>
              <p:nvGrpSpPr>
                <p:cNvPr id="20508" name="Group 62"/>
                <p:cNvGrpSpPr>
                  <a:grpSpLocks/>
                </p:cNvGrpSpPr>
                <p:nvPr/>
              </p:nvGrpSpPr>
              <p:grpSpPr bwMode="auto">
                <a:xfrm>
                  <a:off x="288" y="1920"/>
                  <a:ext cx="336" cy="480"/>
                  <a:chOff x="288" y="1920"/>
                  <a:chExt cx="336" cy="480"/>
                </a:xfrm>
              </p:grpSpPr>
              <p:sp>
                <p:nvSpPr>
                  <p:cNvPr id="20514" name="Rectangle 63"/>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15" name="Rectangle 64"/>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16" name="Rectangle 65"/>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17" name="Rectangle 66"/>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nvGrpSpPr>
                <p:cNvPr id="20509" name="Group 67"/>
                <p:cNvGrpSpPr>
                  <a:grpSpLocks/>
                </p:cNvGrpSpPr>
                <p:nvPr/>
              </p:nvGrpSpPr>
              <p:grpSpPr bwMode="auto">
                <a:xfrm>
                  <a:off x="672" y="1920"/>
                  <a:ext cx="336" cy="480"/>
                  <a:chOff x="288" y="1920"/>
                  <a:chExt cx="336" cy="480"/>
                </a:xfrm>
              </p:grpSpPr>
              <p:sp>
                <p:nvSpPr>
                  <p:cNvPr id="20510" name="Rectangle 68"/>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11" name="Rectangle 69"/>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12" name="Rectangle 70"/>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0513" name="Rectangle 71"/>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grpSp>
          </p:grpSp>
        </p:grpSp>
        <p:sp>
          <p:nvSpPr>
            <p:cNvPr id="20504" name="Line 72"/>
            <p:cNvSpPr>
              <a:spLocks noChangeShapeType="1"/>
            </p:cNvSpPr>
            <p:nvPr/>
          </p:nvSpPr>
          <p:spPr bwMode="auto">
            <a:xfrm>
              <a:off x="288" y="2448"/>
              <a:ext cx="4848" cy="0"/>
            </a:xfrm>
            <a:prstGeom prst="line">
              <a:avLst/>
            </a:prstGeom>
            <a:noFill/>
            <a:ln w="28575">
              <a:solidFill>
                <a:schemeClr val="tx1"/>
              </a:solidFill>
              <a:round/>
              <a:headEnd/>
              <a:tailEnd/>
            </a:ln>
          </p:spPr>
          <p:txBody>
            <a:bodyPr wrap="none" anchor="ctr"/>
            <a:lstStyle/>
            <a:p>
              <a:pPr fontAlgn="base">
                <a:spcBef>
                  <a:spcPct val="0"/>
                </a:spcBef>
                <a:spcAft>
                  <a:spcPct val="0"/>
                </a:spcAft>
              </a:pPr>
              <a:endParaRPr lang="en-IN">
                <a:solidFill>
                  <a:prstClr val="black"/>
                </a:solidFill>
                <a:latin typeface="Arial" pitchFamily="34" charset="0"/>
              </a:endParaRPr>
            </a:p>
          </p:txBody>
        </p:sp>
      </p:grpSp>
      <p:pic>
        <p:nvPicPr>
          <p:cNvPr id="160841" name="Picture 73" descr="help"/>
          <p:cNvPicPr>
            <a:picLocks noChangeAspect="1" noChangeArrowheads="1"/>
          </p:cNvPicPr>
          <p:nvPr/>
        </p:nvPicPr>
        <p:blipFill>
          <a:blip r:embed="rId2"/>
          <a:srcRect/>
          <a:stretch>
            <a:fillRect/>
          </a:stretch>
        </p:blipFill>
        <p:spPr bwMode="auto">
          <a:xfrm>
            <a:off x="4800600" y="2819400"/>
            <a:ext cx="274638" cy="712788"/>
          </a:xfrm>
          <a:prstGeom prst="rect">
            <a:avLst/>
          </a:prstGeom>
          <a:noFill/>
          <a:ln w="9525">
            <a:noFill/>
            <a:miter lim="800000"/>
            <a:headEnd/>
            <a:tailEnd/>
          </a:ln>
        </p:spPr>
      </p:pic>
      <p:grpSp>
        <p:nvGrpSpPr>
          <p:cNvPr id="23" name="Group 74"/>
          <p:cNvGrpSpPr>
            <a:grpSpLocks noChangeAspect="1"/>
          </p:cNvGrpSpPr>
          <p:nvPr/>
        </p:nvGrpSpPr>
        <p:grpSpPr bwMode="auto">
          <a:xfrm>
            <a:off x="7010400" y="1828801"/>
            <a:ext cx="566738" cy="2143125"/>
            <a:chOff x="2138" y="965"/>
            <a:chExt cx="1018" cy="1515"/>
          </a:xfrm>
        </p:grpSpPr>
        <p:pic>
          <p:nvPicPr>
            <p:cNvPr id="20500" name="Picture 75" descr="wireless"/>
            <p:cNvPicPr>
              <a:picLocks noChangeAspect="1" noChangeArrowheads="1"/>
            </p:cNvPicPr>
            <p:nvPr/>
          </p:nvPicPr>
          <p:blipFill>
            <a:blip r:embed="rId3"/>
            <a:srcRect/>
            <a:stretch>
              <a:fillRect/>
            </a:stretch>
          </p:blipFill>
          <p:spPr bwMode="auto">
            <a:xfrm>
              <a:off x="2138" y="965"/>
              <a:ext cx="1018" cy="1223"/>
            </a:xfrm>
            <a:prstGeom prst="rect">
              <a:avLst/>
            </a:prstGeom>
            <a:noFill/>
            <a:ln w="9525">
              <a:noFill/>
              <a:miter lim="800000"/>
              <a:headEnd/>
              <a:tailEnd/>
            </a:ln>
          </p:spPr>
        </p:pic>
        <p:sp>
          <p:nvSpPr>
            <p:cNvPr id="20501" name="Text Box 76"/>
            <p:cNvSpPr txBox="1">
              <a:spLocks noChangeAspect="1" noChangeArrowheads="1"/>
            </p:cNvSpPr>
            <p:nvPr/>
          </p:nvSpPr>
          <p:spPr bwMode="auto">
            <a:xfrm>
              <a:off x="2477" y="2221"/>
              <a:ext cx="331" cy="259"/>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endParaRPr lang="en-AU" b="1">
                <a:solidFill>
                  <a:prstClr val="black"/>
                </a:solidFill>
                <a:latin typeface="Arial" pitchFamily="34" charset="0"/>
              </a:endParaRPr>
            </a:p>
          </p:txBody>
        </p:sp>
      </p:grpSp>
      <p:sp>
        <p:nvSpPr>
          <p:cNvPr id="20488" name="Line 77"/>
          <p:cNvSpPr>
            <a:spLocks noChangeShapeType="1"/>
          </p:cNvSpPr>
          <p:nvPr/>
        </p:nvSpPr>
        <p:spPr bwMode="auto">
          <a:xfrm flipV="1">
            <a:off x="5105400" y="2209800"/>
            <a:ext cx="1905000" cy="762000"/>
          </a:xfrm>
          <a:prstGeom prst="line">
            <a:avLst/>
          </a:prstGeom>
          <a:noFill/>
          <a:ln w="38100">
            <a:solidFill>
              <a:schemeClr val="tx1"/>
            </a:solidFill>
            <a:round/>
            <a:headEnd/>
            <a:tailEnd type="triangle" w="med" len="med"/>
          </a:ln>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20489" name="Line 78"/>
          <p:cNvSpPr>
            <a:spLocks noChangeShapeType="1"/>
          </p:cNvSpPr>
          <p:nvPr/>
        </p:nvSpPr>
        <p:spPr bwMode="auto">
          <a:xfrm flipV="1">
            <a:off x="5257800" y="2438400"/>
            <a:ext cx="1905000" cy="762000"/>
          </a:xfrm>
          <a:prstGeom prst="line">
            <a:avLst/>
          </a:prstGeom>
          <a:noFill/>
          <a:ln w="38100">
            <a:solidFill>
              <a:schemeClr val="tx1"/>
            </a:solidFill>
            <a:round/>
            <a:headEnd type="triangle" w="med" len="med"/>
            <a:tailEnd/>
          </a:ln>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20490" name="Text Box 79"/>
          <p:cNvSpPr txBox="1">
            <a:spLocks noChangeArrowheads="1"/>
          </p:cNvSpPr>
          <p:nvPr/>
        </p:nvSpPr>
        <p:spPr bwMode="auto">
          <a:xfrm>
            <a:off x="1981200" y="5181600"/>
            <a:ext cx="285750" cy="336550"/>
          </a:xfrm>
          <a:prstGeom prst="rect">
            <a:avLst/>
          </a:prstGeom>
          <a:solidFill>
            <a:srgbClr val="FF5050"/>
          </a:solidFill>
          <a:ln w="9525">
            <a:noFill/>
            <a:miter lim="800000"/>
            <a:headEnd/>
            <a:tailEnd/>
          </a:ln>
        </p:spPr>
        <p:txBody>
          <a:bodyPr wrap="none">
            <a:spAutoFit/>
          </a:bodyPr>
          <a:lstStyle/>
          <a:p>
            <a:pPr algn="ctr" eaLnBrk="0" fontAlgn="base" hangingPunct="0">
              <a:spcBef>
                <a:spcPct val="0"/>
              </a:spcBef>
              <a:spcAft>
                <a:spcPct val="0"/>
              </a:spcAft>
            </a:pPr>
            <a:r>
              <a:rPr lang="en-US" sz="1600">
                <a:solidFill>
                  <a:prstClr val="black"/>
                </a:solidFill>
                <a:latin typeface="Times New Roman" pitchFamily="18" charset="0"/>
              </a:rPr>
              <a:t>0</a:t>
            </a:r>
          </a:p>
        </p:txBody>
      </p:sp>
      <p:sp>
        <p:nvSpPr>
          <p:cNvPr id="20491" name="Text Box 80"/>
          <p:cNvSpPr txBox="1">
            <a:spLocks noChangeArrowheads="1"/>
          </p:cNvSpPr>
          <p:nvPr/>
        </p:nvSpPr>
        <p:spPr bwMode="auto">
          <a:xfrm>
            <a:off x="5334000" y="5181600"/>
            <a:ext cx="488950" cy="336550"/>
          </a:xfrm>
          <a:prstGeom prst="rect">
            <a:avLst/>
          </a:prstGeom>
          <a:solidFill>
            <a:srgbClr val="FF5050"/>
          </a:solidFill>
          <a:ln w="9525">
            <a:noFill/>
            <a:miter lim="800000"/>
            <a:headEnd/>
            <a:tailEnd/>
          </a:ln>
        </p:spPr>
        <p:txBody>
          <a:bodyPr wrap="none">
            <a:spAutoFit/>
          </a:bodyPr>
          <a:lstStyle/>
          <a:p>
            <a:pPr algn="ctr" eaLnBrk="0" fontAlgn="base" hangingPunct="0">
              <a:spcBef>
                <a:spcPct val="0"/>
              </a:spcBef>
              <a:spcAft>
                <a:spcPct val="0"/>
              </a:spcAft>
            </a:pPr>
            <a:r>
              <a:rPr lang="en-US" sz="1600">
                <a:solidFill>
                  <a:prstClr val="black"/>
                </a:solidFill>
                <a:latin typeface="Times New Roman" pitchFamily="18" charset="0"/>
              </a:rPr>
              <a:t>124</a:t>
            </a:r>
          </a:p>
        </p:txBody>
      </p:sp>
      <p:sp>
        <p:nvSpPr>
          <p:cNvPr id="20492" name="Text Box 81"/>
          <p:cNvSpPr txBox="1">
            <a:spLocks noChangeArrowheads="1"/>
          </p:cNvSpPr>
          <p:nvPr/>
        </p:nvSpPr>
        <p:spPr bwMode="auto">
          <a:xfrm>
            <a:off x="6096000" y="5181600"/>
            <a:ext cx="285750" cy="336550"/>
          </a:xfrm>
          <a:prstGeom prst="rect">
            <a:avLst/>
          </a:prstGeom>
          <a:solidFill>
            <a:srgbClr val="66FF33"/>
          </a:solidFill>
          <a:ln w="9525">
            <a:noFill/>
            <a:miter lim="800000"/>
            <a:headEnd/>
            <a:tailEnd/>
          </a:ln>
        </p:spPr>
        <p:txBody>
          <a:bodyPr wrap="none">
            <a:spAutoFit/>
          </a:bodyPr>
          <a:lstStyle/>
          <a:p>
            <a:pPr algn="ctr" eaLnBrk="0" fontAlgn="base" hangingPunct="0">
              <a:spcBef>
                <a:spcPct val="0"/>
              </a:spcBef>
              <a:spcAft>
                <a:spcPct val="0"/>
              </a:spcAft>
            </a:pPr>
            <a:r>
              <a:rPr lang="en-US" sz="1600">
                <a:solidFill>
                  <a:prstClr val="black"/>
                </a:solidFill>
                <a:latin typeface="Times New Roman" pitchFamily="18" charset="0"/>
              </a:rPr>
              <a:t>0</a:t>
            </a:r>
          </a:p>
        </p:txBody>
      </p:sp>
      <p:sp>
        <p:nvSpPr>
          <p:cNvPr id="20493" name="Text Box 82"/>
          <p:cNvSpPr txBox="1">
            <a:spLocks noChangeArrowheads="1"/>
          </p:cNvSpPr>
          <p:nvPr/>
        </p:nvSpPr>
        <p:spPr bwMode="auto">
          <a:xfrm>
            <a:off x="9448800" y="5181600"/>
            <a:ext cx="488950" cy="336550"/>
          </a:xfrm>
          <a:prstGeom prst="rect">
            <a:avLst/>
          </a:prstGeom>
          <a:solidFill>
            <a:srgbClr val="66FF33"/>
          </a:solidFill>
          <a:ln w="9525">
            <a:noFill/>
            <a:miter lim="800000"/>
            <a:headEnd/>
            <a:tailEnd/>
          </a:ln>
        </p:spPr>
        <p:txBody>
          <a:bodyPr wrap="none">
            <a:spAutoFit/>
          </a:bodyPr>
          <a:lstStyle/>
          <a:p>
            <a:pPr algn="ctr" eaLnBrk="0" fontAlgn="base" hangingPunct="0">
              <a:spcBef>
                <a:spcPct val="0"/>
              </a:spcBef>
              <a:spcAft>
                <a:spcPct val="0"/>
              </a:spcAft>
            </a:pPr>
            <a:r>
              <a:rPr lang="en-US" sz="1600">
                <a:solidFill>
                  <a:prstClr val="black"/>
                </a:solidFill>
                <a:latin typeface="Times New Roman" pitchFamily="18" charset="0"/>
              </a:rPr>
              <a:t>124</a:t>
            </a:r>
          </a:p>
        </p:txBody>
      </p:sp>
      <p:sp>
        <p:nvSpPr>
          <p:cNvPr id="20494" name="Text Box 83"/>
          <p:cNvSpPr txBox="1">
            <a:spLocks noChangeArrowheads="1"/>
          </p:cNvSpPr>
          <p:nvPr/>
        </p:nvSpPr>
        <p:spPr bwMode="auto">
          <a:xfrm>
            <a:off x="1771650" y="3846514"/>
            <a:ext cx="725488" cy="274637"/>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a:solidFill>
                  <a:prstClr val="black"/>
                </a:solidFill>
                <a:latin typeface="Times New Roman" pitchFamily="18" charset="0"/>
              </a:rPr>
              <a:t>890MHz</a:t>
            </a:r>
          </a:p>
        </p:txBody>
      </p:sp>
      <p:sp>
        <p:nvSpPr>
          <p:cNvPr id="20495" name="Text Box 84"/>
          <p:cNvSpPr txBox="1">
            <a:spLocks noChangeArrowheads="1"/>
          </p:cNvSpPr>
          <p:nvPr/>
        </p:nvSpPr>
        <p:spPr bwMode="auto">
          <a:xfrm>
            <a:off x="4967289" y="3860800"/>
            <a:ext cx="725487" cy="274638"/>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a:solidFill>
                  <a:prstClr val="black"/>
                </a:solidFill>
                <a:latin typeface="Times New Roman" pitchFamily="18" charset="0"/>
              </a:rPr>
              <a:t>915MHz</a:t>
            </a:r>
          </a:p>
        </p:txBody>
      </p:sp>
      <p:sp>
        <p:nvSpPr>
          <p:cNvPr id="20496" name="Text Box 85"/>
          <p:cNvSpPr txBox="1">
            <a:spLocks noChangeArrowheads="1"/>
          </p:cNvSpPr>
          <p:nvPr/>
        </p:nvSpPr>
        <p:spPr bwMode="auto">
          <a:xfrm>
            <a:off x="5957889" y="3860800"/>
            <a:ext cx="725487" cy="274638"/>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a:solidFill>
                  <a:prstClr val="black"/>
                </a:solidFill>
                <a:latin typeface="Times New Roman" pitchFamily="18" charset="0"/>
              </a:rPr>
              <a:t>935MHz</a:t>
            </a:r>
          </a:p>
        </p:txBody>
      </p:sp>
      <p:sp>
        <p:nvSpPr>
          <p:cNvPr id="20497" name="Text Box 86"/>
          <p:cNvSpPr txBox="1">
            <a:spLocks noChangeArrowheads="1"/>
          </p:cNvSpPr>
          <p:nvPr/>
        </p:nvSpPr>
        <p:spPr bwMode="auto">
          <a:xfrm>
            <a:off x="9310689" y="3860800"/>
            <a:ext cx="725487" cy="274638"/>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a:solidFill>
                  <a:prstClr val="black"/>
                </a:solidFill>
                <a:latin typeface="Times New Roman" pitchFamily="18" charset="0"/>
              </a:rPr>
              <a:t>960MHz</a:t>
            </a:r>
          </a:p>
        </p:txBody>
      </p:sp>
      <p:sp>
        <p:nvSpPr>
          <p:cNvPr id="20498" name="Text Box 87"/>
          <p:cNvSpPr txBox="1">
            <a:spLocks noChangeArrowheads="1"/>
          </p:cNvSpPr>
          <p:nvPr/>
        </p:nvSpPr>
        <p:spPr bwMode="auto">
          <a:xfrm rot="-1236135">
            <a:off x="5410200" y="2133600"/>
            <a:ext cx="927100" cy="336550"/>
          </a:xfrm>
          <a:prstGeom prst="rect">
            <a:avLst/>
          </a:prstGeom>
          <a:solidFill>
            <a:srgbClr val="FF5050"/>
          </a:solidFill>
          <a:ln w="9525">
            <a:noFill/>
            <a:miter lim="800000"/>
            <a:headEnd/>
            <a:tailEnd/>
          </a:ln>
        </p:spPr>
        <p:txBody>
          <a:bodyPr wrap="none">
            <a:spAutoFit/>
          </a:bodyPr>
          <a:lstStyle/>
          <a:p>
            <a:pPr algn="ctr" eaLnBrk="0" fontAlgn="base" hangingPunct="0">
              <a:spcBef>
                <a:spcPct val="0"/>
              </a:spcBef>
              <a:spcAft>
                <a:spcPct val="0"/>
              </a:spcAft>
            </a:pPr>
            <a:r>
              <a:rPr lang="en-US" sz="1600">
                <a:solidFill>
                  <a:prstClr val="black"/>
                </a:solidFill>
                <a:latin typeface="Times New Roman" pitchFamily="18" charset="0"/>
              </a:rPr>
              <a:t>UPLINK</a:t>
            </a:r>
          </a:p>
        </p:txBody>
      </p:sp>
      <p:sp>
        <p:nvSpPr>
          <p:cNvPr id="20499" name="Text Box 88"/>
          <p:cNvSpPr txBox="1">
            <a:spLocks noChangeArrowheads="1"/>
          </p:cNvSpPr>
          <p:nvPr/>
        </p:nvSpPr>
        <p:spPr bwMode="auto">
          <a:xfrm rot="-1488397">
            <a:off x="5791201" y="2895600"/>
            <a:ext cx="1298575" cy="336550"/>
          </a:xfrm>
          <a:prstGeom prst="rect">
            <a:avLst/>
          </a:prstGeom>
          <a:solidFill>
            <a:srgbClr val="66FF33"/>
          </a:solidFill>
          <a:ln w="9525">
            <a:noFill/>
            <a:miter lim="800000"/>
            <a:headEnd/>
            <a:tailEnd/>
          </a:ln>
        </p:spPr>
        <p:txBody>
          <a:bodyPr wrap="none">
            <a:spAutoFit/>
          </a:bodyPr>
          <a:lstStyle/>
          <a:p>
            <a:pPr algn="ctr" eaLnBrk="0" fontAlgn="base" hangingPunct="0">
              <a:spcBef>
                <a:spcPct val="0"/>
              </a:spcBef>
              <a:spcAft>
                <a:spcPct val="0"/>
              </a:spcAft>
            </a:pPr>
            <a:r>
              <a:rPr lang="en-US" sz="1600">
                <a:solidFill>
                  <a:prstClr val="black"/>
                </a:solidFill>
                <a:latin typeface="Times New Roman" pitchFamily="18" charset="0"/>
              </a:rPr>
              <a:t>DOWNLINK</a:t>
            </a:r>
          </a:p>
        </p:txBody>
      </p:sp>
    </p:spTree>
    <p:extLst>
      <p:ext uri="{BB962C8B-B14F-4D97-AF65-F5344CB8AC3E}">
        <p14:creationId xmlns:p14="http://schemas.microsoft.com/office/powerpoint/2010/main" val="13793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0841"/>
                                        </p:tgtEl>
                                        <p:attrNameLst>
                                          <p:attrName>style.visibility</p:attrName>
                                        </p:attrNameLst>
                                      </p:cBhvr>
                                      <p:to>
                                        <p:strVal val="visible"/>
                                      </p:to>
                                    </p:set>
                                    <p:anim calcmode="lin" valueType="num">
                                      <p:cBhvr additive="base">
                                        <p:cTn id="7" dur="500" fill="hold"/>
                                        <p:tgtEl>
                                          <p:spTgt spid="160841"/>
                                        </p:tgtEl>
                                        <p:attrNameLst>
                                          <p:attrName>ppt_x</p:attrName>
                                        </p:attrNameLst>
                                      </p:cBhvr>
                                      <p:tavLst>
                                        <p:tav tm="0">
                                          <p:val>
                                            <p:strVal val="0-#ppt_w/2"/>
                                          </p:val>
                                        </p:tav>
                                        <p:tav tm="100000">
                                          <p:val>
                                            <p:strVal val="#ppt_x"/>
                                          </p:val>
                                        </p:tav>
                                      </p:tavLst>
                                    </p:anim>
                                    <p:anim calcmode="lin" valueType="num">
                                      <p:cBhvr additive="base">
                                        <p:cTn id="8" dur="500" fill="hold"/>
                                        <p:tgtEl>
                                          <p:spTgt spid="1608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nodeType="clickEffect">
                                  <p:stCondLst>
                                    <p:cond delay="0"/>
                                  </p:stCondLst>
                                  <p:childTnLst>
                                    <p:set>
                                      <p:cBhvr>
                                        <p:cTn id="12" dur="1" fill="hold">
                                          <p:stCondLst>
                                            <p:cond delay="499"/>
                                          </p:stCondLst>
                                        </p:cTn>
                                        <p:tgtEl>
                                          <p:spTgt spid="23"/>
                                        </p:tgtEl>
                                        <p:attrNameLst>
                                          <p:attrName>style.visibility</p:attrName>
                                        </p:attrNameLst>
                                      </p:cBhvr>
                                      <p:to>
                                        <p:strVal val="visible"/>
                                      </p:to>
                                    </p:set>
                                    <p:anim to="" calcmode="lin" valueType="num">
                                      <p:cBhvr>
                                        <p:cTn id="13" dur="1" fill="hold"/>
                                        <p:tgtEl>
                                          <p:spTgt spid="2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p:cNvSpPr>
          <p:nvPr>
            <p:ph type="title"/>
          </p:nvPr>
        </p:nvSpPr>
        <p:spPr bwMode="auto">
          <a:xfrm>
            <a:off x="1981200" y="152400"/>
            <a:ext cx="8229600" cy="661720"/>
          </a:xfrm>
        </p:spPr>
        <p:txBody>
          <a:bodyPr wrap="square" lIns="0" tIns="45720" rIns="0" bIns="45720" numCol="1" anchorCtr="0" compatLnSpc="1">
            <a:prstTxWarp prst="textNoShape">
              <a:avLst/>
            </a:prstTxWarp>
            <a:spAutoFit/>
          </a:bodyPr>
          <a:lstStyle/>
          <a:p>
            <a:pPr>
              <a:defRPr/>
            </a:pPr>
            <a:r>
              <a:rPr lang="en-US" sz="3700" dirty="0"/>
              <a:t>GSM - Radio channels</a:t>
            </a:r>
            <a:endParaRPr lang="en-US" dirty="0"/>
          </a:p>
        </p:txBody>
      </p:sp>
      <p:sp>
        <p:nvSpPr>
          <p:cNvPr id="21509" name="Rectangle 3"/>
          <p:cNvSpPr>
            <a:spLocks noGrp="1"/>
          </p:cNvSpPr>
          <p:nvPr>
            <p:ph type="body" idx="1"/>
          </p:nvPr>
        </p:nvSpPr>
        <p:spPr>
          <a:xfrm>
            <a:off x="314325" y="1407486"/>
            <a:ext cx="10957901" cy="3850314"/>
          </a:xfrm>
        </p:spPr>
        <p:txBody>
          <a:bodyPr/>
          <a:lstStyle/>
          <a:p>
            <a:pPr>
              <a:lnSpc>
                <a:spcPct val="90000"/>
              </a:lnSpc>
            </a:pPr>
            <a:r>
              <a:rPr lang="en-US" dirty="0"/>
              <a:t>Time division multiple access-TDMA</a:t>
            </a:r>
          </a:p>
          <a:p>
            <a:pPr>
              <a:lnSpc>
                <a:spcPct val="90000"/>
              </a:lnSpc>
            </a:pPr>
            <a:r>
              <a:rPr lang="en-US" dirty="0"/>
              <a:t>124 radio carriers, inter carrier spacing 200khz.</a:t>
            </a:r>
          </a:p>
          <a:p>
            <a:pPr>
              <a:lnSpc>
                <a:spcPct val="90000"/>
              </a:lnSpc>
            </a:pPr>
            <a:r>
              <a:rPr lang="en-US" dirty="0">
                <a:solidFill>
                  <a:srgbClr val="D60093"/>
                </a:solidFill>
              </a:rPr>
              <a:t>890 to 915 MHz</a:t>
            </a:r>
            <a:r>
              <a:rPr lang="en-US" dirty="0"/>
              <a:t> mobile to base - </a:t>
            </a:r>
            <a:r>
              <a:rPr lang="en-US" dirty="0">
                <a:solidFill>
                  <a:srgbClr val="D60093"/>
                </a:solidFill>
              </a:rPr>
              <a:t>UPLINK</a:t>
            </a:r>
          </a:p>
          <a:p>
            <a:pPr>
              <a:lnSpc>
                <a:spcPct val="90000"/>
              </a:lnSpc>
            </a:pPr>
            <a:r>
              <a:rPr lang="en-US" dirty="0">
                <a:solidFill>
                  <a:schemeClr val="accent2"/>
                </a:solidFill>
              </a:rPr>
              <a:t>935 to 960 MHz base to mobile - DOWNLINK</a:t>
            </a:r>
          </a:p>
          <a:p>
            <a:pPr>
              <a:lnSpc>
                <a:spcPct val="90000"/>
              </a:lnSpc>
            </a:pPr>
            <a:r>
              <a:rPr lang="en-US" dirty="0">
                <a:solidFill>
                  <a:schemeClr val="accent1"/>
                </a:solidFill>
              </a:rPr>
              <a:t>8 channels/carrier</a:t>
            </a:r>
          </a:p>
          <a:p>
            <a:pPr>
              <a:lnSpc>
                <a:spcPct val="90000"/>
              </a:lnSpc>
            </a:pPr>
            <a:r>
              <a:rPr lang="en-US" dirty="0"/>
              <a:t>GSM combines FDM and TDM: bandwidth is subdivided into channels of 200kHz, shared by up to eight stations, assigning slots for transmission on demand.</a:t>
            </a:r>
          </a:p>
        </p:txBody>
      </p:sp>
    </p:spTree>
    <p:extLst>
      <p:ext uri="{BB962C8B-B14F-4D97-AF65-F5344CB8AC3E}">
        <p14:creationId xmlns:p14="http://schemas.microsoft.com/office/powerpoint/2010/main" val="220558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1371600"/>
            <a:ext cx="8077200" cy="1673352"/>
          </a:xfrm>
        </p:spPr>
        <p:txBody>
          <a:bodyPr>
            <a:noAutofit/>
          </a:bodyPr>
          <a:lstStyle/>
          <a:p>
            <a:pPr>
              <a:defRPr/>
            </a:pPr>
            <a:r>
              <a:rPr lang="id-ID" sz="2800" dirty="0">
                <a:solidFill>
                  <a:schemeClr val="accent1">
                    <a:satMod val="150000"/>
                  </a:schemeClr>
                </a:solidFill>
              </a:rPr>
              <a:t>Global System for Mobile Communication (GSM) </a:t>
            </a:r>
            <a:br>
              <a:rPr lang="id-ID" sz="2800" dirty="0">
                <a:solidFill>
                  <a:schemeClr val="accent1">
                    <a:satMod val="150000"/>
                  </a:schemeClr>
                </a:solidFill>
              </a:rPr>
            </a:br>
            <a:br>
              <a:rPr lang="id-ID" sz="2800" dirty="0">
                <a:solidFill>
                  <a:schemeClr val="accent1">
                    <a:satMod val="150000"/>
                  </a:schemeClr>
                </a:solidFill>
              </a:rPr>
            </a:br>
            <a:br>
              <a:rPr lang="id-ID" sz="2800" dirty="0">
                <a:solidFill>
                  <a:schemeClr val="accent1">
                    <a:satMod val="150000"/>
                  </a:schemeClr>
                </a:solidFill>
              </a:rPr>
            </a:br>
            <a:r>
              <a:rPr lang="id-ID" sz="2800" dirty="0">
                <a:solidFill>
                  <a:schemeClr val="accent1">
                    <a:satMod val="150000"/>
                  </a:schemeClr>
                </a:solidFill>
              </a:rPr>
              <a:t> Architecture </a:t>
            </a:r>
            <a:endParaRPr lang="en-US" sz="2800" dirty="0">
              <a:solidFill>
                <a:schemeClr val="accent1">
                  <a:satMod val="150000"/>
                </a:schemeClr>
              </a:solidFill>
            </a:endParaRPr>
          </a:p>
        </p:txBody>
      </p:sp>
    </p:spTree>
    <p:extLst>
      <p:ext uri="{BB962C8B-B14F-4D97-AF65-F5344CB8AC3E}">
        <p14:creationId xmlns:p14="http://schemas.microsoft.com/office/powerpoint/2010/main" val="56128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id-ID" dirty="0">
                <a:solidFill>
                  <a:schemeClr val="accent1">
                    <a:satMod val="150000"/>
                  </a:schemeClr>
                </a:solidFill>
              </a:rPr>
              <a:t>Network Architecture</a:t>
            </a:r>
            <a:endParaRPr lang="en-US" dirty="0">
              <a:solidFill>
                <a:schemeClr val="accent1">
                  <a:satMod val="150000"/>
                </a:schemeClr>
              </a:solidFill>
            </a:endParaRPr>
          </a:p>
        </p:txBody>
      </p:sp>
      <p:pic>
        <p:nvPicPr>
          <p:cNvPr id="23557" name="Picture 2"/>
          <p:cNvPicPr>
            <a:picLocks noChangeAspect="1" noChangeArrowheads="1"/>
          </p:cNvPicPr>
          <p:nvPr/>
        </p:nvPicPr>
        <p:blipFill>
          <a:blip r:embed="rId2"/>
          <a:srcRect/>
          <a:stretch>
            <a:fillRect/>
          </a:stretch>
        </p:blipFill>
        <p:spPr bwMode="auto">
          <a:xfrm>
            <a:off x="1219200" y="1066800"/>
            <a:ext cx="9144000" cy="5410200"/>
          </a:xfrm>
          <a:prstGeom prst="rect">
            <a:avLst/>
          </a:prstGeom>
          <a:noFill/>
          <a:ln w="9525">
            <a:noFill/>
            <a:miter lim="800000"/>
            <a:headEnd/>
            <a:tailEnd/>
          </a:ln>
        </p:spPr>
      </p:pic>
      <p:sp>
        <p:nvSpPr>
          <p:cNvPr id="3" name="TextBox 2"/>
          <p:cNvSpPr txBox="1"/>
          <p:nvPr/>
        </p:nvSpPr>
        <p:spPr>
          <a:xfrm>
            <a:off x="4648200" y="5105400"/>
            <a:ext cx="1143000" cy="923330"/>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pitchFamily="34" charset="0"/>
              </a:rPr>
              <a:t>Base station controller</a:t>
            </a:r>
          </a:p>
        </p:txBody>
      </p:sp>
    </p:spTree>
    <p:extLst>
      <p:ext uri="{BB962C8B-B14F-4D97-AF65-F5344CB8AC3E}">
        <p14:creationId xmlns:p14="http://schemas.microsoft.com/office/powerpoint/2010/main" val="398552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p:nvPr>
        </p:nvSpPr>
        <p:spPr bwMode="auto">
          <a:xfrm>
            <a:off x="176550" y="15686"/>
            <a:ext cx="8229600" cy="723275"/>
          </a:xfrm>
        </p:spPr>
        <p:txBody>
          <a:bodyPr wrap="square" lIns="0" tIns="45720" rIns="0" bIns="45720" numCol="1" anchorCtr="0" compatLnSpc="1">
            <a:prstTxWarp prst="textNoShape">
              <a:avLst/>
            </a:prstTxWarp>
            <a:spAutoFit/>
          </a:bodyPr>
          <a:lstStyle/>
          <a:p>
            <a:pPr>
              <a:defRPr/>
            </a:pPr>
            <a:r>
              <a:rPr lang="en-US" sz="4100" dirty="0"/>
              <a:t>GSM: Architecture</a:t>
            </a:r>
          </a:p>
        </p:txBody>
      </p:sp>
      <p:grpSp>
        <p:nvGrpSpPr>
          <p:cNvPr id="24581" name="Group 4"/>
          <p:cNvGrpSpPr>
            <a:grpSpLocks/>
          </p:cNvGrpSpPr>
          <p:nvPr/>
        </p:nvGrpSpPr>
        <p:grpSpPr bwMode="auto">
          <a:xfrm>
            <a:off x="1905000" y="1504950"/>
            <a:ext cx="7391400" cy="5029200"/>
            <a:chOff x="1056" y="624"/>
            <a:chExt cx="2736" cy="3168"/>
          </a:xfrm>
        </p:grpSpPr>
        <p:sp>
          <p:nvSpPr>
            <p:cNvPr id="24585" name="AutoShape 5"/>
            <p:cNvSpPr>
              <a:spLocks noChangeArrowheads="1"/>
            </p:cNvSpPr>
            <p:nvPr/>
          </p:nvSpPr>
          <p:spPr bwMode="auto">
            <a:xfrm>
              <a:off x="2533" y="1271"/>
              <a:ext cx="1008" cy="816"/>
            </a:xfrm>
            <a:prstGeom prst="hexagon">
              <a:avLst>
                <a:gd name="adj" fmla="val 30882"/>
                <a:gd name="vf" fmla="val 115470"/>
              </a:avLst>
            </a:prstGeom>
            <a:solidFill>
              <a:srgbClr val="01FFBC"/>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4586" name="AutoShape 6"/>
            <p:cNvSpPr>
              <a:spLocks noChangeArrowheads="1"/>
            </p:cNvSpPr>
            <p:nvPr/>
          </p:nvSpPr>
          <p:spPr bwMode="auto">
            <a:xfrm>
              <a:off x="1776" y="864"/>
              <a:ext cx="1008" cy="816"/>
            </a:xfrm>
            <a:prstGeom prst="hexagon">
              <a:avLst>
                <a:gd name="adj" fmla="val 30882"/>
                <a:gd name="vf" fmla="val 115470"/>
              </a:avLst>
            </a:prstGeom>
            <a:solidFill>
              <a:srgbClr val="01FFBC"/>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4587" name="Oval 7"/>
            <p:cNvSpPr>
              <a:spLocks noChangeArrowheads="1"/>
            </p:cNvSpPr>
            <p:nvPr/>
          </p:nvSpPr>
          <p:spPr bwMode="auto">
            <a:xfrm>
              <a:off x="1680" y="624"/>
              <a:ext cx="1920" cy="1824"/>
            </a:xfrm>
            <a:prstGeom prst="ellipse">
              <a:avLst/>
            </a:prstGeom>
            <a:noFill/>
            <a:ln w="19050">
              <a:solidFill>
                <a:schemeClr val="tx1"/>
              </a:solidFill>
              <a:prstDash val="sysDot"/>
              <a:round/>
              <a:headEnd/>
              <a:tailEnd/>
            </a:ln>
          </p:spPr>
          <p:txBody>
            <a:bodyPr wrap="none" lIns="0" tIns="0" rIns="0" bIns="0" anchor="ctr"/>
            <a:lstStyle/>
            <a:p>
              <a:pPr eaLnBrk="0" fontAlgn="base" hangingPunct="0">
                <a:spcBef>
                  <a:spcPct val="0"/>
                </a:spcBef>
                <a:spcAft>
                  <a:spcPct val="0"/>
                </a:spcAft>
              </a:pPr>
              <a:endParaRPr lang="en-US" sz="1000">
                <a:solidFill>
                  <a:prstClr val="black"/>
                </a:solidFill>
                <a:latin typeface="Arial" pitchFamily="34" charset="0"/>
              </a:endParaRPr>
            </a:p>
          </p:txBody>
        </p:sp>
        <p:sp>
          <p:nvSpPr>
            <p:cNvPr id="24588" name="Oval 8"/>
            <p:cNvSpPr>
              <a:spLocks noChangeArrowheads="1"/>
            </p:cNvSpPr>
            <p:nvPr/>
          </p:nvSpPr>
          <p:spPr bwMode="auto">
            <a:xfrm>
              <a:off x="2016" y="1008"/>
              <a:ext cx="192" cy="192"/>
            </a:xfrm>
            <a:prstGeom prst="ellipse">
              <a:avLst/>
            </a:prstGeom>
            <a:solidFill>
              <a:srgbClr val="DADAF6"/>
            </a:solidFill>
            <a:ln w="9525">
              <a:solidFill>
                <a:schemeClr val="tx1"/>
              </a:solidFill>
              <a:round/>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MS</a:t>
              </a:r>
            </a:p>
          </p:txBody>
        </p:sp>
        <p:sp>
          <p:nvSpPr>
            <p:cNvPr id="24589" name="Oval 9"/>
            <p:cNvSpPr>
              <a:spLocks noChangeArrowheads="1"/>
            </p:cNvSpPr>
            <p:nvPr/>
          </p:nvSpPr>
          <p:spPr bwMode="auto">
            <a:xfrm>
              <a:off x="2352" y="1008"/>
              <a:ext cx="192" cy="192"/>
            </a:xfrm>
            <a:prstGeom prst="ellipse">
              <a:avLst/>
            </a:prstGeom>
            <a:solidFill>
              <a:srgbClr val="DADAF6"/>
            </a:solidFill>
            <a:ln w="9525">
              <a:solidFill>
                <a:schemeClr val="tx1"/>
              </a:solidFill>
              <a:round/>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MS</a:t>
              </a:r>
            </a:p>
          </p:txBody>
        </p:sp>
        <p:sp>
          <p:nvSpPr>
            <p:cNvPr id="24590" name="Freeform 10"/>
            <p:cNvSpPr>
              <a:spLocks/>
            </p:cNvSpPr>
            <p:nvPr/>
          </p:nvSpPr>
          <p:spPr bwMode="auto">
            <a:xfrm rot="-5400000">
              <a:off x="2064" y="1296"/>
              <a:ext cx="288" cy="96"/>
            </a:xfrm>
            <a:custGeom>
              <a:avLst/>
              <a:gdLst>
                <a:gd name="T0" fmla="*/ 0 w 336"/>
                <a:gd name="T1" fmla="*/ 96 h 96"/>
                <a:gd name="T2" fmla="*/ 165 w 336"/>
                <a:gd name="T3" fmla="*/ 0 h 96"/>
                <a:gd name="T4" fmla="*/ 123 w 336"/>
                <a:gd name="T5" fmla="*/ 96 h 96"/>
                <a:gd name="T6" fmla="*/ 288 w 336"/>
                <a:gd name="T7" fmla="*/ 0 h 96"/>
                <a:gd name="T8" fmla="*/ 0 60000 65536"/>
                <a:gd name="T9" fmla="*/ 0 60000 65536"/>
                <a:gd name="T10" fmla="*/ 0 60000 65536"/>
                <a:gd name="T11" fmla="*/ 0 60000 65536"/>
                <a:gd name="T12" fmla="*/ 0 w 336"/>
                <a:gd name="T13" fmla="*/ 0 h 96"/>
                <a:gd name="T14" fmla="*/ 336 w 336"/>
                <a:gd name="T15" fmla="*/ 96 h 96"/>
              </a:gdLst>
              <a:ahLst/>
              <a:cxnLst>
                <a:cxn ang="T8">
                  <a:pos x="T0" y="T1"/>
                </a:cxn>
                <a:cxn ang="T9">
                  <a:pos x="T2" y="T3"/>
                </a:cxn>
                <a:cxn ang="T10">
                  <a:pos x="T4" y="T5"/>
                </a:cxn>
                <a:cxn ang="T11">
                  <a:pos x="T6" y="T7"/>
                </a:cxn>
              </a:cxnLst>
              <a:rect l="T12" t="T13" r="T14" b="T15"/>
              <a:pathLst>
                <a:path w="336" h="96">
                  <a:moveTo>
                    <a:pt x="0" y="96"/>
                  </a:moveTo>
                  <a:lnTo>
                    <a:pt x="192" y="0"/>
                  </a:lnTo>
                  <a:lnTo>
                    <a:pt x="144" y="96"/>
                  </a:lnTo>
                  <a:lnTo>
                    <a:pt x="336" y="0"/>
                  </a:lnTo>
                </a:path>
              </a:pathLst>
            </a:custGeom>
            <a:noFill/>
            <a:ln w="9525" cap="flat" cmpd="sng">
              <a:solidFill>
                <a:schemeClr val="tx1"/>
              </a:solidFill>
              <a:prstDash val="solid"/>
              <a:round/>
              <a:headEnd type="triangle" w="med" len="med"/>
              <a:tailEnd type="triangle" w="med" len="med"/>
            </a:ln>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24591" name="Rectangle 11"/>
            <p:cNvSpPr>
              <a:spLocks noChangeArrowheads="1"/>
            </p:cNvSpPr>
            <p:nvPr/>
          </p:nvSpPr>
          <p:spPr bwMode="auto">
            <a:xfrm>
              <a:off x="2160" y="1488"/>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BTS</a:t>
              </a:r>
            </a:p>
          </p:txBody>
        </p:sp>
        <p:sp>
          <p:nvSpPr>
            <p:cNvPr id="24592" name="Rectangle 12"/>
            <p:cNvSpPr>
              <a:spLocks noChangeArrowheads="1"/>
            </p:cNvSpPr>
            <p:nvPr/>
          </p:nvSpPr>
          <p:spPr bwMode="auto">
            <a:xfrm>
              <a:off x="1680" y="2256"/>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BSC</a:t>
              </a:r>
            </a:p>
          </p:txBody>
        </p:sp>
        <p:sp>
          <p:nvSpPr>
            <p:cNvPr id="24593" name="Rectangle 13"/>
            <p:cNvSpPr>
              <a:spLocks noChangeArrowheads="1"/>
            </p:cNvSpPr>
            <p:nvPr/>
          </p:nvSpPr>
          <p:spPr bwMode="auto">
            <a:xfrm>
              <a:off x="2880" y="3072"/>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GMSC</a:t>
              </a:r>
            </a:p>
          </p:txBody>
        </p:sp>
        <p:sp>
          <p:nvSpPr>
            <p:cNvPr id="24594" name="Rectangle 14"/>
            <p:cNvSpPr>
              <a:spLocks noChangeArrowheads="1"/>
            </p:cNvSpPr>
            <p:nvPr/>
          </p:nvSpPr>
          <p:spPr bwMode="auto">
            <a:xfrm>
              <a:off x="3024" y="3216"/>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IWF</a:t>
              </a:r>
            </a:p>
          </p:txBody>
        </p:sp>
        <p:sp>
          <p:nvSpPr>
            <p:cNvPr id="24595" name="Rectangle 15"/>
            <p:cNvSpPr>
              <a:spLocks noChangeArrowheads="1"/>
            </p:cNvSpPr>
            <p:nvPr/>
          </p:nvSpPr>
          <p:spPr bwMode="auto">
            <a:xfrm>
              <a:off x="2352" y="3552"/>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OMC</a:t>
              </a:r>
            </a:p>
          </p:txBody>
        </p:sp>
        <p:sp>
          <p:nvSpPr>
            <p:cNvPr id="24596" name="Freeform 16"/>
            <p:cNvSpPr>
              <a:spLocks/>
            </p:cNvSpPr>
            <p:nvPr/>
          </p:nvSpPr>
          <p:spPr bwMode="auto">
            <a:xfrm rot="5400000" flipH="1">
              <a:off x="2208" y="1296"/>
              <a:ext cx="288" cy="96"/>
            </a:xfrm>
            <a:custGeom>
              <a:avLst/>
              <a:gdLst>
                <a:gd name="T0" fmla="*/ 0 w 336"/>
                <a:gd name="T1" fmla="*/ 96 h 96"/>
                <a:gd name="T2" fmla="*/ 165 w 336"/>
                <a:gd name="T3" fmla="*/ 0 h 96"/>
                <a:gd name="T4" fmla="*/ 123 w 336"/>
                <a:gd name="T5" fmla="*/ 96 h 96"/>
                <a:gd name="T6" fmla="*/ 288 w 336"/>
                <a:gd name="T7" fmla="*/ 0 h 96"/>
                <a:gd name="T8" fmla="*/ 0 60000 65536"/>
                <a:gd name="T9" fmla="*/ 0 60000 65536"/>
                <a:gd name="T10" fmla="*/ 0 60000 65536"/>
                <a:gd name="T11" fmla="*/ 0 60000 65536"/>
                <a:gd name="T12" fmla="*/ 0 w 336"/>
                <a:gd name="T13" fmla="*/ 0 h 96"/>
                <a:gd name="T14" fmla="*/ 336 w 336"/>
                <a:gd name="T15" fmla="*/ 96 h 96"/>
              </a:gdLst>
              <a:ahLst/>
              <a:cxnLst>
                <a:cxn ang="T8">
                  <a:pos x="T0" y="T1"/>
                </a:cxn>
                <a:cxn ang="T9">
                  <a:pos x="T2" y="T3"/>
                </a:cxn>
                <a:cxn ang="T10">
                  <a:pos x="T4" y="T5"/>
                </a:cxn>
                <a:cxn ang="T11">
                  <a:pos x="T6" y="T7"/>
                </a:cxn>
              </a:cxnLst>
              <a:rect l="T12" t="T13" r="T14" b="T15"/>
              <a:pathLst>
                <a:path w="336" h="96">
                  <a:moveTo>
                    <a:pt x="0" y="96"/>
                  </a:moveTo>
                  <a:lnTo>
                    <a:pt x="192" y="0"/>
                  </a:lnTo>
                  <a:lnTo>
                    <a:pt x="144" y="96"/>
                  </a:lnTo>
                  <a:lnTo>
                    <a:pt x="336" y="0"/>
                  </a:lnTo>
                </a:path>
              </a:pathLst>
            </a:custGeom>
            <a:noFill/>
            <a:ln w="9525" cap="flat" cmpd="sng">
              <a:solidFill>
                <a:schemeClr val="tx1"/>
              </a:solidFill>
              <a:prstDash val="solid"/>
              <a:round/>
              <a:headEnd type="triangle" w="med" len="med"/>
              <a:tailEnd type="triangle" w="med" len="med"/>
            </a:ln>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24597" name="Rectangle 17"/>
            <p:cNvSpPr>
              <a:spLocks noChangeArrowheads="1"/>
            </p:cNvSpPr>
            <p:nvPr/>
          </p:nvSpPr>
          <p:spPr bwMode="auto">
            <a:xfrm>
              <a:off x="2928" y="1872"/>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BTS</a:t>
              </a:r>
            </a:p>
          </p:txBody>
        </p:sp>
        <p:sp>
          <p:nvSpPr>
            <p:cNvPr id="24598" name="Rectangle 18"/>
            <p:cNvSpPr>
              <a:spLocks noChangeArrowheads="1"/>
            </p:cNvSpPr>
            <p:nvPr/>
          </p:nvSpPr>
          <p:spPr bwMode="auto">
            <a:xfrm>
              <a:off x="2448" y="2256"/>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BSC</a:t>
              </a:r>
            </a:p>
          </p:txBody>
        </p:sp>
        <p:sp>
          <p:nvSpPr>
            <p:cNvPr id="24599" name="Rectangle 19"/>
            <p:cNvSpPr>
              <a:spLocks noChangeArrowheads="1"/>
            </p:cNvSpPr>
            <p:nvPr/>
          </p:nvSpPr>
          <p:spPr bwMode="auto">
            <a:xfrm>
              <a:off x="1968" y="2640"/>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MSC</a:t>
              </a:r>
            </a:p>
          </p:txBody>
        </p:sp>
        <p:sp>
          <p:nvSpPr>
            <p:cNvPr id="24600" name="Rectangle 20"/>
            <p:cNvSpPr>
              <a:spLocks noChangeArrowheads="1"/>
            </p:cNvSpPr>
            <p:nvPr/>
          </p:nvSpPr>
          <p:spPr bwMode="auto">
            <a:xfrm>
              <a:off x="2880" y="2640"/>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MSC</a:t>
              </a:r>
            </a:p>
          </p:txBody>
        </p:sp>
        <p:cxnSp>
          <p:nvCxnSpPr>
            <p:cNvPr id="24601" name="AutoShape 21"/>
            <p:cNvCxnSpPr>
              <a:cxnSpLocks noChangeShapeType="1"/>
              <a:stCxn id="24591" idx="2"/>
              <a:endCxn id="24598" idx="0"/>
            </p:cNvCxnSpPr>
            <p:nvPr/>
          </p:nvCxnSpPr>
          <p:spPr bwMode="auto">
            <a:xfrm>
              <a:off x="2280" y="1632"/>
              <a:ext cx="288" cy="624"/>
            </a:xfrm>
            <a:prstGeom prst="straightConnector1">
              <a:avLst/>
            </a:prstGeom>
            <a:noFill/>
            <a:ln w="9525">
              <a:solidFill>
                <a:schemeClr val="tx1"/>
              </a:solidFill>
              <a:round/>
              <a:headEnd/>
              <a:tailEnd/>
            </a:ln>
          </p:spPr>
        </p:cxnSp>
        <p:cxnSp>
          <p:nvCxnSpPr>
            <p:cNvPr id="24602" name="AutoShape 22"/>
            <p:cNvCxnSpPr>
              <a:cxnSpLocks noChangeShapeType="1"/>
              <a:stCxn id="24597" idx="2"/>
              <a:endCxn id="24598" idx="3"/>
            </p:cNvCxnSpPr>
            <p:nvPr/>
          </p:nvCxnSpPr>
          <p:spPr bwMode="auto">
            <a:xfrm flipH="1">
              <a:off x="2688" y="2016"/>
              <a:ext cx="360" cy="312"/>
            </a:xfrm>
            <a:prstGeom prst="straightConnector1">
              <a:avLst/>
            </a:prstGeom>
            <a:noFill/>
            <a:ln w="9525">
              <a:solidFill>
                <a:schemeClr val="tx1"/>
              </a:solidFill>
              <a:round/>
              <a:headEnd/>
              <a:tailEnd/>
            </a:ln>
          </p:spPr>
        </p:cxnSp>
        <p:cxnSp>
          <p:nvCxnSpPr>
            <p:cNvPr id="24603" name="AutoShape 23"/>
            <p:cNvCxnSpPr>
              <a:cxnSpLocks noChangeShapeType="1"/>
              <a:stCxn id="24598" idx="2"/>
              <a:endCxn id="24599" idx="0"/>
            </p:cNvCxnSpPr>
            <p:nvPr/>
          </p:nvCxnSpPr>
          <p:spPr bwMode="auto">
            <a:xfrm flipH="1">
              <a:off x="2088" y="2400"/>
              <a:ext cx="480" cy="240"/>
            </a:xfrm>
            <a:prstGeom prst="straightConnector1">
              <a:avLst/>
            </a:prstGeom>
            <a:noFill/>
            <a:ln w="12700">
              <a:solidFill>
                <a:schemeClr val="tx1"/>
              </a:solidFill>
              <a:round/>
              <a:headEnd/>
              <a:tailEnd/>
            </a:ln>
          </p:spPr>
        </p:cxnSp>
        <p:cxnSp>
          <p:nvCxnSpPr>
            <p:cNvPr id="24604" name="AutoShape 24"/>
            <p:cNvCxnSpPr>
              <a:cxnSpLocks noChangeShapeType="1"/>
              <a:stCxn id="24592" idx="3"/>
              <a:endCxn id="24599" idx="0"/>
            </p:cNvCxnSpPr>
            <p:nvPr/>
          </p:nvCxnSpPr>
          <p:spPr bwMode="auto">
            <a:xfrm>
              <a:off x="1920" y="2328"/>
              <a:ext cx="168" cy="312"/>
            </a:xfrm>
            <a:prstGeom prst="straightConnector1">
              <a:avLst/>
            </a:prstGeom>
            <a:noFill/>
            <a:ln w="12700">
              <a:solidFill>
                <a:schemeClr val="tx1"/>
              </a:solidFill>
              <a:round/>
              <a:headEnd/>
              <a:tailEnd/>
            </a:ln>
          </p:spPr>
        </p:cxnSp>
        <p:cxnSp>
          <p:nvCxnSpPr>
            <p:cNvPr id="24605" name="AutoShape 25"/>
            <p:cNvCxnSpPr>
              <a:cxnSpLocks noChangeShapeType="1"/>
              <a:stCxn id="24592" idx="0"/>
            </p:cNvCxnSpPr>
            <p:nvPr/>
          </p:nvCxnSpPr>
          <p:spPr bwMode="auto">
            <a:xfrm flipH="1" flipV="1">
              <a:off x="1680" y="2016"/>
              <a:ext cx="120" cy="240"/>
            </a:xfrm>
            <a:prstGeom prst="straightConnector1">
              <a:avLst/>
            </a:prstGeom>
            <a:noFill/>
            <a:ln w="9525">
              <a:solidFill>
                <a:schemeClr val="tx1"/>
              </a:solidFill>
              <a:round/>
              <a:headEnd/>
              <a:tailEnd/>
            </a:ln>
          </p:spPr>
        </p:cxnSp>
        <p:sp>
          <p:nvSpPr>
            <p:cNvPr id="24606" name="Freeform 26"/>
            <p:cNvSpPr>
              <a:spLocks/>
            </p:cNvSpPr>
            <p:nvPr/>
          </p:nvSpPr>
          <p:spPr bwMode="auto">
            <a:xfrm rot="5400000" flipH="1">
              <a:off x="2952" y="1704"/>
              <a:ext cx="240" cy="96"/>
            </a:xfrm>
            <a:custGeom>
              <a:avLst/>
              <a:gdLst>
                <a:gd name="T0" fmla="*/ 0 w 336"/>
                <a:gd name="T1" fmla="*/ 96 h 96"/>
                <a:gd name="T2" fmla="*/ 137 w 336"/>
                <a:gd name="T3" fmla="*/ 0 h 96"/>
                <a:gd name="T4" fmla="*/ 103 w 336"/>
                <a:gd name="T5" fmla="*/ 96 h 96"/>
                <a:gd name="T6" fmla="*/ 240 w 336"/>
                <a:gd name="T7" fmla="*/ 0 h 96"/>
                <a:gd name="T8" fmla="*/ 0 60000 65536"/>
                <a:gd name="T9" fmla="*/ 0 60000 65536"/>
                <a:gd name="T10" fmla="*/ 0 60000 65536"/>
                <a:gd name="T11" fmla="*/ 0 60000 65536"/>
                <a:gd name="T12" fmla="*/ 0 w 336"/>
                <a:gd name="T13" fmla="*/ 0 h 96"/>
                <a:gd name="T14" fmla="*/ 336 w 336"/>
                <a:gd name="T15" fmla="*/ 96 h 96"/>
              </a:gdLst>
              <a:ahLst/>
              <a:cxnLst>
                <a:cxn ang="T8">
                  <a:pos x="T0" y="T1"/>
                </a:cxn>
                <a:cxn ang="T9">
                  <a:pos x="T2" y="T3"/>
                </a:cxn>
                <a:cxn ang="T10">
                  <a:pos x="T4" y="T5"/>
                </a:cxn>
                <a:cxn ang="T11">
                  <a:pos x="T6" y="T7"/>
                </a:cxn>
              </a:cxnLst>
              <a:rect l="T12" t="T13" r="T14" b="T15"/>
              <a:pathLst>
                <a:path w="336" h="96">
                  <a:moveTo>
                    <a:pt x="0" y="96"/>
                  </a:moveTo>
                  <a:lnTo>
                    <a:pt x="192" y="0"/>
                  </a:lnTo>
                  <a:lnTo>
                    <a:pt x="144" y="96"/>
                  </a:lnTo>
                  <a:lnTo>
                    <a:pt x="336" y="0"/>
                  </a:lnTo>
                </a:path>
              </a:pathLst>
            </a:custGeom>
            <a:noFill/>
            <a:ln w="9525" cap="flat" cmpd="sng">
              <a:solidFill>
                <a:schemeClr val="tx1"/>
              </a:solidFill>
              <a:prstDash val="solid"/>
              <a:round/>
              <a:headEnd type="triangle" w="med" len="med"/>
              <a:tailEnd type="triangle" w="med" len="med"/>
            </a:ln>
          </p:spPr>
          <p:txBody>
            <a:bodyPr wrap="none" anchor="ctr"/>
            <a:lstStyle/>
            <a:p>
              <a:pPr fontAlgn="base">
                <a:spcBef>
                  <a:spcPct val="0"/>
                </a:spcBef>
                <a:spcAft>
                  <a:spcPct val="0"/>
                </a:spcAft>
              </a:pPr>
              <a:endParaRPr lang="en-IN">
                <a:solidFill>
                  <a:prstClr val="black"/>
                </a:solidFill>
                <a:latin typeface="Arial" pitchFamily="34" charset="0"/>
              </a:endParaRPr>
            </a:p>
          </p:txBody>
        </p:sp>
        <p:cxnSp>
          <p:nvCxnSpPr>
            <p:cNvPr id="24607" name="AutoShape 27"/>
            <p:cNvCxnSpPr>
              <a:cxnSpLocks noChangeShapeType="1"/>
              <a:stCxn id="24600" idx="0"/>
            </p:cNvCxnSpPr>
            <p:nvPr/>
          </p:nvCxnSpPr>
          <p:spPr bwMode="auto">
            <a:xfrm flipV="1">
              <a:off x="3000" y="2308"/>
              <a:ext cx="392" cy="332"/>
            </a:xfrm>
            <a:prstGeom prst="straightConnector1">
              <a:avLst/>
            </a:prstGeom>
            <a:noFill/>
            <a:ln w="12700">
              <a:solidFill>
                <a:schemeClr val="tx1"/>
              </a:solidFill>
              <a:round/>
              <a:headEnd/>
              <a:tailEnd/>
            </a:ln>
          </p:spPr>
        </p:cxnSp>
        <p:sp>
          <p:nvSpPr>
            <p:cNvPr id="24608" name="Line 28"/>
            <p:cNvSpPr>
              <a:spLocks noChangeShapeType="1"/>
            </p:cNvSpPr>
            <p:nvPr/>
          </p:nvSpPr>
          <p:spPr bwMode="auto">
            <a:xfrm flipH="1">
              <a:off x="1584" y="2160"/>
              <a:ext cx="2208" cy="0"/>
            </a:xfrm>
            <a:prstGeom prst="line">
              <a:avLst/>
            </a:prstGeom>
            <a:noFill/>
            <a:ln w="9525">
              <a:solidFill>
                <a:schemeClr val="tx1"/>
              </a:solidFill>
              <a:prstDash val="dash"/>
              <a:round/>
              <a:headEnd/>
              <a:tailEnd/>
            </a:ln>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24609" name="Text Box 29"/>
            <p:cNvSpPr txBox="1">
              <a:spLocks noChangeArrowheads="1"/>
            </p:cNvSpPr>
            <p:nvPr/>
          </p:nvSpPr>
          <p:spPr bwMode="auto">
            <a:xfrm>
              <a:off x="1491" y="2063"/>
              <a:ext cx="141" cy="154"/>
            </a:xfrm>
            <a:prstGeom prst="rect">
              <a:avLst/>
            </a:prstGeom>
            <a:noFill/>
            <a:ln w="9525">
              <a:noFill/>
              <a:miter lim="800000"/>
              <a:headEnd/>
              <a:tailEnd/>
            </a:ln>
          </p:spPr>
          <p:txBody>
            <a:bodyPr wrap="none">
              <a:spAutoFit/>
            </a:bodyPr>
            <a:lstStyle/>
            <a:p>
              <a:pPr algn="r" eaLnBrk="0" fontAlgn="base" hangingPunct="0">
                <a:spcBef>
                  <a:spcPct val="0"/>
                </a:spcBef>
                <a:spcAft>
                  <a:spcPct val="0"/>
                </a:spcAft>
              </a:pPr>
              <a:r>
                <a:rPr lang="de-DE" sz="1000">
                  <a:solidFill>
                    <a:prstClr val="black"/>
                  </a:solidFill>
                  <a:latin typeface="Arial" pitchFamily="34" charset="0"/>
                </a:rPr>
                <a:t>A</a:t>
              </a:r>
              <a:r>
                <a:rPr lang="de-DE" sz="1000" baseline="-25000">
                  <a:solidFill>
                    <a:prstClr val="black"/>
                  </a:solidFill>
                  <a:latin typeface="Arial" pitchFamily="34" charset="0"/>
                </a:rPr>
                <a:t>bis</a:t>
              </a:r>
              <a:endParaRPr lang="de-DE" sz="1000">
                <a:solidFill>
                  <a:prstClr val="black"/>
                </a:solidFill>
                <a:latin typeface="Arial" pitchFamily="34" charset="0"/>
              </a:endParaRPr>
            </a:p>
          </p:txBody>
        </p:sp>
        <p:sp>
          <p:nvSpPr>
            <p:cNvPr id="24610" name="Line 30"/>
            <p:cNvSpPr>
              <a:spLocks noChangeShapeType="1"/>
            </p:cNvSpPr>
            <p:nvPr/>
          </p:nvSpPr>
          <p:spPr bwMode="auto">
            <a:xfrm>
              <a:off x="2016" y="1344"/>
              <a:ext cx="528" cy="0"/>
            </a:xfrm>
            <a:prstGeom prst="line">
              <a:avLst/>
            </a:prstGeom>
            <a:noFill/>
            <a:ln w="9525">
              <a:solidFill>
                <a:schemeClr val="tx1"/>
              </a:solidFill>
              <a:prstDash val="dash"/>
              <a:round/>
              <a:headEnd/>
              <a:tailEnd/>
            </a:ln>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24611" name="Text Box 31"/>
            <p:cNvSpPr txBox="1">
              <a:spLocks noChangeArrowheads="1"/>
            </p:cNvSpPr>
            <p:nvPr/>
          </p:nvSpPr>
          <p:spPr bwMode="auto">
            <a:xfrm>
              <a:off x="1912" y="1247"/>
              <a:ext cx="130" cy="154"/>
            </a:xfrm>
            <a:prstGeom prst="rect">
              <a:avLst/>
            </a:prstGeom>
            <a:noFill/>
            <a:ln w="9525">
              <a:noFill/>
              <a:miter lim="800000"/>
              <a:headEnd/>
              <a:tailEnd/>
            </a:ln>
          </p:spPr>
          <p:txBody>
            <a:bodyPr wrap="none">
              <a:spAutoFit/>
            </a:bodyPr>
            <a:lstStyle/>
            <a:p>
              <a:pPr algn="r" eaLnBrk="0" fontAlgn="base" hangingPunct="0">
                <a:spcBef>
                  <a:spcPct val="0"/>
                </a:spcBef>
                <a:spcAft>
                  <a:spcPct val="0"/>
                </a:spcAft>
              </a:pPr>
              <a:r>
                <a:rPr lang="de-DE" sz="1000">
                  <a:solidFill>
                    <a:prstClr val="black"/>
                  </a:solidFill>
                  <a:latin typeface="Arial" pitchFamily="34" charset="0"/>
                </a:rPr>
                <a:t>U</a:t>
              </a:r>
              <a:r>
                <a:rPr lang="de-DE" sz="1000" baseline="-25000">
                  <a:solidFill>
                    <a:prstClr val="black"/>
                  </a:solidFill>
                  <a:latin typeface="Arial" pitchFamily="34" charset="0"/>
                </a:rPr>
                <a:t>m</a:t>
              </a:r>
              <a:endParaRPr lang="de-DE" sz="1000">
                <a:solidFill>
                  <a:prstClr val="black"/>
                </a:solidFill>
                <a:latin typeface="Arial" pitchFamily="34" charset="0"/>
              </a:endParaRPr>
            </a:p>
          </p:txBody>
        </p:sp>
        <p:sp>
          <p:nvSpPr>
            <p:cNvPr id="24612" name="AutoShape 32"/>
            <p:cNvSpPr>
              <a:spLocks noChangeArrowheads="1"/>
            </p:cNvSpPr>
            <p:nvPr/>
          </p:nvSpPr>
          <p:spPr bwMode="auto">
            <a:xfrm>
              <a:off x="1584" y="3504"/>
              <a:ext cx="257" cy="208"/>
            </a:xfrm>
            <a:prstGeom prst="flowChartMagneticDisk">
              <a:avLst/>
            </a:prstGeom>
            <a:solidFill>
              <a:srgbClr val="DADAF6"/>
            </a:solidFill>
            <a:ln w="9525">
              <a:solidFill>
                <a:schemeClr val="tx1"/>
              </a:solidFill>
              <a:round/>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EIR</a:t>
              </a:r>
            </a:p>
          </p:txBody>
        </p:sp>
        <p:sp>
          <p:nvSpPr>
            <p:cNvPr id="24613" name="AutoShape 33"/>
            <p:cNvSpPr>
              <a:spLocks noChangeArrowheads="1"/>
            </p:cNvSpPr>
            <p:nvPr/>
          </p:nvSpPr>
          <p:spPr bwMode="auto">
            <a:xfrm>
              <a:off x="2016" y="3024"/>
              <a:ext cx="257" cy="208"/>
            </a:xfrm>
            <a:prstGeom prst="flowChartMagneticDisk">
              <a:avLst/>
            </a:prstGeom>
            <a:solidFill>
              <a:srgbClr val="DADAF6"/>
            </a:solidFill>
            <a:ln w="9525">
              <a:solidFill>
                <a:schemeClr val="tx1"/>
              </a:solidFill>
              <a:round/>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HLR</a:t>
              </a:r>
            </a:p>
          </p:txBody>
        </p:sp>
        <p:sp>
          <p:nvSpPr>
            <p:cNvPr id="24614" name="AutoShape 34"/>
            <p:cNvSpPr>
              <a:spLocks noChangeArrowheads="1"/>
            </p:cNvSpPr>
            <p:nvPr/>
          </p:nvSpPr>
          <p:spPr bwMode="auto">
            <a:xfrm>
              <a:off x="1632" y="2880"/>
              <a:ext cx="257" cy="207"/>
            </a:xfrm>
            <a:prstGeom prst="flowChartMagneticDisk">
              <a:avLst/>
            </a:prstGeom>
            <a:solidFill>
              <a:srgbClr val="DADAF6"/>
            </a:solidFill>
            <a:ln w="9525">
              <a:solidFill>
                <a:schemeClr val="tx1"/>
              </a:solidFill>
              <a:round/>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VLR</a:t>
              </a:r>
            </a:p>
          </p:txBody>
        </p:sp>
        <p:sp>
          <p:nvSpPr>
            <p:cNvPr id="24615" name="AutoShape 35"/>
            <p:cNvSpPr>
              <a:spLocks noChangeArrowheads="1"/>
            </p:cNvSpPr>
            <p:nvPr/>
          </p:nvSpPr>
          <p:spPr bwMode="auto">
            <a:xfrm>
              <a:off x="2544" y="2880"/>
              <a:ext cx="257" cy="207"/>
            </a:xfrm>
            <a:prstGeom prst="flowChartMagneticDisk">
              <a:avLst/>
            </a:prstGeom>
            <a:solidFill>
              <a:srgbClr val="DADAF6"/>
            </a:solidFill>
            <a:ln w="9525">
              <a:solidFill>
                <a:schemeClr val="tx1"/>
              </a:solidFill>
              <a:round/>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VLR</a:t>
              </a:r>
            </a:p>
          </p:txBody>
        </p:sp>
        <p:sp>
          <p:nvSpPr>
            <p:cNvPr id="24616" name="Line 36"/>
            <p:cNvSpPr>
              <a:spLocks noChangeShapeType="1"/>
            </p:cNvSpPr>
            <p:nvPr/>
          </p:nvSpPr>
          <p:spPr bwMode="auto">
            <a:xfrm flipH="1" flipV="1">
              <a:off x="1584" y="2496"/>
              <a:ext cx="2208" cy="0"/>
            </a:xfrm>
            <a:prstGeom prst="line">
              <a:avLst/>
            </a:prstGeom>
            <a:noFill/>
            <a:ln w="9525">
              <a:solidFill>
                <a:schemeClr val="tx1"/>
              </a:solidFill>
              <a:prstDash val="dash"/>
              <a:round/>
              <a:headEnd/>
              <a:tailEnd/>
            </a:ln>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24617" name="Text Box 37"/>
            <p:cNvSpPr txBox="1">
              <a:spLocks noChangeArrowheads="1"/>
            </p:cNvSpPr>
            <p:nvPr/>
          </p:nvSpPr>
          <p:spPr bwMode="auto">
            <a:xfrm>
              <a:off x="1515" y="2399"/>
              <a:ext cx="99" cy="154"/>
            </a:xfrm>
            <a:prstGeom prst="rect">
              <a:avLst/>
            </a:prstGeom>
            <a:noFill/>
            <a:ln w="9525">
              <a:noFill/>
              <a:miter lim="800000"/>
              <a:headEnd/>
              <a:tailEnd/>
            </a:ln>
          </p:spPr>
          <p:txBody>
            <a:bodyPr wrap="none">
              <a:spAutoFit/>
            </a:bodyPr>
            <a:lstStyle/>
            <a:p>
              <a:pPr algn="r" eaLnBrk="0" fontAlgn="base" hangingPunct="0">
                <a:spcBef>
                  <a:spcPct val="0"/>
                </a:spcBef>
                <a:spcAft>
                  <a:spcPct val="0"/>
                </a:spcAft>
              </a:pPr>
              <a:r>
                <a:rPr lang="de-DE" sz="1000">
                  <a:solidFill>
                    <a:prstClr val="black"/>
                  </a:solidFill>
                  <a:latin typeface="Arial" pitchFamily="34" charset="0"/>
                </a:rPr>
                <a:t>A</a:t>
              </a:r>
            </a:p>
          </p:txBody>
        </p:sp>
        <p:cxnSp>
          <p:nvCxnSpPr>
            <p:cNvPr id="24618" name="AutoShape 38"/>
            <p:cNvCxnSpPr>
              <a:cxnSpLocks noChangeShapeType="1"/>
              <a:stCxn id="24600" idx="1"/>
              <a:endCxn id="24599" idx="3"/>
            </p:cNvCxnSpPr>
            <p:nvPr/>
          </p:nvCxnSpPr>
          <p:spPr bwMode="auto">
            <a:xfrm flipH="1">
              <a:off x="2208" y="2712"/>
              <a:ext cx="672" cy="0"/>
            </a:xfrm>
            <a:prstGeom prst="straightConnector1">
              <a:avLst/>
            </a:prstGeom>
            <a:noFill/>
            <a:ln w="12700">
              <a:solidFill>
                <a:schemeClr val="tx1"/>
              </a:solidFill>
              <a:round/>
              <a:headEnd/>
              <a:tailEnd/>
            </a:ln>
          </p:spPr>
        </p:cxnSp>
        <p:cxnSp>
          <p:nvCxnSpPr>
            <p:cNvPr id="24619" name="AutoShape 39"/>
            <p:cNvCxnSpPr>
              <a:cxnSpLocks noChangeShapeType="1"/>
              <a:stCxn id="24600" idx="2"/>
              <a:endCxn id="24593" idx="0"/>
            </p:cNvCxnSpPr>
            <p:nvPr/>
          </p:nvCxnSpPr>
          <p:spPr bwMode="auto">
            <a:xfrm>
              <a:off x="3000" y="2784"/>
              <a:ext cx="0" cy="288"/>
            </a:xfrm>
            <a:prstGeom prst="straightConnector1">
              <a:avLst/>
            </a:prstGeom>
            <a:noFill/>
            <a:ln w="12700">
              <a:solidFill>
                <a:schemeClr val="tx1"/>
              </a:solidFill>
              <a:round/>
              <a:headEnd/>
              <a:tailEnd/>
            </a:ln>
          </p:spPr>
        </p:cxnSp>
        <p:cxnSp>
          <p:nvCxnSpPr>
            <p:cNvPr id="24620" name="AutoShape 40"/>
            <p:cNvCxnSpPr>
              <a:cxnSpLocks noChangeShapeType="1"/>
              <a:stCxn id="24599" idx="1"/>
              <a:endCxn id="24614" idx="1"/>
            </p:cNvCxnSpPr>
            <p:nvPr/>
          </p:nvCxnSpPr>
          <p:spPr bwMode="auto">
            <a:xfrm flipH="1">
              <a:off x="1761" y="2712"/>
              <a:ext cx="207" cy="168"/>
            </a:xfrm>
            <a:prstGeom prst="straightConnector1">
              <a:avLst/>
            </a:prstGeom>
            <a:noFill/>
            <a:ln w="12700">
              <a:solidFill>
                <a:schemeClr val="tx1"/>
              </a:solidFill>
              <a:prstDash val="dash"/>
              <a:round/>
              <a:headEnd/>
              <a:tailEnd/>
            </a:ln>
          </p:spPr>
        </p:cxnSp>
        <p:sp>
          <p:nvSpPr>
            <p:cNvPr id="24621" name="Text Box 41"/>
            <p:cNvSpPr txBox="1">
              <a:spLocks noChangeArrowheads="1"/>
            </p:cNvSpPr>
            <p:nvPr/>
          </p:nvSpPr>
          <p:spPr bwMode="auto">
            <a:xfrm>
              <a:off x="3119" y="959"/>
              <a:ext cx="162" cy="154"/>
            </a:xfrm>
            <a:prstGeom prst="rect">
              <a:avLst/>
            </a:prstGeom>
            <a:noFill/>
            <a:ln w="9525">
              <a:noFill/>
              <a:miter lim="800000"/>
              <a:headEnd/>
              <a:tailEnd/>
            </a:ln>
          </p:spPr>
          <p:txBody>
            <a:bodyPr wrap="none">
              <a:spAutoFit/>
            </a:bodyPr>
            <a:lstStyle/>
            <a:p>
              <a:pPr algn="r" eaLnBrk="0" fontAlgn="base" hangingPunct="0">
                <a:spcBef>
                  <a:spcPct val="0"/>
                </a:spcBef>
                <a:spcAft>
                  <a:spcPct val="0"/>
                </a:spcAft>
              </a:pPr>
              <a:r>
                <a:rPr lang="de-DE" sz="1000">
                  <a:solidFill>
                    <a:prstClr val="black"/>
                  </a:solidFill>
                  <a:latin typeface="Arial" pitchFamily="34" charset="0"/>
                </a:rPr>
                <a:t>BSS</a:t>
              </a:r>
            </a:p>
          </p:txBody>
        </p:sp>
        <p:sp>
          <p:nvSpPr>
            <p:cNvPr id="24622" name="Text Box 42"/>
            <p:cNvSpPr txBox="1">
              <a:spLocks noChangeArrowheads="1"/>
            </p:cNvSpPr>
            <p:nvPr/>
          </p:nvSpPr>
          <p:spPr bwMode="auto">
            <a:xfrm>
              <a:off x="3456" y="3168"/>
              <a:ext cx="169" cy="15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de-DE" sz="1000">
                  <a:solidFill>
                    <a:prstClr val="black"/>
                  </a:solidFill>
                  <a:latin typeface="Arial" pitchFamily="34" charset="0"/>
                </a:rPr>
                <a:t>PDN</a:t>
              </a:r>
            </a:p>
          </p:txBody>
        </p:sp>
        <p:sp>
          <p:nvSpPr>
            <p:cNvPr id="24623" name="Text Box 43"/>
            <p:cNvSpPr txBox="1">
              <a:spLocks noChangeArrowheads="1"/>
            </p:cNvSpPr>
            <p:nvPr/>
          </p:nvSpPr>
          <p:spPr bwMode="auto">
            <a:xfrm>
              <a:off x="3264" y="3024"/>
              <a:ext cx="331" cy="154"/>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de-DE" sz="1000">
                  <a:solidFill>
                    <a:prstClr val="black"/>
                  </a:solidFill>
                  <a:latin typeface="Arial" pitchFamily="34" charset="0"/>
                </a:rPr>
                <a:t>ISDN, PSTN</a:t>
              </a:r>
            </a:p>
          </p:txBody>
        </p:sp>
        <p:sp>
          <p:nvSpPr>
            <p:cNvPr id="24624" name="Text Box 44"/>
            <p:cNvSpPr txBox="1">
              <a:spLocks noChangeArrowheads="1"/>
            </p:cNvSpPr>
            <p:nvPr/>
          </p:nvSpPr>
          <p:spPr bwMode="auto">
            <a:xfrm>
              <a:off x="1056" y="1487"/>
              <a:ext cx="165" cy="154"/>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de-DE" sz="1000">
                  <a:solidFill>
                    <a:prstClr val="black"/>
                  </a:solidFill>
                  <a:latin typeface="Arial" pitchFamily="34" charset="0"/>
                </a:rPr>
                <a:t>RSS</a:t>
              </a:r>
            </a:p>
          </p:txBody>
        </p:sp>
        <p:sp>
          <p:nvSpPr>
            <p:cNvPr id="24625" name="Text Box 45"/>
            <p:cNvSpPr txBox="1">
              <a:spLocks noChangeArrowheads="1"/>
            </p:cNvSpPr>
            <p:nvPr/>
          </p:nvSpPr>
          <p:spPr bwMode="auto">
            <a:xfrm>
              <a:off x="2064" y="863"/>
              <a:ext cx="258" cy="15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de-DE" sz="1000">
                  <a:solidFill>
                    <a:prstClr val="black"/>
                  </a:solidFill>
                  <a:latin typeface="Arial" pitchFamily="34" charset="0"/>
                </a:rPr>
                <a:t>radio cell</a:t>
              </a:r>
            </a:p>
          </p:txBody>
        </p:sp>
        <p:sp>
          <p:nvSpPr>
            <p:cNvPr id="24626" name="Text Box 46"/>
            <p:cNvSpPr txBox="1">
              <a:spLocks noChangeArrowheads="1"/>
            </p:cNvSpPr>
            <p:nvPr/>
          </p:nvSpPr>
          <p:spPr bwMode="auto">
            <a:xfrm>
              <a:off x="2832" y="1247"/>
              <a:ext cx="258" cy="15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de-DE" sz="1000">
                  <a:solidFill>
                    <a:prstClr val="black"/>
                  </a:solidFill>
                  <a:latin typeface="Arial" pitchFamily="34" charset="0"/>
                </a:rPr>
                <a:t>radio cell</a:t>
              </a:r>
            </a:p>
          </p:txBody>
        </p:sp>
        <p:sp>
          <p:nvSpPr>
            <p:cNvPr id="24627" name="Oval 47"/>
            <p:cNvSpPr>
              <a:spLocks noChangeArrowheads="1"/>
            </p:cNvSpPr>
            <p:nvPr/>
          </p:nvSpPr>
          <p:spPr bwMode="auto">
            <a:xfrm>
              <a:off x="3024" y="1440"/>
              <a:ext cx="192" cy="192"/>
            </a:xfrm>
            <a:prstGeom prst="ellipse">
              <a:avLst/>
            </a:prstGeom>
            <a:solidFill>
              <a:srgbClr val="DADAF6"/>
            </a:solidFill>
            <a:ln w="9525">
              <a:solidFill>
                <a:schemeClr val="tx1"/>
              </a:solidFill>
              <a:round/>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MS</a:t>
              </a:r>
            </a:p>
          </p:txBody>
        </p:sp>
        <p:cxnSp>
          <p:nvCxnSpPr>
            <p:cNvPr id="24628" name="AutoShape 48"/>
            <p:cNvCxnSpPr>
              <a:cxnSpLocks noChangeShapeType="1"/>
              <a:stCxn id="24598" idx="1"/>
            </p:cNvCxnSpPr>
            <p:nvPr/>
          </p:nvCxnSpPr>
          <p:spPr bwMode="auto">
            <a:xfrm flipH="1" flipV="1">
              <a:off x="2256" y="2064"/>
              <a:ext cx="192" cy="264"/>
            </a:xfrm>
            <a:prstGeom prst="straightConnector1">
              <a:avLst/>
            </a:prstGeom>
            <a:noFill/>
            <a:ln w="9525">
              <a:solidFill>
                <a:schemeClr val="tx1"/>
              </a:solidFill>
              <a:round/>
              <a:headEnd/>
              <a:tailEnd/>
            </a:ln>
          </p:spPr>
        </p:cxnSp>
        <p:sp>
          <p:nvSpPr>
            <p:cNvPr id="24629" name="AutoShape 49"/>
            <p:cNvSpPr>
              <a:spLocks/>
            </p:cNvSpPr>
            <p:nvPr/>
          </p:nvSpPr>
          <p:spPr bwMode="auto">
            <a:xfrm>
              <a:off x="1296" y="624"/>
              <a:ext cx="96" cy="1872"/>
            </a:xfrm>
            <a:prstGeom prst="leftBrace">
              <a:avLst>
                <a:gd name="adj1" fmla="val 162500"/>
                <a:gd name="adj2" fmla="val 50000"/>
              </a:avLst>
            </a:prstGeom>
            <a:noFill/>
            <a:ln w="9525">
              <a:solidFill>
                <a:schemeClr val="tx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4630" name="AutoShape 50"/>
            <p:cNvSpPr>
              <a:spLocks/>
            </p:cNvSpPr>
            <p:nvPr/>
          </p:nvSpPr>
          <p:spPr bwMode="auto">
            <a:xfrm>
              <a:off x="1296" y="2496"/>
              <a:ext cx="96" cy="912"/>
            </a:xfrm>
            <a:prstGeom prst="leftBrace">
              <a:avLst>
                <a:gd name="adj1" fmla="val 79167"/>
                <a:gd name="adj2" fmla="val 50000"/>
              </a:avLst>
            </a:prstGeom>
            <a:noFill/>
            <a:ln w="9525">
              <a:solidFill>
                <a:schemeClr val="tx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cxnSp>
          <p:nvCxnSpPr>
            <p:cNvPr id="24631" name="AutoShape 51"/>
            <p:cNvCxnSpPr>
              <a:cxnSpLocks noChangeShapeType="1"/>
              <a:stCxn id="24593" idx="3"/>
              <a:endCxn id="24623" idx="1"/>
            </p:cNvCxnSpPr>
            <p:nvPr/>
          </p:nvCxnSpPr>
          <p:spPr bwMode="auto">
            <a:xfrm flipV="1">
              <a:off x="3120" y="3101"/>
              <a:ext cx="144" cy="43"/>
            </a:xfrm>
            <a:prstGeom prst="straightConnector1">
              <a:avLst/>
            </a:prstGeom>
            <a:noFill/>
            <a:ln w="12700">
              <a:solidFill>
                <a:schemeClr val="tx1"/>
              </a:solidFill>
              <a:round/>
              <a:headEnd/>
              <a:tailEnd/>
            </a:ln>
          </p:spPr>
        </p:cxnSp>
        <p:cxnSp>
          <p:nvCxnSpPr>
            <p:cNvPr id="24632" name="AutoShape 52"/>
            <p:cNvCxnSpPr>
              <a:cxnSpLocks noChangeShapeType="1"/>
              <a:stCxn id="24594" idx="3"/>
              <a:endCxn id="24622" idx="1"/>
            </p:cNvCxnSpPr>
            <p:nvPr/>
          </p:nvCxnSpPr>
          <p:spPr bwMode="auto">
            <a:xfrm flipV="1">
              <a:off x="3264" y="3246"/>
              <a:ext cx="192" cy="42"/>
            </a:xfrm>
            <a:prstGeom prst="straightConnector1">
              <a:avLst/>
            </a:prstGeom>
            <a:noFill/>
            <a:ln w="12700">
              <a:solidFill>
                <a:schemeClr val="tx1"/>
              </a:solidFill>
              <a:round/>
              <a:headEnd/>
              <a:tailEnd/>
            </a:ln>
          </p:spPr>
        </p:cxnSp>
        <p:sp>
          <p:nvSpPr>
            <p:cNvPr id="24633" name="Rectangle 53"/>
            <p:cNvSpPr>
              <a:spLocks noChangeArrowheads="1"/>
            </p:cNvSpPr>
            <p:nvPr/>
          </p:nvSpPr>
          <p:spPr bwMode="auto">
            <a:xfrm>
              <a:off x="2016" y="3552"/>
              <a:ext cx="240" cy="144"/>
            </a:xfrm>
            <a:prstGeom prst="rect">
              <a:avLst/>
            </a:prstGeom>
            <a:solidFill>
              <a:srgbClr val="DADAF6"/>
            </a:solidFill>
            <a:ln w="9525">
              <a:solidFill>
                <a:schemeClr val="tx1"/>
              </a:solidFill>
              <a:miter lim="800000"/>
              <a:headEnd/>
              <a:tailEnd/>
            </a:ln>
          </p:spPr>
          <p:txBody>
            <a:bodyPr wrap="none" anchor="ctr"/>
            <a:lstStyle/>
            <a:p>
              <a:pPr algn="ctr" eaLnBrk="0" fontAlgn="base" hangingPunct="0">
                <a:spcBef>
                  <a:spcPct val="0"/>
                </a:spcBef>
                <a:spcAft>
                  <a:spcPct val="0"/>
                </a:spcAft>
              </a:pPr>
              <a:r>
                <a:rPr lang="de-DE" sz="1000">
                  <a:solidFill>
                    <a:prstClr val="black"/>
                  </a:solidFill>
                  <a:latin typeface="Arial" pitchFamily="34" charset="0"/>
                </a:rPr>
                <a:t>AUC</a:t>
              </a:r>
            </a:p>
          </p:txBody>
        </p:sp>
        <p:cxnSp>
          <p:nvCxnSpPr>
            <p:cNvPr id="24634" name="AutoShape 54"/>
            <p:cNvCxnSpPr>
              <a:cxnSpLocks noChangeShapeType="1"/>
              <a:stCxn id="24595" idx="0"/>
              <a:endCxn id="24598" idx="2"/>
            </p:cNvCxnSpPr>
            <p:nvPr/>
          </p:nvCxnSpPr>
          <p:spPr bwMode="auto">
            <a:xfrm rot="-5400000">
              <a:off x="1944" y="2928"/>
              <a:ext cx="1152" cy="96"/>
            </a:xfrm>
            <a:prstGeom prst="curvedConnector3">
              <a:avLst>
                <a:gd name="adj1" fmla="val 64236"/>
              </a:avLst>
            </a:prstGeom>
            <a:noFill/>
            <a:ln w="12700">
              <a:solidFill>
                <a:schemeClr val="tx1"/>
              </a:solidFill>
              <a:prstDash val="dash"/>
              <a:round/>
              <a:headEnd/>
              <a:tailEnd/>
            </a:ln>
          </p:spPr>
        </p:cxnSp>
        <p:sp>
          <p:nvSpPr>
            <p:cNvPr id="24635" name="AutoShape 55"/>
            <p:cNvSpPr>
              <a:spLocks/>
            </p:cNvSpPr>
            <p:nvPr/>
          </p:nvSpPr>
          <p:spPr bwMode="auto">
            <a:xfrm>
              <a:off x="1296" y="3408"/>
              <a:ext cx="96" cy="384"/>
            </a:xfrm>
            <a:prstGeom prst="leftBrace">
              <a:avLst>
                <a:gd name="adj1" fmla="val 33333"/>
                <a:gd name="adj2" fmla="val 50000"/>
              </a:avLst>
            </a:prstGeom>
            <a:noFill/>
            <a:ln w="9525">
              <a:solidFill>
                <a:schemeClr val="tx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cxnSp>
          <p:nvCxnSpPr>
            <p:cNvPr id="24636" name="AutoShape 56"/>
            <p:cNvCxnSpPr>
              <a:cxnSpLocks noChangeShapeType="1"/>
              <a:stCxn id="24600" idx="0"/>
            </p:cNvCxnSpPr>
            <p:nvPr/>
          </p:nvCxnSpPr>
          <p:spPr bwMode="auto">
            <a:xfrm flipV="1">
              <a:off x="3000" y="2336"/>
              <a:ext cx="708" cy="304"/>
            </a:xfrm>
            <a:prstGeom prst="straightConnector1">
              <a:avLst/>
            </a:prstGeom>
            <a:noFill/>
            <a:ln w="12700">
              <a:solidFill>
                <a:schemeClr val="tx1"/>
              </a:solidFill>
              <a:round/>
              <a:headEnd/>
              <a:tailEnd/>
            </a:ln>
          </p:spPr>
        </p:cxnSp>
        <p:cxnSp>
          <p:nvCxnSpPr>
            <p:cNvPr id="24637" name="AutoShape 57"/>
            <p:cNvCxnSpPr>
              <a:cxnSpLocks noChangeShapeType="1"/>
              <a:stCxn id="24600" idx="1"/>
              <a:endCxn id="24615" idx="1"/>
            </p:cNvCxnSpPr>
            <p:nvPr/>
          </p:nvCxnSpPr>
          <p:spPr bwMode="auto">
            <a:xfrm flipH="1">
              <a:off x="2673" y="2712"/>
              <a:ext cx="207" cy="168"/>
            </a:xfrm>
            <a:prstGeom prst="straightConnector1">
              <a:avLst/>
            </a:prstGeom>
            <a:noFill/>
            <a:ln w="12700">
              <a:solidFill>
                <a:schemeClr val="tx1"/>
              </a:solidFill>
              <a:prstDash val="dash"/>
              <a:round/>
              <a:headEnd/>
              <a:tailEnd/>
            </a:ln>
          </p:spPr>
        </p:cxnSp>
        <p:cxnSp>
          <p:nvCxnSpPr>
            <p:cNvPr id="24638" name="AutoShape 58"/>
            <p:cNvCxnSpPr>
              <a:cxnSpLocks noChangeShapeType="1"/>
              <a:stCxn id="24599" idx="2"/>
              <a:endCxn id="24613" idx="1"/>
            </p:cNvCxnSpPr>
            <p:nvPr/>
          </p:nvCxnSpPr>
          <p:spPr bwMode="auto">
            <a:xfrm>
              <a:off x="2088" y="2784"/>
              <a:ext cx="57" cy="240"/>
            </a:xfrm>
            <a:prstGeom prst="straightConnector1">
              <a:avLst/>
            </a:prstGeom>
            <a:noFill/>
            <a:ln w="12700">
              <a:solidFill>
                <a:schemeClr val="tx1"/>
              </a:solidFill>
              <a:prstDash val="dash"/>
              <a:round/>
              <a:headEnd/>
              <a:tailEnd/>
            </a:ln>
          </p:spPr>
        </p:cxnSp>
        <p:cxnSp>
          <p:nvCxnSpPr>
            <p:cNvPr id="24639" name="AutoShape 59"/>
            <p:cNvCxnSpPr>
              <a:cxnSpLocks noChangeShapeType="1"/>
              <a:stCxn id="24599" idx="2"/>
              <a:endCxn id="24612" idx="1"/>
            </p:cNvCxnSpPr>
            <p:nvPr/>
          </p:nvCxnSpPr>
          <p:spPr bwMode="auto">
            <a:xfrm flipH="1">
              <a:off x="1713" y="2784"/>
              <a:ext cx="375" cy="720"/>
            </a:xfrm>
            <a:prstGeom prst="straightConnector1">
              <a:avLst/>
            </a:prstGeom>
            <a:noFill/>
            <a:ln w="12700">
              <a:solidFill>
                <a:schemeClr val="tx1"/>
              </a:solidFill>
              <a:prstDash val="dash"/>
              <a:round/>
              <a:headEnd/>
              <a:tailEnd/>
            </a:ln>
          </p:spPr>
        </p:cxnSp>
        <p:cxnSp>
          <p:nvCxnSpPr>
            <p:cNvPr id="24640" name="AutoShape 60"/>
            <p:cNvCxnSpPr>
              <a:cxnSpLocks noChangeShapeType="1"/>
              <a:stCxn id="24613" idx="3"/>
              <a:endCxn id="24633" idx="0"/>
            </p:cNvCxnSpPr>
            <p:nvPr/>
          </p:nvCxnSpPr>
          <p:spPr bwMode="auto">
            <a:xfrm flipH="1">
              <a:off x="2136" y="3232"/>
              <a:ext cx="9" cy="320"/>
            </a:xfrm>
            <a:prstGeom prst="straightConnector1">
              <a:avLst/>
            </a:prstGeom>
            <a:noFill/>
            <a:ln w="12700">
              <a:solidFill>
                <a:schemeClr val="tx1"/>
              </a:solidFill>
              <a:prstDash val="dash"/>
              <a:round/>
              <a:headEnd/>
              <a:tailEnd/>
            </a:ln>
          </p:spPr>
        </p:cxnSp>
        <p:cxnSp>
          <p:nvCxnSpPr>
            <p:cNvPr id="24641" name="AutoShape 61"/>
            <p:cNvCxnSpPr>
              <a:cxnSpLocks noChangeShapeType="1"/>
              <a:stCxn id="24600" idx="2"/>
              <a:endCxn id="24595" idx="0"/>
            </p:cNvCxnSpPr>
            <p:nvPr/>
          </p:nvCxnSpPr>
          <p:spPr bwMode="auto">
            <a:xfrm flipH="1">
              <a:off x="2472" y="2784"/>
              <a:ext cx="528" cy="768"/>
            </a:xfrm>
            <a:prstGeom prst="straightConnector1">
              <a:avLst/>
            </a:prstGeom>
            <a:noFill/>
            <a:ln w="12700">
              <a:solidFill>
                <a:schemeClr val="tx1"/>
              </a:solidFill>
              <a:prstDash val="dash"/>
              <a:round/>
              <a:headEnd/>
              <a:tailEnd/>
            </a:ln>
          </p:spPr>
        </p:cxnSp>
        <p:cxnSp>
          <p:nvCxnSpPr>
            <p:cNvPr id="24642" name="AutoShape 62"/>
            <p:cNvCxnSpPr>
              <a:cxnSpLocks noChangeShapeType="1"/>
              <a:stCxn id="24599" idx="2"/>
              <a:endCxn id="24595" idx="0"/>
            </p:cNvCxnSpPr>
            <p:nvPr/>
          </p:nvCxnSpPr>
          <p:spPr bwMode="auto">
            <a:xfrm rot="16200000" flipH="1">
              <a:off x="1896" y="2976"/>
              <a:ext cx="768" cy="384"/>
            </a:xfrm>
            <a:prstGeom prst="curvedConnector3">
              <a:avLst>
                <a:gd name="adj1" fmla="val 26949"/>
              </a:avLst>
            </a:prstGeom>
            <a:noFill/>
            <a:ln w="12700">
              <a:solidFill>
                <a:schemeClr val="tx1"/>
              </a:solidFill>
              <a:prstDash val="dash"/>
              <a:round/>
              <a:headEnd/>
              <a:tailEnd/>
            </a:ln>
          </p:spPr>
        </p:cxnSp>
        <p:cxnSp>
          <p:nvCxnSpPr>
            <p:cNvPr id="24643" name="AutoShape 63"/>
            <p:cNvCxnSpPr>
              <a:cxnSpLocks noChangeShapeType="1"/>
              <a:stCxn id="24595" idx="0"/>
              <a:endCxn id="24592" idx="3"/>
            </p:cNvCxnSpPr>
            <p:nvPr/>
          </p:nvCxnSpPr>
          <p:spPr bwMode="auto">
            <a:xfrm rot="5400000" flipH="1">
              <a:off x="1584" y="2664"/>
              <a:ext cx="1224" cy="552"/>
            </a:xfrm>
            <a:prstGeom prst="curvedConnector2">
              <a:avLst/>
            </a:prstGeom>
            <a:noFill/>
            <a:ln w="12700">
              <a:solidFill>
                <a:schemeClr val="tx1"/>
              </a:solidFill>
              <a:prstDash val="dash"/>
              <a:round/>
              <a:headEnd/>
              <a:tailEnd/>
            </a:ln>
          </p:spPr>
        </p:cxnSp>
        <p:cxnSp>
          <p:nvCxnSpPr>
            <p:cNvPr id="24644" name="AutoShape 64"/>
            <p:cNvCxnSpPr>
              <a:cxnSpLocks noChangeShapeType="1"/>
              <a:stCxn id="24593" idx="2"/>
              <a:endCxn id="24595" idx="0"/>
            </p:cNvCxnSpPr>
            <p:nvPr/>
          </p:nvCxnSpPr>
          <p:spPr bwMode="auto">
            <a:xfrm flipH="1">
              <a:off x="2472" y="3216"/>
              <a:ext cx="528" cy="336"/>
            </a:xfrm>
            <a:prstGeom prst="straightConnector1">
              <a:avLst/>
            </a:prstGeom>
            <a:noFill/>
            <a:ln w="12700">
              <a:solidFill>
                <a:schemeClr val="tx1"/>
              </a:solidFill>
              <a:prstDash val="dash"/>
              <a:round/>
              <a:headEnd/>
              <a:tailEnd/>
            </a:ln>
          </p:spPr>
        </p:cxnSp>
        <p:sp>
          <p:nvSpPr>
            <p:cNvPr id="24645" name="Text Box 65"/>
            <p:cNvSpPr txBox="1">
              <a:spLocks noChangeArrowheads="1"/>
            </p:cNvSpPr>
            <p:nvPr/>
          </p:nvSpPr>
          <p:spPr bwMode="auto">
            <a:xfrm>
              <a:off x="3264" y="2880"/>
              <a:ext cx="255" cy="15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de-DE" sz="1000">
                  <a:solidFill>
                    <a:prstClr val="black"/>
                  </a:solidFill>
                  <a:latin typeface="Arial" pitchFamily="34" charset="0"/>
                </a:rPr>
                <a:t>signaling</a:t>
              </a:r>
            </a:p>
          </p:txBody>
        </p:sp>
        <p:cxnSp>
          <p:nvCxnSpPr>
            <p:cNvPr id="24646" name="AutoShape 66"/>
            <p:cNvCxnSpPr>
              <a:cxnSpLocks noChangeShapeType="1"/>
              <a:stCxn id="24645" idx="1"/>
              <a:endCxn id="24593" idx="3"/>
            </p:cNvCxnSpPr>
            <p:nvPr/>
          </p:nvCxnSpPr>
          <p:spPr bwMode="auto">
            <a:xfrm flipH="1">
              <a:off x="3120" y="2958"/>
              <a:ext cx="144" cy="186"/>
            </a:xfrm>
            <a:prstGeom prst="straightConnector1">
              <a:avLst/>
            </a:prstGeom>
            <a:noFill/>
            <a:ln w="12700">
              <a:solidFill>
                <a:schemeClr val="tx1"/>
              </a:solidFill>
              <a:prstDash val="dash"/>
              <a:round/>
              <a:headEnd/>
              <a:tailEnd/>
            </a:ln>
          </p:spPr>
        </p:cxnSp>
        <p:sp>
          <p:nvSpPr>
            <p:cNvPr id="24647" name="Line 67"/>
            <p:cNvSpPr>
              <a:spLocks noChangeShapeType="1"/>
            </p:cNvSpPr>
            <p:nvPr/>
          </p:nvSpPr>
          <p:spPr bwMode="auto">
            <a:xfrm flipH="1" flipV="1">
              <a:off x="2352" y="3408"/>
              <a:ext cx="576" cy="0"/>
            </a:xfrm>
            <a:prstGeom prst="line">
              <a:avLst/>
            </a:prstGeom>
            <a:noFill/>
            <a:ln w="9525">
              <a:solidFill>
                <a:schemeClr val="tx1"/>
              </a:solidFill>
              <a:prstDash val="dash"/>
              <a:round/>
              <a:headEnd/>
              <a:tailEnd/>
            </a:ln>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24648" name="Text Box 68"/>
            <p:cNvSpPr txBox="1">
              <a:spLocks noChangeArrowheads="1"/>
            </p:cNvSpPr>
            <p:nvPr/>
          </p:nvSpPr>
          <p:spPr bwMode="auto">
            <a:xfrm>
              <a:off x="2281" y="3312"/>
              <a:ext cx="105" cy="154"/>
            </a:xfrm>
            <a:prstGeom prst="rect">
              <a:avLst/>
            </a:prstGeom>
            <a:noFill/>
            <a:ln w="9525">
              <a:noFill/>
              <a:miter lim="800000"/>
              <a:headEnd/>
              <a:tailEnd/>
            </a:ln>
          </p:spPr>
          <p:txBody>
            <a:bodyPr wrap="none">
              <a:spAutoFit/>
            </a:bodyPr>
            <a:lstStyle/>
            <a:p>
              <a:pPr algn="r" eaLnBrk="0" fontAlgn="base" hangingPunct="0">
                <a:spcBef>
                  <a:spcPct val="0"/>
                </a:spcBef>
                <a:spcAft>
                  <a:spcPct val="0"/>
                </a:spcAft>
              </a:pPr>
              <a:r>
                <a:rPr lang="de-DE" sz="1000">
                  <a:solidFill>
                    <a:prstClr val="black"/>
                  </a:solidFill>
                  <a:latin typeface="Arial" pitchFamily="34" charset="0"/>
                </a:rPr>
                <a:t>O</a:t>
              </a:r>
            </a:p>
          </p:txBody>
        </p:sp>
      </p:grpSp>
      <p:sp>
        <p:nvSpPr>
          <p:cNvPr id="24582" name="Text Box 70"/>
          <p:cNvSpPr txBox="1">
            <a:spLocks noChangeArrowheads="1"/>
          </p:cNvSpPr>
          <p:nvPr/>
        </p:nvSpPr>
        <p:spPr bwMode="auto">
          <a:xfrm>
            <a:off x="1905000" y="4972050"/>
            <a:ext cx="609600" cy="304800"/>
          </a:xfrm>
          <a:prstGeom prst="rect">
            <a:avLst/>
          </a:prstGeom>
          <a:noFill/>
          <a:ln w="9525">
            <a:noFill/>
            <a:miter lim="800000"/>
            <a:headEnd/>
            <a:tailEnd/>
          </a:ln>
        </p:spPr>
        <p:txBody>
          <a:bodyPr>
            <a:spAutoFit/>
          </a:bodyPr>
          <a:lstStyle/>
          <a:p>
            <a:pPr fontAlgn="base">
              <a:spcBef>
                <a:spcPct val="50000"/>
              </a:spcBef>
              <a:spcAft>
                <a:spcPct val="0"/>
              </a:spcAft>
            </a:pPr>
            <a:r>
              <a:rPr lang="en-US" sz="1400">
                <a:solidFill>
                  <a:prstClr val="black"/>
                </a:solidFill>
                <a:latin typeface="Arial" pitchFamily="34" charset="0"/>
              </a:rPr>
              <a:t>NSS</a:t>
            </a:r>
          </a:p>
        </p:txBody>
      </p:sp>
      <p:sp>
        <p:nvSpPr>
          <p:cNvPr id="24583" name="Rectangle 72"/>
          <p:cNvSpPr>
            <a:spLocks noGrp="1" noChangeArrowheads="1"/>
          </p:cNvSpPr>
          <p:nvPr>
            <p:ph type="body" idx="1"/>
          </p:nvPr>
        </p:nvSpPr>
        <p:spPr>
          <a:xfrm>
            <a:off x="10711113" y="381818"/>
            <a:ext cx="8686800" cy="3770263"/>
          </a:xfrm>
        </p:spPr>
        <p:txBody>
          <a:bodyPr/>
          <a:lstStyle/>
          <a:p>
            <a:pPr eaLnBrk="1" hangingPunct="1">
              <a:spcBef>
                <a:spcPct val="50000"/>
              </a:spcBef>
              <a:buClrTx/>
              <a:buSzTx/>
              <a:buFontTx/>
              <a:buNone/>
            </a:pPr>
            <a:endParaRPr lang="en-US" dirty="0"/>
          </a:p>
          <a:p>
            <a:pPr eaLnBrk="1" hangingPunct="1">
              <a:spcBef>
                <a:spcPct val="50000"/>
              </a:spcBef>
              <a:buClrTx/>
              <a:buSzTx/>
              <a:buFontTx/>
              <a:buNone/>
            </a:pPr>
            <a:endParaRPr lang="en-US" dirty="0"/>
          </a:p>
          <a:p>
            <a:pPr eaLnBrk="1" hangingPunct="1">
              <a:spcBef>
                <a:spcPct val="50000"/>
              </a:spcBef>
              <a:buClrTx/>
              <a:buSzTx/>
              <a:buFontTx/>
              <a:buNone/>
            </a:pPr>
            <a:endParaRPr lang="en-US" dirty="0"/>
          </a:p>
          <a:p>
            <a:pPr eaLnBrk="1" hangingPunct="1">
              <a:spcBef>
                <a:spcPct val="50000"/>
              </a:spcBef>
              <a:buClrTx/>
              <a:buSzTx/>
              <a:buFontTx/>
              <a:buNone/>
            </a:pPr>
            <a:endParaRPr lang="en-US" dirty="0"/>
          </a:p>
          <a:p>
            <a:pPr eaLnBrk="1" hangingPunct="1">
              <a:spcBef>
                <a:spcPct val="50000"/>
              </a:spcBef>
              <a:buClrTx/>
              <a:buSzTx/>
              <a:buFontTx/>
              <a:buNone/>
            </a:pPr>
            <a:endParaRPr lang="en-US" dirty="0"/>
          </a:p>
          <a:p>
            <a:pPr eaLnBrk="1" hangingPunct="1">
              <a:spcBef>
                <a:spcPct val="50000"/>
              </a:spcBef>
              <a:buClrTx/>
              <a:buSzTx/>
              <a:buFontTx/>
              <a:buNone/>
            </a:pPr>
            <a:endParaRPr lang="en-US" sz="1400" dirty="0"/>
          </a:p>
          <a:p>
            <a:pPr eaLnBrk="1" hangingPunct="1">
              <a:spcBef>
                <a:spcPct val="50000"/>
              </a:spcBef>
              <a:buClrTx/>
              <a:buSzTx/>
              <a:buFontTx/>
              <a:buNone/>
            </a:pPr>
            <a:endParaRPr lang="en-US" sz="1400" dirty="0"/>
          </a:p>
          <a:p>
            <a:pPr eaLnBrk="1" hangingPunct="1">
              <a:spcBef>
                <a:spcPct val="50000"/>
              </a:spcBef>
              <a:buClrTx/>
              <a:buSzTx/>
              <a:buFontTx/>
              <a:buNone/>
            </a:pPr>
            <a:endParaRPr lang="en-US" sz="1400" dirty="0"/>
          </a:p>
        </p:txBody>
      </p:sp>
      <p:sp>
        <p:nvSpPr>
          <p:cNvPr id="24584" name="Text Box 73"/>
          <p:cNvSpPr txBox="1">
            <a:spLocks noChangeArrowheads="1"/>
          </p:cNvSpPr>
          <p:nvPr/>
        </p:nvSpPr>
        <p:spPr bwMode="auto">
          <a:xfrm>
            <a:off x="1928813" y="5867400"/>
            <a:ext cx="685800" cy="274638"/>
          </a:xfrm>
          <a:prstGeom prst="rect">
            <a:avLst/>
          </a:prstGeom>
          <a:noFill/>
          <a:ln w="9525">
            <a:noFill/>
            <a:miter lim="800000"/>
            <a:headEnd/>
            <a:tailEnd/>
          </a:ln>
        </p:spPr>
        <p:txBody>
          <a:bodyPr>
            <a:spAutoFit/>
          </a:bodyPr>
          <a:lstStyle/>
          <a:p>
            <a:pPr fontAlgn="base">
              <a:spcBef>
                <a:spcPct val="50000"/>
              </a:spcBef>
              <a:spcAft>
                <a:spcPct val="0"/>
              </a:spcAft>
            </a:pPr>
            <a:r>
              <a:rPr lang="en-US" sz="1200">
                <a:solidFill>
                  <a:prstClr val="black"/>
                </a:solidFill>
                <a:latin typeface="Arial" pitchFamily="34" charset="0"/>
              </a:rPr>
              <a:t>OSS</a:t>
            </a:r>
          </a:p>
        </p:txBody>
      </p:sp>
      <p:sp>
        <p:nvSpPr>
          <p:cNvPr id="2" name="TextBox 1"/>
          <p:cNvSpPr txBox="1"/>
          <p:nvPr/>
        </p:nvSpPr>
        <p:spPr>
          <a:xfrm>
            <a:off x="1524000" y="3486150"/>
            <a:ext cx="1159041" cy="523220"/>
          </a:xfrm>
          <a:prstGeom prst="rect">
            <a:avLst/>
          </a:prstGeom>
          <a:noFill/>
        </p:spPr>
        <p:txBody>
          <a:bodyPr wrap="square" rtlCol="0">
            <a:spAutoFit/>
          </a:bodyPr>
          <a:lstStyle/>
          <a:p>
            <a:pPr fontAlgn="base">
              <a:spcBef>
                <a:spcPct val="0"/>
              </a:spcBef>
              <a:spcAft>
                <a:spcPct val="0"/>
              </a:spcAft>
            </a:pPr>
            <a:r>
              <a:rPr lang="en-IN" sz="1400" dirty="0">
                <a:solidFill>
                  <a:prstClr val="black"/>
                </a:solidFill>
                <a:latin typeface="Arial" pitchFamily="34" charset="0"/>
              </a:rPr>
              <a:t>Radio subsystem</a:t>
            </a:r>
          </a:p>
        </p:txBody>
      </p:sp>
      <p:sp>
        <p:nvSpPr>
          <p:cNvPr id="3" name="TextBox 2"/>
          <p:cNvSpPr txBox="1"/>
          <p:nvPr/>
        </p:nvSpPr>
        <p:spPr>
          <a:xfrm>
            <a:off x="180738" y="5005715"/>
            <a:ext cx="2157858" cy="430887"/>
          </a:xfrm>
          <a:prstGeom prst="rect">
            <a:avLst/>
          </a:prstGeom>
          <a:noFill/>
        </p:spPr>
        <p:txBody>
          <a:bodyPr wrap="square" rtlCol="0">
            <a:spAutoFit/>
          </a:bodyPr>
          <a:lstStyle/>
          <a:p>
            <a:pPr fontAlgn="base">
              <a:spcBef>
                <a:spcPct val="0"/>
              </a:spcBef>
              <a:spcAft>
                <a:spcPct val="0"/>
              </a:spcAft>
            </a:pPr>
            <a:r>
              <a:rPr lang="en-IN" sz="1100" dirty="0">
                <a:solidFill>
                  <a:prstClr val="black"/>
                </a:solidFill>
                <a:latin typeface="Arial" pitchFamily="34" charset="0"/>
              </a:rPr>
              <a:t>Network and </a:t>
            </a:r>
          </a:p>
          <a:p>
            <a:pPr fontAlgn="base">
              <a:spcBef>
                <a:spcPct val="0"/>
              </a:spcBef>
              <a:spcAft>
                <a:spcPct val="0"/>
              </a:spcAft>
            </a:pPr>
            <a:r>
              <a:rPr lang="en-IN" sz="1100" dirty="0">
                <a:solidFill>
                  <a:prstClr val="black"/>
                </a:solidFill>
                <a:latin typeface="Arial" pitchFamily="34" charset="0"/>
              </a:rPr>
              <a:t>switching subsystem</a:t>
            </a:r>
          </a:p>
        </p:txBody>
      </p:sp>
      <p:sp>
        <p:nvSpPr>
          <p:cNvPr id="4" name="TextBox 3"/>
          <p:cNvSpPr txBox="1"/>
          <p:nvPr/>
        </p:nvSpPr>
        <p:spPr>
          <a:xfrm>
            <a:off x="3618389" y="3633432"/>
            <a:ext cx="2446504" cy="307777"/>
          </a:xfrm>
          <a:prstGeom prst="rect">
            <a:avLst/>
          </a:prstGeom>
          <a:noFill/>
        </p:spPr>
        <p:txBody>
          <a:bodyPr wrap="none" rtlCol="0">
            <a:spAutoFit/>
          </a:bodyPr>
          <a:lstStyle/>
          <a:p>
            <a:pPr fontAlgn="base">
              <a:spcBef>
                <a:spcPct val="0"/>
              </a:spcBef>
              <a:spcAft>
                <a:spcPct val="0"/>
              </a:spcAft>
            </a:pPr>
            <a:r>
              <a:rPr lang="en-IN" sz="1400" dirty="0" err="1">
                <a:solidFill>
                  <a:prstClr val="black"/>
                </a:solidFill>
                <a:latin typeface="Arial" pitchFamily="34" charset="0"/>
              </a:rPr>
              <a:t>Abis</a:t>
            </a:r>
            <a:r>
              <a:rPr lang="en-IN" sz="1400" dirty="0">
                <a:solidFill>
                  <a:prstClr val="black"/>
                </a:solidFill>
                <a:latin typeface="Arial" pitchFamily="34" charset="0"/>
              </a:rPr>
              <a:t> interface-BTS and BSC</a:t>
            </a:r>
          </a:p>
        </p:txBody>
      </p:sp>
      <p:sp>
        <p:nvSpPr>
          <p:cNvPr id="76" name="TextBox 75"/>
          <p:cNvSpPr txBox="1"/>
          <p:nvPr/>
        </p:nvSpPr>
        <p:spPr>
          <a:xfrm>
            <a:off x="3019423" y="4441826"/>
            <a:ext cx="1960345" cy="276999"/>
          </a:xfrm>
          <a:prstGeom prst="rect">
            <a:avLst/>
          </a:prstGeom>
          <a:noFill/>
        </p:spPr>
        <p:txBody>
          <a:bodyPr wrap="none" rtlCol="0">
            <a:spAutoFit/>
          </a:bodyPr>
          <a:lstStyle/>
          <a:p>
            <a:pPr fontAlgn="base">
              <a:spcBef>
                <a:spcPct val="0"/>
              </a:spcBef>
              <a:spcAft>
                <a:spcPct val="0"/>
              </a:spcAft>
            </a:pPr>
            <a:r>
              <a:rPr lang="en-IN" sz="1200" dirty="0">
                <a:solidFill>
                  <a:prstClr val="black"/>
                </a:solidFill>
                <a:latin typeface="Arial" pitchFamily="34" charset="0"/>
              </a:rPr>
              <a:t>A interface-BSC and MSC</a:t>
            </a:r>
          </a:p>
        </p:txBody>
      </p:sp>
      <p:sp>
        <p:nvSpPr>
          <p:cNvPr id="5" name="TextBox 4">
            <a:extLst>
              <a:ext uri="{FF2B5EF4-FFF2-40B4-BE49-F238E27FC236}">
                <a16:creationId xmlns:a16="http://schemas.microsoft.com/office/drawing/2014/main" id="{D0C49743-19FF-0886-5191-AF30B6B5DA11}"/>
              </a:ext>
            </a:extLst>
          </p:cNvPr>
          <p:cNvSpPr txBox="1"/>
          <p:nvPr/>
        </p:nvSpPr>
        <p:spPr>
          <a:xfrm>
            <a:off x="-107091" y="5805904"/>
            <a:ext cx="2181879" cy="369332"/>
          </a:xfrm>
          <a:prstGeom prst="rect">
            <a:avLst/>
          </a:prstGeom>
          <a:noFill/>
        </p:spPr>
        <p:txBody>
          <a:bodyPr wrap="none" rtlCol="0">
            <a:spAutoFit/>
          </a:bodyPr>
          <a:lstStyle/>
          <a:p>
            <a:r>
              <a:rPr lang="en-US" dirty="0"/>
              <a:t>Operation Subsystem</a:t>
            </a:r>
            <a:endParaRPr lang="en-IN"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9FF8928-7AA8-1282-ACE7-337C24B2F1ED}"/>
                  </a:ext>
                </a:extLst>
              </p14:cNvPr>
              <p14:cNvContentPartPr/>
              <p14:nvPr/>
            </p14:nvContentPartPr>
            <p14:xfrm>
              <a:off x="2876400" y="2433600"/>
              <a:ext cx="2666520" cy="3740040"/>
            </p14:xfrm>
          </p:contentPart>
        </mc:Choice>
        <mc:Fallback xmlns="">
          <p:pic>
            <p:nvPicPr>
              <p:cNvPr id="6" name="Ink 5">
                <a:extLst>
                  <a:ext uri="{FF2B5EF4-FFF2-40B4-BE49-F238E27FC236}">
                    <a16:creationId xmlns:a16="http://schemas.microsoft.com/office/drawing/2014/main" id="{09FF8928-7AA8-1282-ACE7-337C24B2F1ED}"/>
                  </a:ext>
                </a:extLst>
              </p:cNvPr>
              <p:cNvPicPr/>
              <p:nvPr/>
            </p:nvPicPr>
            <p:blipFill>
              <a:blip r:embed="rId3"/>
              <a:stretch>
                <a:fillRect/>
              </a:stretch>
            </p:blipFill>
            <p:spPr>
              <a:xfrm>
                <a:off x="2867040" y="2424240"/>
                <a:ext cx="2685240" cy="3758760"/>
              </a:xfrm>
              <a:prstGeom prst="rect">
                <a:avLst/>
              </a:prstGeom>
            </p:spPr>
          </p:pic>
        </mc:Fallback>
      </mc:AlternateContent>
    </p:spTree>
    <p:extLst>
      <p:ext uri="{BB962C8B-B14F-4D97-AF65-F5344CB8AC3E}">
        <p14:creationId xmlns:p14="http://schemas.microsoft.com/office/powerpoint/2010/main" val="1760717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id-ID" dirty="0">
                <a:solidFill>
                  <a:schemeClr val="accent1">
                    <a:satMod val="150000"/>
                  </a:schemeClr>
                </a:solidFill>
              </a:rPr>
              <a:t>Contents</a:t>
            </a:r>
            <a:endParaRPr lang="en-US" dirty="0">
              <a:solidFill>
                <a:schemeClr val="accent1">
                  <a:satMod val="150000"/>
                </a:schemeClr>
              </a:solidFill>
            </a:endParaRPr>
          </a:p>
        </p:txBody>
      </p:sp>
      <p:sp>
        <p:nvSpPr>
          <p:cNvPr id="15365" name="Content Placeholder 2"/>
          <p:cNvSpPr>
            <a:spLocks noGrp="1"/>
          </p:cNvSpPr>
          <p:nvPr>
            <p:ph idx="1"/>
          </p:nvPr>
        </p:nvSpPr>
        <p:spPr>
          <a:xfrm>
            <a:off x="457200" y="1188411"/>
            <a:ext cx="9620932" cy="4308872"/>
          </a:xfrm>
        </p:spPr>
        <p:txBody>
          <a:bodyPr/>
          <a:lstStyle/>
          <a:p>
            <a:pPr algn="l" eaLnBrk="1" hangingPunct="1"/>
            <a:r>
              <a:rPr lang="id-ID" sz="4000" dirty="0"/>
              <a:t>Introduction</a:t>
            </a:r>
          </a:p>
          <a:p>
            <a:pPr algn="l" eaLnBrk="1" hangingPunct="1"/>
            <a:r>
              <a:rPr lang="id-ID" sz="4000" dirty="0"/>
              <a:t>GSM Architecture</a:t>
            </a:r>
            <a:endParaRPr lang="en-IN" sz="4000" dirty="0"/>
          </a:p>
          <a:p>
            <a:pPr algn="l" eaLnBrk="1" hangingPunct="1"/>
            <a:r>
              <a:rPr lang="en-IN" sz="4000" dirty="0"/>
              <a:t>GSM Channels</a:t>
            </a:r>
            <a:endParaRPr lang="id-ID" sz="4000" dirty="0"/>
          </a:p>
          <a:p>
            <a:pPr algn="l" eaLnBrk="1" hangingPunct="1"/>
            <a:r>
              <a:rPr lang="id-ID" sz="4000" dirty="0"/>
              <a:t>GSM Protocol Stack</a:t>
            </a:r>
          </a:p>
          <a:p>
            <a:pPr algn="l" eaLnBrk="1" hangingPunct="1"/>
            <a:r>
              <a:rPr lang="id-ID" sz="4000" dirty="0"/>
              <a:t>GSM Services</a:t>
            </a:r>
          </a:p>
          <a:p>
            <a:pPr algn="l" eaLnBrk="1" hangingPunct="1"/>
            <a:r>
              <a:rPr lang="id-ID" sz="4000" dirty="0"/>
              <a:t>GSM Handover</a:t>
            </a:r>
          </a:p>
          <a:p>
            <a:pPr algn="l" eaLnBrk="1" hangingPunct="1"/>
            <a:r>
              <a:rPr lang="id-ID" sz="4000" dirty="0"/>
              <a:t>GSM Security</a:t>
            </a:r>
            <a:endParaRPr lang="en-US" sz="4000" dirty="0"/>
          </a:p>
        </p:txBody>
      </p:sp>
    </p:spTree>
    <p:extLst>
      <p:ext uri="{BB962C8B-B14F-4D97-AF65-F5344CB8AC3E}">
        <p14:creationId xmlns:p14="http://schemas.microsoft.com/office/powerpoint/2010/main" val="3955062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FD8C9A-7393-EB5C-A1DD-93686D4C2800}"/>
              </a:ext>
            </a:extLst>
          </p:cNvPr>
          <p:cNvSpPr>
            <a:spLocks noGrp="1"/>
          </p:cNvSpPr>
          <p:nvPr>
            <p:ph type="ctrTitle"/>
          </p:nvPr>
        </p:nvSpPr>
        <p:spPr>
          <a:xfrm>
            <a:off x="3142746" y="1584935"/>
            <a:ext cx="5906502" cy="738664"/>
          </a:xfrm>
        </p:spPr>
        <p:txBody>
          <a:bodyPr/>
          <a:lstStyle/>
          <a:p>
            <a:r>
              <a:rPr lang="en-US" sz="4800" dirty="0"/>
              <a:t>Radio Sub System (RSS)</a:t>
            </a:r>
            <a:endParaRPr lang="en-IN" sz="4800" dirty="0"/>
          </a:p>
        </p:txBody>
      </p:sp>
      <p:sp>
        <p:nvSpPr>
          <p:cNvPr id="9" name="Subtitle 8">
            <a:extLst>
              <a:ext uri="{FF2B5EF4-FFF2-40B4-BE49-F238E27FC236}">
                <a16:creationId xmlns:a16="http://schemas.microsoft.com/office/drawing/2014/main" id="{F842C30B-9847-AE44-4E2A-575A931203CD}"/>
              </a:ext>
            </a:extLst>
          </p:cNvPr>
          <p:cNvSpPr>
            <a:spLocks noGrp="1"/>
          </p:cNvSpPr>
          <p:nvPr>
            <p:ph type="subTitle" idx="4"/>
          </p:nvPr>
        </p:nvSpPr>
        <p:spPr/>
        <p:txBody>
          <a:bodyPr/>
          <a:lstStyle/>
          <a:p>
            <a:endParaRPr lang="en-IN"/>
          </a:p>
        </p:txBody>
      </p:sp>
    </p:spTree>
    <p:extLst>
      <p:ext uri="{BB962C8B-B14F-4D97-AF65-F5344CB8AC3E}">
        <p14:creationId xmlns:p14="http://schemas.microsoft.com/office/powerpoint/2010/main" val="2518889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48484-1CD9-B931-6645-CC0879854E09}"/>
              </a:ext>
            </a:extLst>
          </p:cNvPr>
          <p:cNvSpPr>
            <a:spLocks noGrp="1"/>
          </p:cNvSpPr>
          <p:nvPr>
            <p:ph type="title"/>
          </p:nvPr>
        </p:nvSpPr>
        <p:spPr/>
        <p:txBody>
          <a:bodyPr/>
          <a:lstStyle/>
          <a:p>
            <a:r>
              <a:rPr lang="en-US" dirty="0"/>
              <a:t>Mobile Station</a:t>
            </a:r>
            <a:endParaRPr lang="en-IN" dirty="0"/>
          </a:p>
        </p:txBody>
      </p:sp>
      <p:sp>
        <p:nvSpPr>
          <p:cNvPr id="3" name="Text Placeholder 2">
            <a:extLst>
              <a:ext uri="{FF2B5EF4-FFF2-40B4-BE49-F238E27FC236}">
                <a16:creationId xmlns:a16="http://schemas.microsoft.com/office/drawing/2014/main" id="{0405D870-58F7-ACFF-3D7C-0C11262065D6}"/>
              </a:ext>
            </a:extLst>
          </p:cNvPr>
          <p:cNvSpPr>
            <a:spLocks noGrp="1"/>
          </p:cNvSpPr>
          <p:nvPr>
            <p:ph type="body" idx="1"/>
          </p:nvPr>
        </p:nvSpPr>
        <p:spPr>
          <a:xfrm>
            <a:off x="1651294" y="1407486"/>
            <a:ext cx="9620932" cy="1600438"/>
          </a:xfrm>
        </p:spPr>
        <p:txBody>
          <a:bodyPr/>
          <a:lstStyle/>
          <a:p>
            <a:r>
              <a:rPr lang="en-US" dirty="0"/>
              <a:t>Subscriber identity module –SIM</a:t>
            </a:r>
          </a:p>
          <a:p>
            <a:r>
              <a:rPr lang="en-US" dirty="0"/>
              <a:t>International mobile equipment identity –IMEI</a:t>
            </a:r>
          </a:p>
          <a:p>
            <a:r>
              <a:rPr lang="en-US" dirty="0"/>
              <a:t>PIN</a:t>
            </a:r>
          </a:p>
          <a:p>
            <a:endParaRPr lang="en-IN" dirty="0"/>
          </a:p>
        </p:txBody>
      </p:sp>
    </p:spTree>
    <p:extLst>
      <p:ext uri="{BB962C8B-B14F-4D97-AF65-F5344CB8AC3E}">
        <p14:creationId xmlns:p14="http://schemas.microsoft.com/office/powerpoint/2010/main" val="1049263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7" name="Group 5"/>
          <p:cNvGrpSpPr>
            <a:grpSpLocks/>
          </p:cNvGrpSpPr>
          <p:nvPr/>
        </p:nvGrpSpPr>
        <p:grpSpPr bwMode="auto">
          <a:xfrm>
            <a:off x="10134600" y="2411414"/>
            <a:ext cx="533400" cy="1017587"/>
            <a:chOff x="2320" y="1385"/>
            <a:chExt cx="190" cy="442"/>
          </a:xfrm>
        </p:grpSpPr>
        <p:grpSp>
          <p:nvGrpSpPr>
            <p:cNvPr id="52230" name="Group 6"/>
            <p:cNvGrpSpPr>
              <a:grpSpLocks/>
            </p:cNvGrpSpPr>
            <p:nvPr/>
          </p:nvGrpSpPr>
          <p:grpSpPr bwMode="auto">
            <a:xfrm>
              <a:off x="2320" y="1385"/>
              <a:ext cx="114" cy="408"/>
              <a:chOff x="2704" y="3449"/>
              <a:chExt cx="114" cy="408"/>
            </a:xfrm>
          </p:grpSpPr>
          <p:sp>
            <p:nvSpPr>
              <p:cNvPr id="52248" name="Line 7"/>
              <p:cNvSpPr>
                <a:spLocks noChangeShapeType="1"/>
              </p:cNvSpPr>
              <p:nvPr/>
            </p:nvSpPr>
            <p:spPr bwMode="auto">
              <a:xfrm flipH="1">
                <a:off x="2704" y="3486"/>
                <a:ext cx="44" cy="3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49" name="Line 8"/>
              <p:cNvSpPr>
                <a:spLocks noChangeShapeType="1"/>
              </p:cNvSpPr>
              <p:nvPr/>
            </p:nvSpPr>
            <p:spPr bwMode="auto">
              <a:xfrm>
                <a:off x="2773" y="3486"/>
                <a:ext cx="44" cy="3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0" name="Line 9"/>
              <p:cNvSpPr>
                <a:spLocks noChangeShapeType="1"/>
              </p:cNvSpPr>
              <p:nvPr/>
            </p:nvSpPr>
            <p:spPr bwMode="auto">
              <a:xfrm>
                <a:off x="2750" y="3486"/>
                <a:ext cx="30" cy="5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1" name="Line 10"/>
              <p:cNvSpPr>
                <a:spLocks noChangeShapeType="1"/>
              </p:cNvSpPr>
              <p:nvPr/>
            </p:nvSpPr>
            <p:spPr bwMode="auto">
              <a:xfrm flipH="1">
                <a:off x="2738" y="3540"/>
                <a:ext cx="41" cy="4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2" name="Line 11"/>
              <p:cNvSpPr>
                <a:spLocks noChangeShapeType="1"/>
              </p:cNvSpPr>
              <p:nvPr/>
            </p:nvSpPr>
            <p:spPr bwMode="auto">
              <a:xfrm>
                <a:off x="2736" y="3587"/>
                <a:ext cx="51" cy="3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3" name="Line 12"/>
              <p:cNvSpPr>
                <a:spLocks noChangeShapeType="1"/>
              </p:cNvSpPr>
              <p:nvPr/>
            </p:nvSpPr>
            <p:spPr bwMode="auto">
              <a:xfrm flipH="1">
                <a:off x="2723" y="3620"/>
                <a:ext cx="64" cy="7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4" name="Line 13"/>
              <p:cNvSpPr>
                <a:spLocks noChangeShapeType="1"/>
              </p:cNvSpPr>
              <p:nvPr/>
            </p:nvSpPr>
            <p:spPr bwMode="auto">
              <a:xfrm>
                <a:off x="2723" y="3698"/>
                <a:ext cx="80" cy="4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5" name="Line 14"/>
              <p:cNvSpPr>
                <a:spLocks noChangeShapeType="1"/>
              </p:cNvSpPr>
              <p:nvPr/>
            </p:nvSpPr>
            <p:spPr bwMode="auto">
              <a:xfrm flipH="1">
                <a:off x="2706" y="3741"/>
                <a:ext cx="96" cy="1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6" name="Line 15"/>
              <p:cNvSpPr>
                <a:spLocks noChangeShapeType="1"/>
              </p:cNvSpPr>
              <p:nvPr/>
            </p:nvSpPr>
            <p:spPr bwMode="auto">
              <a:xfrm flipH="1">
                <a:off x="2745" y="3487"/>
                <a:ext cx="24" cy="4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7" name="Line 16"/>
              <p:cNvSpPr>
                <a:spLocks noChangeShapeType="1"/>
              </p:cNvSpPr>
              <p:nvPr/>
            </p:nvSpPr>
            <p:spPr bwMode="auto">
              <a:xfrm>
                <a:off x="2743" y="3535"/>
                <a:ext cx="40" cy="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8" name="Line 17"/>
              <p:cNvSpPr>
                <a:spLocks noChangeShapeType="1"/>
              </p:cNvSpPr>
              <p:nvPr/>
            </p:nvSpPr>
            <p:spPr bwMode="auto">
              <a:xfrm flipH="1">
                <a:off x="2733" y="3578"/>
                <a:ext cx="50" cy="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59" name="Line 18"/>
              <p:cNvSpPr>
                <a:spLocks noChangeShapeType="1"/>
              </p:cNvSpPr>
              <p:nvPr/>
            </p:nvSpPr>
            <p:spPr bwMode="auto">
              <a:xfrm>
                <a:off x="2733" y="3635"/>
                <a:ext cx="63" cy="4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60" name="Line 19"/>
              <p:cNvSpPr>
                <a:spLocks noChangeShapeType="1"/>
              </p:cNvSpPr>
              <p:nvPr/>
            </p:nvSpPr>
            <p:spPr bwMode="auto">
              <a:xfrm flipH="1">
                <a:off x="2716" y="3676"/>
                <a:ext cx="80" cy="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61" name="Line 20"/>
              <p:cNvSpPr>
                <a:spLocks noChangeShapeType="1"/>
              </p:cNvSpPr>
              <p:nvPr/>
            </p:nvSpPr>
            <p:spPr bwMode="auto">
              <a:xfrm>
                <a:off x="2716" y="3761"/>
                <a:ext cx="102" cy="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62" name="Rectangle 21"/>
              <p:cNvSpPr>
                <a:spLocks noChangeArrowheads="1"/>
              </p:cNvSpPr>
              <p:nvPr/>
            </p:nvSpPr>
            <p:spPr bwMode="auto">
              <a:xfrm>
                <a:off x="2734" y="3449"/>
                <a:ext cx="16" cy="5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63" name="Rectangle 22"/>
              <p:cNvSpPr>
                <a:spLocks noChangeArrowheads="1"/>
              </p:cNvSpPr>
              <p:nvPr/>
            </p:nvSpPr>
            <p:spPr bwMode="auto">
              <a:xfrm>
                <a:off x="2751" y="3467"/>
                <a:ext cx="16" cy="6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64" name="Rectangle 23"/>
              <p:cNvSpPr>
                <a:spLocks noChangeArrowheads="1"/>
              </p:cNvSpPr>
              <p:nvPr/>
            </p:nvSpPr>
            <p:spPr bwMode="auto">
              <a:xfrm>
                <a:off x="2769" y="3451"/>
                <a:ext cx="16" cy="5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nvGrpSpPr>
            <p:cNvPr id="52231" name="Group 24"/>
            <p:cNvGrpSpPr>
              <a:grpSpLocks/>
            </p:cNvGrpSpPr>
            <p:nvPr/>
          </p:nvGrpSpPr>
          <p:grpSpPr bwMode="auto">
            <a:xfrm>
              <a:off x="2391" y="1648"/>
              <a:ext cx="119" cy="179"/>
              <a:chOff x="2775" y="3712"/>
              <a:chExt cx="119" cy="179"/>
            </a:xfrm>
          </p:grpSpPr>
          <p:grpSp>
            <p:nvGrpSpPr>
              <p:cNvPr id="52232" name="Group 25"/>
              <p:cNvGrpSpPr>
                <a:grpSpLocks/>
              </p:cNvGrpSpPr>
              <p:nvPr/>
            </p:nvGrpSpPr>
            <p:grpSpPr bwMode="auto">
              <a:xfrm>
                <a:off x="2775" y="3721"/>
                <a:ext cx="93" cy="169"/>
                <a:chOff x="2775" y="3721"/>
                <a:chExt cx="93" cy="169"/>
              </a:xfrm>
            </p:grpSpPr>
            <p:sp>
              <p:nvSpPr>
                <p:cNvPr id="52246" name="Rectangle 26"/>
                <p:cNvSpPr>
                  <a:spLocks noChangeArrowheads="1"/>
                </p:cNvSpPr>
                <p:nvPr/>
              </p:nvSpPr>
              <p:spPr bwMode="auto">
                <a:xfrm>
                  <a:off x="2775" y="3721"/>
                  <a:ext cx="93" cy="169"/>
                </a:xfrm>
                <a:prstGeom prst="rect">
                  <a:avLst/>
                </a:prstGeom>
                <a:noFill/>
                <a:ln>
                  <a:noFill/>
                </a:ln>
                <a:effectLst/>
                <a:extLst>
                  <a:ext uri="{909E8E84-426E-40DD-AFC4-6F175D3DCCD1}">
                    <a14:hiddenFill xmlns:a14="http://schemas.microsoft.com/office/drawing/2010/main">
                      <a:solidFill>
                        <a:srgbClr val="DADA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47" name="Rectangle 27"/>
                <p:cNvSpPr>
                  <a:spLocks noChangeArrowheads="1"/>
                </p:cNvSpPr>
                <p:nvPr/>
              </p:nvSpPr>
              <p:spPr bwMode="auto">
                <a:xfrm>
                  <a:off x="2778" y="3728"/>
                  <a:ext cx="86" cy="160"/>
                </a:xfrm>
                <a:prstGeom prst="rect">
                  <a:avLst/>
                </a:prstGeom>
                <a:noFill/>
                <a:ln>
                  <a:noFill/>
                </a:ln>
                <a:effectLst/>
                <a:extLst>
                  <a:ext uri="{909E8E84-426E-40DD-AFC4-6F175D3DCCD1}">
                    <a14:hiddenFill xmlns:a14="http://schemas.microsoft.com/office/drawing/2010/main">
                      <a:solidFill>
                        <a:srgbClr val="F0F0F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52233" name="Freeform 28"/>
              <p:cNvSpPr>
                <a:spLocks/>
              </p:cNvSpPr>
              <p:nvPr/>
            </p:nvSpPr>
            <p:spPr bwMode="auto">
              <a:xfrm>
                <a:off x="2868" y="3712"/>
                <a:ext cx="26" cy="179"/>
              </a:xfrm>
              <a:custGeom>
                <a:avLst/>
                <a:gdLst>
                  <a:gd name="T0" fmla="*/ 0 w 26"/>
                  <a:gd name="T1" fmla="*/ 178 h 179"/>
                  <a:gd name="T2" fmla="*/ 25 w 26"/>
                  <a:gd name="T3" fmla="*/ 166 h 179"/>
                  <a:gd name="T4" fmla="*/ 25 w 26"/>
                  <a:gd name="T5" fmla="*/ 0 h 179"/>
                  <a:gd name="T6" fmla="*/ 0 w 26"/>
                  <a:gd name="T7" fmla="*/ 8 h 179"/>
                  <a:gd name="T8" fmla="*/ 0 w 26"/>
                  <a:gd name="T9" fmla="*/ 178 h 1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9">
                    <a:moveTo>
                      <a:pt x="0" y="178"/>
                    </a:moveTo>
                    <a:lnTo>
                      <a:pt x="25" y="166"/>
                    </a:lnTo>
                    <a:lnTo>
                      <a:pt x="25" y="0"/>
                    </a:lnTo>
                    <a:lnTo>
                      <a:pt x="0" y="8"/>
                    </a:lnTo>
                    <a:lnTo>
                      <a:pt x="0" y="178"/>
                    </a:lnTo>
                  </a:path>
                </a:pathLst>
              </a:custGeom>
              <a:noFill/>
              <a:ln>
                <a:noFill/>
              </a:ln>
              <a:effectLst/>
              <a:extLst>
                <a:ext uri="{909E8E84-426E-40DD-AFC4-6F175D3DCCD1}">
                  <a14:hiddenFill xmlns:a14="http://schemas.microsoft.com/office/drawing/2010/main">
                    <a:solidFill>
                      <a:srgbClr val="474747"/>
                    </a:solidFill>
                  </a14:hiddenFill>
                </a:ex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2234" name="Freeform 29"/>
              <p:cNvSpPr>
                <a:spLocks/>
              </p:cNvSpPr>
              <p:nvPr/>
            </p:nvSpPr>
            <p:spPr bwMode="auto">
              <a:xfrm>
                <a:off x="2775" y="3712"/>
                <a:ext cx="119" cy="17"/>
              </a:xfrm>
              <a:custGeom>
                <a:avLst/>
                <a:gdLst>
                  <a:gd name="T0" fmla="*/ 94 w 119"/>
                  <a:gd name="T1" fmla="*/ 16 h 17"/>
                  <a:gd name="T2" fmla="*/ 0 w 119"/>
                  <a:gd name="T3" fmla="*/ 14 h 17"/>
                  <a:gd name="T4" fmla="*/ 25 w 119"/>
                  <a:gd name="T5" fmla="*/ 0 h 17"/>
                  <a:gd name="T6" fmla="*/ 118 w 119"/>
                  <a:gd name="T7" fmla="*/ 0 h 17"/>
                  <a:gd name="T8" fmla="*/ 94 w 119"/>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7">
                    <a:moveTo>
                      <a:pt x="94" y="16"/>
                    </a:moveTo>
                    <a:lnTo>
                      <a:pt x="0" y="14"/>
                    </a:lnTo>
                    <a:lnTo>
                      <a:pt x="25" y="0"/>
                    </a:lnTo>
                    <a:lnTo>
                      <a:pt x="118" y="0"/>
                    </a:lnTo>
                    <a:lnTo>
                      <a:pt x="94" y="16"/>
                    </a:lnTo>
                  </a:path>
                </a:pathLst>
              </a:cu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2235" name="Rectangle 30"/>
              <p:cNvSpPr>
                <a:spLocks noChangeArrowheads="1"/>
              </p:cNvSpPr>
              <p:nvPr/>
            </p:nvSpPr>
            <p:spPr bwMode="auto">
              <a:xfrm>
                <a:off x="2826" y="3815"/>
                <a:ext cx="34" cy="71"/>
              </a:xfrm>
              <a:prstGeom prst="rect">
                <a:avLst/>
              </a:prstGeom>
              <a:noFill/>
              <a:ln>
                <a:noFill/>
              </a:ln>
              <a:effectLst/>
              <a:extLst>
                <a:ext uri="{909E8E84-426E-40DD-AFC4-6F175D3DCCD1}">
                  <a14:hiddenFill xmlns:a14="http://schemas.microsoft.com/office/drawing/2010/main">
                    <a:solidFill>
                      <a:srgbClr val="DADA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36" name="Rectangle 31"/>
              <p:cNvSpPr>
                <a:spLocks noChangeArrowheads="1"/>
              </p:cNvSpPr>
              <p:nvPr/>
            </p:nvSpPr>
            <p:spPr bwMode="auto">
              <a:xfrm>
                <a:off x="2782" y="3815"/>
                <a:ext cx="34" cy="71"/>
              </a:xfrm>
              <a:prstGeom prst="rect">
                <a:avLst/>
              </a:prstGeom>
              <a:noFill/>
              <a:ln>
                <a:noFill/>
              </a:ln>
              <a:effectLst/>
              <a:extLst>
                <a:ext uri="{909E8E84-426E-40DD-AFC4-6F175D3DCCD1}">
                  <a14:hiddenFill xmlns:a14="http://schemas.microsoft.com/office/drawing/2010/main">
                    <a:solidFill>
                      <a:srgbClr val="DADA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37" name="Rectangle 32"/>
              <p:cNvSpPr>
                <a:spLocks noChangeArrowheads="1"/>
              </p:cNvSpPr>
              <p:nvPr/>
            </p:nvSpPr>
            <p:spPr bwMode="auto">
              <a:xfrm>
                <a:off x="2782" y="3732"/>
                <a:ext cx="34" cy="71"/>
              </a:xfrm>
              <a:prstGeom prst="rect">
                <a:avLst/>
              </a:prstGeom>
              <a:noFill/>
              <a:ln>
                <a:noFill/>
              </a:ln>
              <a:effectLst/>
              <a:extLst>
                <a:ext uri="{909E8E84-426E-40DD-AFC4-6F175D3DCCD1}">
                  <a14:hiddenFill xmlns:a14="http://schemas.microsoft.com/office/drawing/2010/main">
                    <a:solidFill>
                      <a:srgbClr val="DADA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38" name="Rectangle 33"/>
              <p:cNvSpPr>
                <a:spLocks noChangeArrowheads="1"/>
              </p:cNvSpPr>
              <p:nvPr/>
            </p:nvSpPr>
            <p:spPr bwMode="auto">
              <a:xfrm>
                <a:off x="2826" y="3733"/>
                <a:ext cx="34" cy="72"/>
              </a:xfrm>
              <a:prstGeom prst="rect">
                <a:avLst/>
              </a:prstGeom>
              <a:noFill/>
              <a:ln>
                <a:noFill/>
              </a:ln>
              <a:effectLst/>
              <a:extLst>
                <a:ext uri="{909E8E84-426E-40DD-AFC4-6F175D3DCCD1}">
                  <a14:hiddenFill xmlns:a14="http://schemas.microsoft.com/office/drawing/2010/main">
                    <a:solidFill>
                      <a:srgbClr val="DADA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39" name="Rectangle 34"/>
              <p:cNvSpPr>
                <a:spLocks noChangeArrowheads="1"/>
              </p:cNvSpPr>
              <p:nvPr/>
            </p:nvSpPr>
            <p:spPr bwMode="auto">
              <a:xfrm>
                <a:off x="2777" y="3806"/>
                <a:ext cx="89" cy="16"/>
              </a:xfrm>
              <a:prstGeom prst="rect">
                <a:avLst/>
              </a:prstGeom>
              <a:noFill/>
              <a:ln>
                <a:noFill/>
              </a:ln>
              <a:effectLst/>
              <a:extLst>
                <a:ext uri="{909E8E84-426E-40DD-AFC4-6F175D3DCCD1}">
                  <a14:hiddenFill xmlns:a14="http://schemas.microsoft.com/office/drawing/2010/main">
                    <a:solidFill>
                      <a:srgbClr val="CECEC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nvGrpSpPr>
              <p:cNvPr id="52240" name="Group 35"/>
              <p:cNvGrpSpPr>
                <a:grpSpLocks/>
              </p:cNvGrpSpPr>
              <p:nvPr/>
            </p:nvGrpSpPr>
            <p:grpSpPr bwMode="auto">
              <a:xfrm>
                <a:off x="2801" y="3807"/>
                <a:ext cx="16" cy="16"/>
                <a:chOff x="2801" y="3807"/>
                <a:chExt cx="16" cy="16"/>
              </a:xfrm>
            </p:grpSpPr>
            <p:sp>
              <p:nvSpPr>
                <p:cNvPr id="52244" name="Rectangle 36"/>
                <p:cNvSpPr>
                  <a:spLocks noChangeArrowheads="1"/>
                </p:cNvSpPr>
                <p:nvPr/>
              </p:nvSpPr>
              <p:spPr bwMode="auto">
                <a:xfrm>
                  <a:off x="2801" y="3807"/>
                  <a:ext cx="16" cy="1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45" name="Line 37"/>
                <p:cNvSpPr>
                  <a:spLocks noChangeShapeType="1"/>
                </p:cNvSpPr>
                <p:nvPr/>
              </p:nvSpPr>
              <p:spPr bwMode="auto">
                <a:xfrm>
                  <a:off x="2804" y="3809"/>
                  <a:ext cx="7"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nvGrpSpPr>
              <p:cNvPr id="52241" name="Group 38"/>
              <p:cNvGrpSpPr>
                <a:grpSpLocks/>
              </p:cNvGrpSpPr>
              <p:nvPr/>
            </p:nvGrpSpPr>
            <p:grpSpPr bwMode="auto">
              <a:xfrm>
                <a:off x="2826" y="3807"/>
                <a:ext cx="16" cy="16"/>
                <a:chOff x="2826" y="3807"/>
                <a:chExt cx="16" cy="16"/>
              </a:xfrm>
            </p:grpSpPr>
            <p:sp>
              <p:nvSpPr>
                <p:cNvPr id="52242" name="Rectangle 39"/>
                <p:cNvSpPr>
                  <a:spLocks noChangeArrowheads="1"/>
                </p:cNvSpPr>
                <p:nvPr/>
              </p:nvSpPr>
              <p:spPr bwMode="auto">
                <a:xfrm>
                  <a:off x="2826" y="3807"/>
                  <a:ext cx="16" cy="1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2243" name="Line 40"/>
                <p:cNvSpPr>
                  <a:spLocks noChangeShapeType="1"/>
                </p:cNvSpPr>
                <p:nvPr/>
              </p:nvSpPr>
              <p:spPr bwMode="auto">
                <a:xfrm>
                  <a:off x="2829" y="3809"/>
                  <a:ext cx="6"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grpSp>
      <p:sp>
        <p:nvSpPr>
          <p:cNvPr id="52228" name="Rectangle 42"/>
          <p:cNvSpPr>
            <a:spLocks noGrp="1" noChangeArrowheads="1"/>
          </p:cNvSpPr>
          <p:nvPr>
            <p:ph type="title"/>
          </p:nvPr>
        </p:nvSpPr>
        <p:spPr/>
        <p:txBody>
          <a:bodyPr>
            <a:normAutofit/>
          </a:bodyPr>
          <a:lstStyle/>
          <a:p>
            <a:r>
              <a:rPr lang="en-US">
                <a:latin typeface="Arial" charset="0"/>
              </a:rPr>
              <a:t>Base Transceiver Station (BTS)</a:t>
            </a:r>
          </a:p>
        </p:txBody>
      </p:sp>
      <p:sp>
        <p:nvSpPr>
          <p:cNvPr id="21547" name="Rectangle 43"/>
          <p:cNvSpPr>
            <a:spLocks noGrp="1" noChangeArrowheads="1"/>
          </p:cNvSpPr>
          <p:nvPr>
            <p:ph type="body" idx="1"/>
          </p:nvPr>
        </p:nvSpPr>
        <p:spPr>
          <a:xfrm>
            <a:off x="734047" y="1161520"/>
            <a:ext cx="9620932" cy="3323987"/>
          </a:xfrm>
        </p:spPr>
        <p:txBody>
          <a:bodyPr/>
          <a:lstStyle/>
          <a:p>
            <a:r>
              <a:rPr lang="en-US" sz="2400" dirty="0">
                <a:latin typeface="Arial" charset="0"/>
              </a:rPr>
              <a:t>Handles the radio interface to the mobile station.</a:t>
            </a:r>
          </a:p>
          <a:p>
            <a:r>
              <a:rPr lang="en-US" sz="2400" dirty="0">
                <a:latin typeface="Arial" charset="0"/>
              </a:rPr>
              <a:t>Consists of one or more radio terminals for transmission and reception</a:t>
            </a:r>
          </a:p>
          <a:p>
            <a:r>
              <a:rPr lang="en-US" sz="2400" dirty="0">
                <a:latin typeface="Arial" charset="0"/>
              </a:rPr>
              <a:t>Each Radio terminal represents an RF Channel</a:t>
            </a:r>
          </a:p>
          <a:p>
            <a:r>
              <a:rPr lang="en-US" sz="2400" dirty="0">
                <a:latin typeface="Arial" charset="0"/>
              </a:rPr>
              <a:t>TRX and MS communicates over Radio  interface</a:t>
            </a:r>
          </a:p>
          <a:p>
            <a:r>
              <a:rPr lang="en-US" sz="2400" dirty="0">
                <a:latin typeface="Arial" charset="0"/>
              </a:rPr>
              <a:t>Received data transcoding</a:t>
            </a:r>
          </a:p>
          <a:p>
            <a:r>
              <a:rPr lang="en-US" sz="2400" dirty="0">
                <a:latin typeface="Arial" charset="0"/>
              </a:rPr>
              <a:t>Voice encryption/decryption</a:t>
            </a:r>
          </a:p>
          <a:p>
            <a:r>
              <a:rPr lang="en-US" sz="2400" dirty="0">
                <a:latin typeface="Arial" charset="0"/>
              </a:rPr>
              <a:t>Signal processing functions of the radio interface</a:t>
            </a:r>
          </a:p>
          <a:p>
            <a:r>
              <a:rPr lang="en-US" sz="2400" dirty="0">
                <a:latin typeface="Arial" charset="0"/>
              </a:rPr>
              <a:t>Uplink Radio channel power measurements</a:t>
            </a:r>
          </a:p>
          <a:p>
            <a:endParaRPr lang="en-US" sz="2400" dirty="0">
              <a:latin typeface="Arial" charset="0"/>
            </a:endParaRPr>
          </a:p>
        </p:txBody>
      </p:sp>
    </p:spTree>
    <p:extLst>
      <p:ext uri="{BB962C8B-B14F-4D97-AF65-F5344CB8AC3E}">
        <p14:creationId xmlns:p14="http://schemas.microsoft.com/office/powerpoint/2010/main" val="2740796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547">
                                            <p:txEl>
                                              <p:pRg st="0" end="0"/>
                                            </p:txEl>
                                          </p:spTgt>
                                        </p:tgtEl>
                                        <p:attrNameLst>
                                          <p:attrName>style.visibility</p:attrName>
                                        </p:attrNameLst>
                                      </p:cBhvr>
                                      <p:to>
                                        <p:strVal val="visible"/>
                                      </p:to>
                                    </p:set>
                                    <p:animEffect transition="in" filter="fade">
                                      <p:cBhvr>
                                        <p:cTn id="7" dur="5000"/>
                                        <p:tgtEl>
                                          <p:spTgt spid="2154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47">
                                            <p:txEl>
                                              <p:pRg st="1" end="1"/>
                                            </p:txEl>
                                          </p:spTgt>
                                        </p:tgtEl>
                                        <p:attrNameLst>
                                          <p:attrName>style.visibility</p:attrName>
                                        </p:attrNameLst>
                                      </p:cBhvr>
                                      <p:to>
                                        <p:strVal val="visible"/>
                                      </p:to>
                                    </p:set>
                                    <p:animEffect transition="in" filter="fade">
                                      <p:cBhvr>
                                        <p:cTn id="10" dur="5000"/>
                                        <p:tgtEl>
                                          <p:spTgt spid="2154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547">
                                            <p:txEl>
                                              <p:pRg st="2" end="2"/>
                                            </p:txEl>
                                          </p:spTgt>
                                        </p:tgtEl>
                                        <p:attrNameLst>
                                          <p:attrName>style.visibility</p:attrName>
                                        </p:attrNameLst>
                                      </p:cBhvr>
                                      <p:to>
                                        <p:strVal val="visible"/>
                                      </p:to>
                                    </p:set>
                                    <p:animEffect transition="in" filter="fade">
                                      <p:cBhvr>
                                        <p:cTn id="13" dur="5000"/>
                                        <p:tgtEl>
                                          <p:spTgt spid="2154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547">
                                            <p:txEl>
                                              <p:pRg st="3" end="3"/>
                                            </p:txEl>
                                          </p:spTgt>
                                        </p:tgtEl>
                                        <p:attrNameLst>
                                          <p:attrName>style.visibility</p:attrName>
                                        </p:attrNameLst>
                                      </p:cBhvr>
                                      <p:to>
                                        <p:strVal val="visible"/>
                                      </p:to>
                                    </p:set>
                                    <p:animEffect transition="in" filter="fade">
                                      <p:cBhvr>
                                        <p:cTn id="16" dur="5000"/>
                                        <p:tgtEl>
                                          <p:spTgt spid="2154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547">
                                            <p:txEl>
                                              <p:pRg st="4" end="4"/>
                                            </p:txEl>
                                          </p:spTgt>
                                        </p:tgtEl>
                                        <p:attrNameLst>
                                          <p:attrName>style.visibility</p:attrName>
                                        </p:attrNameLst>
                                      </p:cBhvr>
                                      <p:to>
                                        <p:strVal val="visible"/>
                                      </p:to>
                                    </p:set>
                                    <p:animEffect transition="in" filter="fade">
                                      <p:cBhvr>
                                        <p:cTn id="19" dur="5000"/>
                                        <p:tgtEl>
                                          <p:spTgt spid="2154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547">
                                            <p:txEl>
                                              <p:pRg st="5" end="5"/>
                                            </p:txEl>
                                          </p:spTgt>
                                        </p:tgtEl>
                                        <p:attrNameLst>
                                          <p:attrName>style.visibility</p:attrName>
                                        </p:attrNameLst>
                                      </p:cBhvr>
                                      <p:to>
                                        <p:strVal val="visible"/>
                                      </p:to>
                                    </p:set>
                                    <p:animEffect transition="in" filter="fade">
                                      <p:cBhvr>
                                        <p:cTn id="22" dur="5000"/>
                                        <p:tgtEl>
                                          <p:spTgt spid="2154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547">
                                            <p:txEl>
                                              <p:pRg st="6" end="6"/>
                                            </p:txEl>
                                          </p:spTgt>
                                        </p:tgtEl>
                                        <p:attrNameLst>
                                          <p:attrName>style.visibility</p:attrName>
                                        </p:attrNameLst>
                                      </p:cBhvr>
                                      <p:to>
                                        <p:strVal val="visible"/>
                                      </p:to>
                                    </p:set>
                                    <p:animEffect transition="in" filter="fade">
                                      <p:cBhvr>
                                        <p:cTn id="25" dur="5000"/>
                                        <p:tgtEl>
                                          <p:spTgt spid="21547">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547">
                                            <p:txEl>
                                              <p:pRg st="7" end="7"/>
                                            </p:txEl>
                                          </p:spTgt>
                                        </p:tgtEl>
                                        <p:attrNameLst>
                                          <p:attrName>style.visibility</p:attrName>
                                        </p:attrNameLst>
                                      </p:cBhvr>
                                      <p:to>
                                        <p:strVal val="visible"/>
                                      </p:to>
                                    </p:set>
                                    <p:animEffect transition="in" filter="fade">
                                      <p:cBhvr>
                                        <p:cTn id="28" dur="5000"/>
                                        <p:tgtEl>
                                          <p:spTgt spid="215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4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1" name="Group 5"/>
          <p:cNvGrpSpPr>
            <a:grpSpLocks/>
          </p:cNvGrpSpPr>
          <p:nvPr/>
        </p:nvGrpSpPr>
        <p:grpSpPr bwMode="auto">
          <a:xfrm>
            <a:off x="7467601" y="2105026"/>
            <a:ext cx="619125" cy="741363"/>
            <a:chOff x="3888" y="1920"/>
            <a:chExt cx="390" cy="467"/>
          </a:xfrm>
        </p:grpSpPr>
        <p:grpSp>
          <p:nvGrpSpPr>
            <p:cNvPr id="53254" name="Group 6"/>
            <p:cNvGrpSpPr>
              <a:grpSpLocks/>
            </p:cNvGrpSpPr>
            <p:nvPr/>
          </p:nvGrpSpPr>
          <p:grpSpPr bwMode="auto">
            <a:xfrm>
              <a:off x="3888" y="1942"/>
              <a:ext cx="307" cy="445"/>
              <a:chOff x="3888" y="1942"/>
              <a:chExt cx="307" cy="445"/>
            </a:xfrm>
          </p:grpSpPr>
          <p:sp>
            <p:nvSpPr>
              <p:cNvPr id="53268" name="Rectangle 7"/>
              <p:cNvSpPr>
                <a:spLocks noChangeArrowheads="1"/>
              </p:cNvSpPr>
              <p:nvPr/>
            </p:nvSpPr>
            <p:spPr bwMode="auto">
              <a:xfrm>
                <a:off x="3888" y="1942"/>
                <a:ext cx="307" cy="445"/>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3269" name="Rectangle 8"/>
              <p:cNvSpPr>
                <a:spLocks noChangeArrowheads="1"/>
              </p:cNvSpPr>
              <p:nvPr/>
            </p:nvSpPr>
            <p:spPr bwMode="auto">
              <a:xfrm>
                <a:off x="3897" y="1965"/>
                <a:ext cx="288" cy="418"/>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53255" name="Freeform 9"/>
            <p:cNvSpPr>
              <a:spLocks/>
            </p:cNvSpPr>
            <p:nvPr/>
          </p:nvSpPr>
          <p:spPr bwMode="auto">
            <a:xfrm>
              <a:off x="4199" y="1920"/>
              <a:ext cx="79" cy="467"/>
            </a:xfrm>
            <a:custGeom>
              <a:avLst/>
              <a:gdLst>
                <a:gd name="T0" fmla="*/ 0 w 79"/>
                <a:gd name="T1" fmla="*/ 466 h 467"/>
                <a:gd name="T2" fmla="*/ 78 w 79"/>
                <a:gd name="T3" fmla="*/ 436 h 467"/>
                <a:gd name="T4" fmla="*/ 78 w 79"/>
                <a:gd name="T5" fmla="*/ 0 h 467"/>
                <a:gd name="T6" fmla="*/ 0 w 79"/>
                <a:gd name="T7" fmla="*/ 22 h 467"/>
                <a:gd name="T8" fmla="*/ 0 w 79"/>
                <a:gd name="T9" fmla="*/ 466 h 4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467">
                  <a:moveTo>
                    <a:pt x="0" y="466"/>
                  </a:moveTo>
                  <a:lnTo>
                    <a:pt x="78" y="436"/>
                  </a:lnTo>
                  <a:lnTo>
                    <a:pt x="78" y="0"/>
                  </a:lnTo>
                  <a:lnTo>
                    <a:pt x="0" y="22"/>
                  </a:lnTo>
                  <a:lnTo>
                    <a:pt x="0" y="466"/>
                  </a:lnTo>
                </a:path>
              </a:pathLst>
            </a:custGeom>
            <a:solidFill>
              <a:srgbClr val="00666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3256" name="Freeform 10"/>
            <p:cNvSpPr>
              <a:spLocks/>
            </p:cNvSpPr>
            <p:nvPr/>
          </p:nvSpPr>
          <p:spPr bwMode="auto">
            <a:xfrm>
              <a:off x="3888" y="1920"/>
              <a:ext cx="390" cy="23"/>
            </a:xfrm>
            <a:custGeom>
              <a:avLst/>
              <a:gdLst>
                <a:gd name="T0" fmla="*/ 309 w 390"/>
                <a:gd name="T1" fmla="*/ 22 h 23"/>
                <a:gd name="T2" fmla="*/ 0 w 390"/>
                <a:gd name="T3" fmla="*/ 20 h 23"/>
                <a:gd name="T4" fmla="*/ 81 w 390"/>
                <a:gd name="T5" fmla="*/ 0 h 23"/>
                <a:gd name="T6" fmla="*/ 389 w 390"/>
                <a:gd name="T7" fmla="*/ 0 h 23"/>
                <a:gd name="T8" fmla="*/ 309 w 390"/>
                <a:gd name="T9" fmla="*/ 2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23">
                  <a:moveTo>
                    <a:pt x="309" y="22"/>
                  </a:moveTo>
                  <a:lnTo>
                    <a:pt x="0" y="20"/>
                  </a:lnTo>
                  <a:lnTo>
                    <a:pt x="81" y="0"/>
                  </a:lnTo>
                  <a:lnTo>
                    <a:pt x="389" y="0"/>
                  </a:lnTo>
                  <a:lnTo>
                    <a:pt x="309" y="22"/>
                  </a:lnTo>
                </a:path>
              </a:pathLst>
            </a:custGeom>
            <a:solidFill>
              <a:srgbClr val="00666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3257" name="Rectangle 11"/>
            <p:cNvSpPr>
              <a:spLocks noChangeArrowheads="1"/>
            </p:cNvSpPr>
            <p:nvPr/>
          </p:nvSpPr>
          <p:spPr bwMode="auto">
            <a:xfrm>
              <a:off x="4059" y="2188"/>
              <a:ext cx="114" cy="189"/>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3258" name="Rectangle 12"/>
            <p:cNvSpPr>
              <a:spLocks noChangeArrowheads="1"/>
            </p:cNvSpPr>
            <p:nvPr/>
          </p:nvSpPr>
          <p:spPr bwMode="auto">
            <a:xfrm>
              <a:off x="3912" y="2188"/>
              <a:ext cx="113" cy="189"/>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3259" name="Rectangle 13"/>
            <p:cNvSpPr>
              <a:spLocks noChangeArrowheads="1"/>
            </p:cNvSpPr>
            <p:nvPr/>
          </p:nvSpPr>
          <p:spPr bwMode="auto">
            <a:xfrm>
              <a:off x="3912" y="1973"/>
              <a:ext cx="113" cy="188"/>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3260" name="Rectangle 14"/>
            <p:cNvSpPr>
              <a:spLocks noChangeArrowheads="1"/>
            </p:cNvSpPr>
            <p:nvPr/>
          </p:nvSpPr>
          <p:spPr bwMode="auto">
            <a:xfrm>
              <a:off x="4059" y="1974"/>
              <a:ext cx="114" cy="190"/>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3261" name="Rectangle 15"/>
            <p:cNvSpPr>
              <a:spLocks noChangeArrowheads="1"/>
            </p:cNvSpPr>
            <p:nvPr/>
          </p:nvSpPr>
          <p:spPr bwMode="auto">
            <a:xfrm>
              <a:off x="3893" y="2169"/>
              <a:ext cx="297" cy="16"/>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nvGrpSpPr>
            <p:cNvPr id="53262" name="Group 16"/>
            <p:cNvGrpSpPr>
              <a:grpSpLocks/>
            </p:cNvGrpSpPr>
            <p:nvPr/>
          </p:nvGrpSpPr>
          <p:grpSpPr bwMode="auto">
            <a:xfrm>
              <a:off x="3973" y="2171"/>
              <a:ext cx="40" cy="16"/>
              <a:chOff x="3973" y="2171"/>
              <a:chExt cx="40" cy="16"/>
            </a:xfrm>
          </p:grpSpPr>
          <p:sp>
            <p:nvSpPr>
              <p:cNvPr id="53266" name="Rectangle 17"/>
              <p:cNvSpPr>
                <a:spLocks noChangeArrowheads="1"/>
              </p:cNvSpPr>
              <p:nvPr/>
            </p:nvSpPr>
            <p:spPr bwMode="auto">
              <a:xfrm>
                <a:off x="3973" y="2171"/>
                <a:ext cx="40" cy="16"/>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3267" name="Line 18"/>
              <p:cNvSpPr>
                <a:spLocks noChangeShapeType="1"/>
              </p:cNvSpPr>
              <p:nvPr/>
            </p:nvSpPr>
            <p:spPr bwMode="auto">
              <a:xfrm>
                <a:off x="3981" y="2176"/>
                <a:ext cx="25"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nvGrpSpPr>
            <p:cNvPr id="53263" name="Group 19"/>
            <p:cNvGrpSpPr>
              <a:grpSpLocks/>
            </p:cNvGrpSpPr>
            <p:nvPr/>
          </p:nvGrpSpPr>
          <p:grpSpPr bwMode="auto">
            <a:xfrm>
              <a:off x="4057" y="2171"/>
              <a:ext cx="38" cy="16"/>
              <a:chOff x="4057" y="2171"/>
              <a:chExt cx="38" cy="16"/>
            </a:xfrm>
          </p:grpSpPr>
          <p:sp>
            <p:nvSpPr>
              <p:cNvPr id="53264" name="Rectangle 20"/>
              <p:cNvSpPr>
                <a:spLocks noChangeArrowheads="1"/>
              </p:cNvSpPr>
              <p:nvPr/>
            </p:nvSpPr>
            <p:spPr bwMode="auto">
              <a:xfrm>
                <a:off x="4057" y="2171"/>
                <a:ext cx="38" cy="16"/>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3265" name="Line 21"/>
              <p:cNvSpPr>
                <a:spLocks noChangeShapeType="1"/>
              </p:cNvSpPr>
              <p:nvPr/>
            </p:nvSpPr>
            <p:spPr bwMode="auto">
              <a:xfrm>
                <a:off x="4067" y="2176"/>
                <a:ext cx="22"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sp>
        <p:nvSpPr>
          <p:cNvPr id="53252" name="Rectangle 23"/>
          <p:cNvSpPr>
            <a:spLocks noGrp="1" noChangeArrowheads="1"/>
          </p:cNvSpPr>
          <p:nvPr>
            <p:ph type="title"/>
          </p:nvPr>
        </p:nvSpPr>
        <p:spPr/>
        <p:txBody>
          <a:bodyPr>
            <a:normAutofit/>
          </a:bodyPr>
          <a:lstStyle/>
          <a:p>
            <a:r>
              <a:rPr lang="en-US">
                <a:latin typeface="Arial" charset="0"/>
              </a:rPr>
              <a:t>Base Station Controller (BSC)</a:t>
            </a:r>
          </a:p>
        </p:txBody>
      </p:sp>
      <p:sp>
        <p:nvSpPr>
          <p:cNvPr id="22552" name="Rectangle 24"/>
          <p:cNvSpPr>
            <a:spLocks noGrp="1" noChangeArrowheads="1"/>
          </p:cNvSpPr>
          <p:nvPr>
            <p:ph type="body" idx="1"/>
          </p:nvPr>
        </p:nvSpPr>
        <p:spPr>
          <a:xfrm>
            <a:off x="704850" y="952500"/>
            <a:ext cx="7772400" cy="4801314"/>
          </a:xfrm>
        </p:spPr>
        <p:txBody>
          <a:bodyPr/>
          <a:lstStyle/>
          <a:p>
            <a:r>
              <a:rPr lang="en-US" sz="2400" dirty="0">
                <a:latin typeface="Arial" charset="0"/>
              </a:rPr>
              <a:t>Provides all the control functions and physical links between the MSC and BTS (Base station)</a:t>
            </a:r>
          </a:p>
          <a:p>
            <a:r>
              <a:rPr lang="en-US" sz="2400" dirty="0">
                <a:latin typeface="Arial" charset="0"/>
              </a:rPr>
              <a:t>External Interfaces</a:t>
            </a:r>
          </a:p>
          <a:p>
            <a:pPr lvl="1"/>
            <a:r>
              <a:rPr lang="en-US" sz="2400" dirty="0">
                <a:latin typeface="Arial" charset="0"/>
              </a:rPr>
              <a:t>‘</a:t>
            </a:r>
            <a:r>
              <a:rPr lang="en-US" sz="2400" dirty="0" err="1">
                <a:latin typeface="Arial" charset="0"/>
              </a:rPr>
              <a:t>Abis</a:t>
            </a:r>
            <a:r>
              <a:rPr lang="en-US" sz="2400" dirty="0">
                <a:latin typeface="Arial" charset="0"/>
              </a:rPr>
              <a:t>’ interface towards the BTS</a:t>
            </a:r>
          </a:p>
          <a:p>
            <a:pPr lvl="1"/>
            <a:r>
              <a:rPr lang="en-US" sz="2400" dirty="0">
                <a:latin typeface="Arial" charset="0"/>
              </a:rPr>
              <a:t>‘A’ interface towards the MSC</a:t>
            </a:r>
          </a:p>
          <a:p>
            <a:r>
              <a:rPr lang="en-US" sz="2400" dirty="0">
                <a:latin typeface="Arial" charset="0"/>
              </a:rPr>
              <a:t>Monitors and controls several BTSs</a:t>
            </a:r>
          </a:p>
          <a:p>
            <a:r>
              <a:rPr lang="en-US" sz="2400" dirty="0">
                <a:latin typeface="Arial" charset="0"/>
              </a:rPr>
              <a:t>Management of channels on the radio interface</a:t>
            </a:r>
          </a:p>
          <a:p>
            <a:r>
              <a:rPr lang="en-US" sz="2400" dirty="0">
                <a:latin typeface="Arial" charset="0"/>
              </a:rPr>
              <a:t>Alarm Handling from the external interfaces</a:t>
            </a:r>
          </a:p>
          <a:p>
            <a:r>
              <a:rPr lang="en-US" sz="2400" dirty="0">
                <a:latin typeface="Arial" charset="0"/>
              </a:rPr>
              <a:t>Performs inter-cell Handover</a:t>
            </a:r>
          </a:p>
          <a:p>
            <a:r>
              <a:rPr lang="en-US" sz="2400" dirty="0">
                <a:latin typeface="Arial" charset="0"/>
              </a:rPr>
              <a:t>Switching from ‘</a:t>
            </a:r>
            <a:r>
              <a:rPr lang="en-US" sz="2400" dirty="0" err="1">
                <a:latin typeface="Arial" charset="0"/>
              </a:rPr>
              <a:t>Abis</a:t>
            </a:r>
            <a:r>
              <a:rPr lang="en-US" sz="2400" dirty="0">
                <a:latin typeface="Arial" charset="0"/>
              </a:rPr>
              <a:t>’ link to the ‘A’ link</a:t>
            </a:r>
          </a:p>
          <a:p>
            <a:r>
              <a:rPr lang="en-US" sz="2400" dirty="0">
                <a:latin typeface="Arial" charset="0"/>
              </a:rPr>
              <a:t>Interface to OMC for BSS (Base station system) Management</a:t>
            </a:r>
          </a:p>
          <a:p>
            <a:endParaRPr lang="en-US" sz="2400" dirty="0">
              <a:latin typeface="Arial" charset="0"/>
            </a:endParaRPr>
          </a:p>
        </p:txBody>
      </p:sp>
    </p:spTree>
    <p:extLst>
      <p:ext uri="{BB962C8B-B14F-4D97-AF65-F5344CB8AC3E}">
        <p14:creationId xmlns:p14="http://schemas.microsoft.com/office/powerpoint/2010/main" val="1397108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552">
                                            <p:txEl>
                                              <p:pRg st="0" end="0"/>
                                            </p:txEl>
                                          </p:spTgt>
                                        </p:tgtEl>
                                        <p:attrNameLst>
                                          <p:attrName>style.visibility</p:attrName>
                                        </p:attrNameLst>
                                      </p:cBhvr>
                                      <p:to>
                                        <p:strVal val="visible"/>
                                      </p:to>
                                    </p:set>
                                    <p:anim calcmode="lin" valueType="num">
                                      <p:cBhvr additive="base">
                                        <p:cTn id="7" dur="1000" fill="hold"/>
                                        <p:tgtEl>
                                          <p:spTgt spid="22552">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2255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552">
                                            <p:txEl>
                                              <p:pRg st="1" end="1"/>
                                            </p:txEl>
                                          </p:spTgt>
                                        </p:tgtEl>
                                        <p:attrNameLst>
                                          <p:attrName>style.visibility</p:attrName>
                                        </p:attrNameLst>
                                      </p:cBhvr>
                                      <p:to>
                                        <p:strVal val="visible"/>
                                      </p:to>
                                    </p:set>
                                    <p:anim calcmode="lin" valueType="num">
                                      <p:cBhvr additive="base">
                                        <p:cTn id="13" dur="1000" fill="hold"/>
                                        <p:tgtEl>
                                          <p:spTgt spid="22552">
                                            <p:txEl>
                                              <p:pRg st="1" end="1"/>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2255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2552">
                                            <p:txEl>
                                              <p:pRg st="2" end="2"/>
                                            </p:txEl>
                                          </p:spTgt>
                                        </p:tgtEl>
                                        <p:attrNameLst>
                                          <p:attrName>style.visibility</p:attrName>
                                        </p:attrNameLst>
                                      </p:cBhvr>
                                      <p:to>
                                        <p:strVal val="visible"/>
                                      </p:to>
                                    </p:set>
                                    <p:anim calcmode="lin" valueType="num">
                                      <p:cBhvr additive="base">
                                        <p:cTn id="19" dur="1000" fill="hold"/>
                                        <p:tgtEl>
                                          <p:spTgt spid="22552">
                                            <p:txEl>
                                              <p:pRg st="2" end="2"/>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2255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2552">
                                            <p:txEl>
                                              <p:pRg st="3" end="3"/>
                                            </p:txEl>
                                          </p:spTgt>
                                        </p:tgtEl>
                                        <p:attrNameLst>
                                          <p:attrName>style.visibility</p:attrName>
                                        </p:attrNameLst>
                                      </p:cBhvr>
                                      <p:to>
                                        <p:strVal val="visible"/>
                                      </p:to>
                                    </p:set>
                                    <p:anim calcmode="lin" valueType="num">
                                      <p:cBhvr additive="base">
                                        <p:cTn id="25" dur="1000" fill="hold"/>
                                        <p:tgtEl>
                                          <p:spTgt spid="22552">
                                            <p:txEl>
                                              <p:pRg st="3" end="3"/>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2255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2552">
                                            <p:txEl>
                                              <p:pRg st="4" end="4"/>
                                            </p:txEl>
                                          </p:spTgt>
                                        </p:tgtEl>
                                        <p:attrNameLst>
                                          <p:attrName>style.visibility</p:attrName>
                                        </p:attrNameLst>
                                      </p:cBhvr>
                                      <p:to>
                                        <p:strVal val="visible"/>
                                      </p:to>
                                    </p:set>
                                    <p:anim calcmode="lin" valueType="num">
                                      <p:cBhvr additive="base">
                                        <p:cTn id="31" dur="1000" fill="hold"/>
                                        <p:tgtEl>
                                          <p:spTgt spid="22552">
                                            <p:txEl>
                                              <p:pRg st="4" end="4"/>
                                            </p:txEl>
                                          </p:spTgt>
                                        </p:tgtEl>
                                        <p:attrNameLst>
                                          <p:attrName>ppt_x</p:attrName>
                                        </p:attrNameLst>
                                      </p:cBhvr>
                                      <p:tavLst>
                                        <p:tav tm="0">
                                          <p:val>
                                            <p:strVal val="1+#ppt_w/2"/>
                                          </p:val>
                                        </p:tav>
                                        <p:tav tm="100000">
                                          <p:val>
                                            <p:strVal val="#ppt_x"/>
                                          </p:val>
                                        </p:tav>
                                      </p:tavLst>
                                    </p:anim>
                                    <p:anim calcmode="lin" valueType="num">
                                      <p:cBhvr additive="base">
                                        <p:cTn id="32" dur="1000" fill="hold"/>
                                        <p:tgtEl>
                                          <p:spTgt spid="2255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2552">
                                            <p:txEl>
                                              <p:pRg st="5" end="5"/>
                                            </p:txEl>
                                          </p:spTgt>
                                        </p:tgtEl>
                                        <p:attrNameLst>
                                          <p:attrName>style.visibility</p:attrName>
                                        </p:attrNameLst>
                                      </p:cBhvr>
                                      <p:to>
                                        <p:strVal val="visible"/>
                                      </p:to>
                                    </p:set>
                                    <p:anim calcmode="lin" valueType="num">
                                      <p:cBhvr additive="base">
                                        <p:cTn id="37" dur="1000" fill="hold"/>
                                        <p:tgtEl>
                                          <p:spTgt spid="22552">
                                            <p:txEl>
                                              <p:pRg st="5" end="5"/>
                                            </p:txEl>
                                          </p:spTgt>
                                        </p:tgtEl>
                                        <p:attrNameLst>
                                          <p:attrName>ppt_x</p:attrName>
                                        </p:attrNameLst>
                                      </p:cBhvr>
                                      <p:tavLst>
                                        <p:tav tm="0">
                                          <p:val>
                                            <p:strVal val="1+#ppt_w/2"/>
                                          </p:val>
                                        </p:tav>
                                        <p:tav tm="100000">
                                          <p:val>
                                            <p:strVal val="#ppt_x"/>
                                          </p:val>
                                        </p:tav>
                                      </p:tavLst>
                                    </p:anim>
                                    <p:anim calcmode="lin" valueType="num">
                                      <p:cBhvr additive="base">
                                        <p:cTn id="38" dur="1000" fill="hold"/>
                                        <p:tgtEl>
                                          <p:spTgt spid="2255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2552">
                                            <p:txEl>
                                              <p:pRg st="6" end="6"/>
                                            </p:txEl>
                                          </p:spTgt>
                                        </p:tgtEl>
                                        <p:attrNameLst>
                                          <p:attrName>style.visibility</p:attrName>
                                        </p:attrNameLst>
                                      </p:cBhvr>
                                      <p:to>
                                        <p:strVal val="visible"/>
                                      </p:to>
                                    </p:set>
                                    <p:anim calcmode="lin" valueType="num">
                                      <p:cBhvr additive="base">
                                        <p:cTn id="43" dur="1000" fill="hold"/>
                                        <p:tgtEl>
                                          <p:spTgt spid="22552">
                                            <p:txEl>
                                              <p:pRg st="6" end="6"/>
                                            </p:txEl>
                                          </p:spTgt>
                                        </p:tgtEl>
                                        <p:attrNameLst>
                                          <p:attrName>ppt_x</p:attrName>
                                        </p:attrNameLst>
                                      </p:cBhvr>
                                      <p:tavLst>
                                        <p:tav tm="0">
                                          <p:val>
                                            <p:strVal val="1+#ppt_w/2"/>
                                          </p:val>
                                        </p:tav>
                                        <p:tav tm="100000">
                                          <p:val>
                                            <p:strVal val="#ppt_x"/>
                                          </p:val>
                                        </p:tav>
                                      </p:tavLst>
                                    </p:anim>
                                    <p:anim calcmode="lin" valueType="num">
                                      <p:cBhvr additive="base">
                                        <p:cTn id="44" dur="1000" fill="hold"/>
                                        <p:tgtEl>
                                          <p:spTgt spid="2255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2552">
                                            <p:txEl>
                                              <p:pRg st="7" end="7"/>
                                            </p:txEl>
                                          </p:spTgt>
                                        </p:tgtEl>
                                        <p:attrNameLst>
                                          <p:attrName>style.visibility</p:attrName>
                                        </p:attrNameLst>
                                      </p:cBhvr>
                                      <p:to>
                                        <p:strVal val="visible"/>
                                      </p:to>
                                    </p:set>
                                    <p:anim calcmode="lin" valueType="num">
                                      <p:cBhvr additive="base">
                                        <p:cTn id="49" dur="1000" fill="hold"/>
                                        <p:tgtEl>
                                          <p:spTgt spid="22552">
                                            <p:txEl>
                                              <p:pRg st="7" end="7"/>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255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22552">
                                            <p:txEl>
                                              <p:pRg st="8" end="8"/>
                                            </p:txEl>
                                          </p:spTgt>
                                        </p:tgtEl>
                                        <p:attrNameLst>
                                          <p:attrName>style.visibility</p:attrName>
                                        </p:attrNameLst>
                                      </p:cBhvr>
                                      <p:to>
                                        <p:strVal val="visible"/>
                                      </p:to>
                                    </p:set>
                                    <p:anim calcmode="lin" valueType="num">
                                      <p:cBhvr additive="base">
                                        <p:cTn id="55" dur="1000" fill="hold"/>
                                        <p:tgtEl>
                                          <p:spTgt spid="22552">
                                            <p:txEl>
                                              <p:pRg st="8" end="8"/>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2255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22552">
                                            <p:txEl>
                                              <p:pRg st="9" end="9"/>
                                            </p:txEl>
                                          </p:spTgt>
                                        </p:tgtEl>
                                        <p:attrNameLst>
                                          <p:attrName>style.visibility</p:attrName>
                                        </p:attrNameLst>
                                      </p:cBhvr>
                                      <p:to>
                                        <p:strVal val="visible"/>
                                      </p:to>
                                    </p:set>
                                    <p:anim calcmode="lin" valueType="num">
                                      <p:cBhvr additive="base">
                                        <p:cTn id="61" dur="1000" fill="hold"/>
                                        <p:tgtEl>
                                          <p:spTgt spid="22552">
                                            <p:txEl>
                                              <p:pRg st="9" end="9"/>
                                            </p:txEl>
                                          </p:spTgt>
                                        </p:tgtEl>
                                        <p:attrNameLst>
                                          <p:attrName>ppt_x</p:attrName>
                                        </p:attrNameLst>
                                      </p:cBhvr>
                                      <p:tavLst>
                                        <p:tav tm="0">
                                          <p:val>
                                            <p:strVal val="1+#ppt_w/2"/>
                                          </p:val>
                                        </p:tav>
                                        <p:tav tm="100000">
                                          <p:val>
                                            <p:strVal val="#ppt_x"/>
                                          </p:val>
                                        </p:tav>
                                      </p:tavLst>
                                    </p:anim>
                                    <p:anim calcmode="lin" valueType="num">
                                      <p:cBhvr additive="base">
                                        <p:cTn id="62" dur="1000" fill="hold"/>
                                        <p:tgtEl>
                                          <p:spTgt spid="22552">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CC19EF-48D4-8085-CD3D-B1C6CF7E645D}"/>
              </a:ext>
            </a:extLst>
          </p:cNvPr>
          <p:cNvSpPr>
            <a:spLocks noGrp="1"/>
          </p:cNvSpPr>
          <p:nvPr>
            <p:ph type="ctrTitle"/>
          </p:nvPr>
        </p:nvSpPr>
        <p:spPr>
          <a:xfrm>
            <a:off x="2038350" y="1584935"/>
            <a:ext cx="7010898" cy="1015663"/>
          </a:xfrm>
        </p:spPr>
        <p:txBody>
          <a:bodyPr/>
          <a:lstStyle/>
          <a:p>
            <a:r>
              <a:rPr lang="en-US" dirty="0"/>
              <a:t>Network and Switching System- NSS</a:t>
            </a:r>
            <a:endParaRPr lang="en-IN" dirty="0"/>
          </a:p>
        </p:txBody>
      </p:sp>
      <p:sp>
        <p:nvSpPr>
          <p:cNvPr id="6" name="Subtitle 5">
            <a:extLst>
              <a:ext uri="{FF2B5EF4-FFF2-40B4-BE49-F238E27FC236}">
                <a16:creationId xmlns:a16="http://schemas.microsoft.com/office/drawing/2014/main" id="{40853D54-B45C-4748-291B-1AE28A0BAAB3}"/>
              </a:ext>
            </a:extLst>
          </p:cNvPr>
          <p:cNvSpPr>
            <a:spLocks noGrp="1"/>
          </p:cNvSpPr>
          <p:nvPr>
            <p:ph type="subTitle" idx="4"/>
          </p:nvPr>
        </p:nvSpPr>
        <p:spPr/>
        <p:txBody>
          <a:bodyPr/>
          <a:lstStyle/>
          <a:p>
            <a:endParaRPr lang="en-IN"/>
          </a:p>
        </p:txBody>
      </p:sp>
    </p:spTree>
    <p:extLst>
      <p:ext uri="{BB962C8B-B14F-4D97-AF65-F5344CB8AC3E}">
        <p14:creationId xmlns:p14="http://schemas.microsoft.com/office/powerpoint/2010/main" val="160646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5" name="Group 5"/>
          <p:cNvGrpSpPr>
            <a:grpSpLocks/>
          </p:cNvGrpSpPr>
          <p:nvPr/>
        </p:nvGrpSpPr>
        <p:grpSpPr bwMode="auto">
          <a:xfrm>
            <a:off x="11029950" y="942976"/>
            <a:ext cx="796925" cy="709613"/>
            <a:chOff x="3385" y="3505"/>
            <a:chExt cx="502" cy="447"/>
          </a:xfrm>
        </p:grpSpPr>
        <p:grpSp>
          <p:nvGrpSpPr>
            <p:cNvPr id="54278" name="Group 6"/>
            <p:cNvGrpSpPr>
              <a:grpSpLocks/>
            </p:cNvGrpSpPr>
            <p:nvPr/>
          </p:nvGrpSpPr>
          <p:grpSpPr bwMode="auto">
            <a:xfrm>
              <a:off x="3385" y="3505"/>
              <a:ext cx="191" cy="447"/>
              <a:chOff x="3385" y="3505"/>
              <a:chExt cx="191" cy="447"/>
            </a:xfrm>
          </p:grpSpPr>
          <p:grpSp>
            <p:nvGrpSpPr>
              <p:cNvPr id="54313" name="Group 7"/>
              <p:cNvGrpSpPr>
                <a:grpSpLocks/>
              </p:cNvGrpSpPr>
              <p:nvPr/>
            </p:nvGrpSpPr>
            <p:grpSpPr bwMode="auto">
              <a:xfrm>
                <a:off x="3385" y="3525"/>
                <a:ext cx="151" cy="427"/>
                <a:chOff x="3385" y="3525"/>
                <a:chExt cx="151" cy="427"/>
              </a:xfrm>
            </p:grpSpPr>
            <p:sp>
              <p:nvSpPr>
                <p:cNvPr id="54327" name="Rectangle 8"/>
                <p:cNvSpPr>
                  <a:spLocks noChangeArrowheads="1"/>
                </p:cNvSpPr>
                <p:nvPr/>
              </p:nvSpPr>
              <p:spPr bwMode="auto">
                <a:xfrm>
                  <a:off x="3385" y="3525"/>
                  <a:ext cx="151" cy="42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28" name="Rectangle 9"/>
                <p:cNvSpPr>
                  <a:spLocks noChangeArrowheads="1"/>
                </p:cNvSpPr>
                <p:nvPr/>
              </p:nvSpPr>
              <p:spPr bwMode="auto">
                <a:xfrm>
                  <a:off x="3390" y="3546"/>
                  <a:ext cx="140" cy="402"/>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54314" name="Freeform 10"/>
              <p:cNvSpPr>
                <a:spLocks/>
              </p:cNvSpPr>
              <p:nvPr/>
            </p:nvSpPr>
            <p:spPr bwMode="auto">
              <a:xfrm>
                <a:off x="3537" y="3505"/>
                <a:ext cx="39" cy="447"/>
              </a:xfrm>
              <a:custGeom>
                <a:avLst/>
                <a:gdLst>
                  <a:gd name="T0" fmla="*/ 0 w 39"/>
                  <a:gd name="T1" fmla="*/ 446 h 447"/>
                  <a:gd name="T2" fmla="*/ 38 w 39"/>
                  <a:gd name="T3" fmla="*/ 418 h 447"/>
                  <a:gd name="T4" fmla="*/ 38 w 39"/>
                  <a:gd name="T5" fmla="*/ 0 h 447"/>
                  <a:gd name="T6" fmla="*/ 0 w 39"/>
                  <a:gd name="T7" fmla="*/ 20 h 447"/>
                  <a:gd name="T8" fmla="*/ 0 w 39"/>
                  <a:gd name="T9" fmla="*/ 446 h 4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47">
                    <a:moveTo>
                      <a:pt x="0" y="446"/>
                    </a:moveTo>
                    <a:lnTo>
                      <a:pt x="38" y="418"/>
                    </a:lnTo>
                    <a:lnTo>
                      <a:pt x="38" y="0"/>
                    </a:lnTo>
                    <a:lnTo>
                      <a:pt x="0" y="20"/>
                    </a:lnTo>
                    <a:lnTo>
                      <a:pt x="0" y="446"/>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4315" name="Freeform 11"/>
              <p:cNvSpPr>
                <a:spLocks/>
              </p:cNvSpPr>
              <p:nvPr/>
            </p:nvSpPr>
            <p:spPr bwMode="auto">
              <a:xfrm>
                <a:off x="3385" y="3505"/>
                <a:ext cx="191" cy="20"/>
              </a:xfrm>
              <a:custGeom>
                <a:avLst/>
                <a:gdLst>
                  <a:gd name="T0" fmla="*/ 151 w 191"/>
                  <a:gd name="T1" fmla="*/ 19 h 20"/>
                  <a:gd name="T2" fmla="*/ 0 w 191"/>
                  <a:gd name="T3" fmla="*/ 18 h 20"/>
                  <a:gd name="T4" fmla="*/ 39 w 191"/>
                  <a:gd name="T5" fmla="*/ 0 h 20"/>
                  <a:gd name="T6" fmla="*/ 190 w 191"/>
                  <a:gd name="T7" fmla="*/ 0 h 20"/>
                  <a:gd name="T8" fmla="*/ 151 w 191"/>
                  <a:gd name="T9" fmla="*/ 19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0">
                    <a:moveTo>
                      <a:pt x="151" y="19"/>
                    </a:moveTo>
                    <a:lnTo>
                      <a:pt x="0" y="18"/>
                    </a:lnTo>
                    <a:lnTo>
                      <a:pt x="39" y="0"/>
                    </a:lnTo>
                    <a:lnTo>
                      <a:pt x="190" y="0"/>
                    </a:lnTo>
                    <a:lnTo>
                      <a:pt x="151" y="19"/>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4316" name="Rectangle 12"/>
              <p:cNvSpPr>
                <a:spLocks noChangeArrowheads="1"/>
              </p:cNvSpPr>
              <p:nvPr/>
            </p:nvSpPr>
            <p:spPr bwMode="auto">
              <a:xfrm>
                <a:off x="3469" y="3761"/>
                <a:ext cx="54" cy="18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17" name="Rectangle 13"/>
              <p:cNvSpPr>
                <a:spLocks noChangeArrowheads="1"/>
              </p:cNvSpPr>
              <p:nvPr/>
            </p:nvSpPr>
            <p:spPr bwMode="auto">
              <a:xfrm>
                <a:off x="3397" y="3761"/>
                <a:ext cx="54" cy="18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18" name="Rectangle 14"/>
              <p:cNvSpPr>
                <a:spLocks noChangeArrowheads="1"/>
              </p:cNvSpPr>
              <p:nvPr/>
            </p:nvSpPr>
            <p:spPr bwMode="auto">
              <a:xfrm>
                <a:off x="3397" y="3557"/>
                <a:ext cx="54" cy="1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19" name="Rectangle 15"/>
              <p:cNvSpPr>
                <a:spLocks noChangeArrowheads="1"/>
              </p:cNvSpPr>
              <p:nvPr/>
            </p:nvSpPr>
            <p:spPr bwMode="auto">
              <a:xfrm>
                <a:off x="3469" y="3558"/>
                <a:ext cx="54" cy="179"/>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20" name="Rectangle 16"/>
              <p:cNvSpPr>
                <a:spLocks noChangeArrowheads="1"/>
              </p:cNvSpPr>
              <p:nvPr/>
            </p:nvSpPr>
            <p:spPr bwMode="auto">
              <a:xfrm>
                <a:off x="3388" y="3742"/>
                <a:ext cx="144" cy="21"/>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nvGrpSpPr>
              <p:cNvPr id="54321" name="Group 17"/>
              <p:cNvGrpSpPr>
                <a:grpSpLocks/>
              </p:cNvGrpSpPr>
              <p:nvPr/>
            </p:nvGrpSpPr>
            <p:grpSpPr bwMode="auto">
              <a:xfrm>
                <a:off x="3427" y="3745"/>
                <a:ext cx="19" cy="20"/>
                <a:chOff x="3427" y="3745"/>
                <a:chExt cx="19" cy="20"/>
              </a:xfrm>
            </p:grpSpPr>
            <p:sp>
              <p:nvSpPr>
                <p:cNvPr id="54325" name="Rectangle 18"/>
                <p:cNvSpPr>
                  <a:spLocks noChangeArrowheads="1"/>
                </p:cNvSpPr>
                <p:nvPr/>
              </p:nvSpPr>
              <p:spPr bwMode="auto">
                <a:xfrm>
                  <a:off x="3427" y="3745"/>
                  <a:ext cx="19" cy="2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26" name="Line 19"/>
                <p:cNvSpPr>
                  <a:spLocks noChangeShapeType="1"/>
                </p:cNvSpPr>
                <p:nvPr/>
              </p:nvSpPr>
              <p:spPr bwMode="auto">
                <a:xfrm>
                  <a:off x="3431" y="3747"/>
                  <a:ext cx="11"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nvGrpSpPr>
              <p:cNvPr id="54322" name="Group 20"/>
              <p:cNvGrpSpPr>
                <a:grpSpLocks/>
              </p:cNvGrpSpPr>
              <p:nvPr/>
            </p:nvGrpSpPr>
            <p:grpSpPr bwMode="auto">
              <a:xfrm>
                <a:off x="3468" y="3745"/>
                <a:ext cx="18" cy="20"/>
                <a:chOff x="3468" y="3745"/>
                <a:chExt cx="18" cy="20"/>
              </a:xfrm>
            </p:grpSpPr>
            <p:sp>
              <p:nvSpPr>
                <p:cNvPr id="54323" name="Rectangle 21"/>
                <p:cNvSpPr>
                  <a:spLocks noChangeArrowheads="1"/>
                </p:cNvSpPr>
                <p:nvPr/>
              </p:nvSpPr>
              <p:spPr bwMode="auto">
                <a:xfrm>
                  <a:off x="3468" y="3745"/>
                  <a:ext cx="18" cy="2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24" name="Line 22"/>
                <p:cNvSpPr>
                  <a:spLocks noChangeShapeType="1"/>
                </p:cNvSpPr>
                <p:nvPr/>
              </p:nvSpPr>
              <p:spPr bwMode="auto">
                <a:xfrm>
                  <a:off x="3473" y="3747"/>
                  <a:ext cx="11"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grpSp>
          <p:nvGrpSpPr>
            <p:cNvPr id="54279" name="Group 23"/>
            <p:cNvGrpSpPr>
              <a:grpSpLocks/>
            </p:cNvGrpSpPr>
            <p:nvPr/>
          </p:nvGrpSpPr>
          <p:grpSpPr bwMode="auto">
            <a:xfrm>
              <a:off x="3540" y="3505"/>
              <a:ext cx="193" cy="447"/>
              <a:chOff x="3540" y="3505"/>
              <a:chExt cx="193" cy="447"/>
            </a:xfrm>
          </p:grpSpPr>
          <p:grpSp>
            <p:nvGrpSpPr>
              <p:cNvPr id="54297" name="Group 24"/>
              <p:cNvGrpSpPr>
                <a:grpSpLocks/>
              </p:cNvGrpSpPr>
              <p:nvPr/>
            </p:nvGrpSpPr>
            <p:grpSpPr bwMode="auto">
              <a:xfrm>
                <a:off x="3540" y="3525"/>
                <a:ext cx="151" cy="427"/>
                <a:chOff x="3540" y="3525"/>
                <a:chExt cx="151" cy="427"/>
              </a:xfrm>
            </p:grpSpPr>
            <p:sp>
              <p:nvSpPr>
                <p:cNvPr id="54311" name="Rectangle 25"/>
                <p:cNvSpPr>
                  <a:spLocks noChangeArrowheads="1"/>
                </p:cNvSpPr>
                <p:nvPr/>
              </p:nvSpPr>
              <p:spPr bwMode="auto">
                <a:xfrm>
                  <a:off x="3540" y="3525"/>
                  <a:ext cx="151" cy="42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12" name="Rectangle 26"/>
                <p:cNvSpPr>
                  <a:spLocks noChangeArrowheads="1"/>
                </p:cNvSpPr>
                <p:nvPr/>
              </p:nvSpPr>
              <p:spPr bwMode="auto">
                <a:xfrm>
                  <a:off x="3545" y="3546"/>
                  <a:ext cx="140" cy="402"/>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FF0000"/>
                    </a:solidFill>
                    <a:latin typeface="Arial" pitchFamily="34" charset="0"/>
                  </a:endParaRPr>
                </a:p>
              </p:txBody>
            </p:sp>
          </p:grpSp>
          <p:sp>
            <p:nvSpPr>
              <p:cNvPr id="54298" name="Freeform 27"/>
              <p:cNvSpPr>
                <a:spLocks/>
              </p:cNvSpPr>
              <p:nvPr/>
            </p:nvSpPr>
            <p:spPr bwMode="auto">
              <a:xfrm>
                <a:off x="3693" y="3505"/>
                <a:ext cx="40" cy="447"/>
              </a:xfrm>
              <a:custGeom>
                <a:avLst/>
                <a:gdLst>
                  <a:gd name="T0" fmla="*/ 0 w 40"/>
                  <a:gd name="T1" fmla="*/ 446 h 447"/>
                  <a:gd name="T2" fmla="*/ 39 w 40"/>
                  <a:gd name="T3" fmla="*/ 418 h 447"/>
                  <a:gd name="T4" fmla="*/ 39 w 40"/>
                  <a:gd name="T5" fmla="*/ 0 h 447"/>
                  <a:gd name="T6" fmla="*/ 0 w 40"/>
                  <a:gd name="T7" fmla="*/ 20 h 447"/>
                  <a:gd name="T8" fmla="*/ 0 w 40"/>
                  <a:gd name="T9" fmla="*/ 446 h 4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47">
                    <a:moveTo>
                      <a:pt x="0" y="446"/>
                    </a:moveTo>
                    <a:lnTo>
                      <a:pt x="39" y="418"/>
                    </a:lnTo>
                    <a:lnTo>
                      <a:pt x="39" y="0"/>
                    </a:lnTo>
                    <a:lnTo>
                      <a:pt x="0" y="20"/>
                    </a:lnTo>
                    <a:lnTo>
                      <a:pt x="0" y="446"/>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4299" name="Freeform 28"/>
              <p:cNvSpPr>
                <a:spLocks/>
              </p:cNvSpPr>
              <p:nvPr/>
            </p:nvSpPr>
            <p:spPr bwMode="auto">
              <a:xfrm>
                <a:off x="3540" y="3505"/>
                <a:ext cx="193" cy="20"/>
              </a:xfrm>
              <a:custGeom>
                <a:avLst/>
                <a:gdLst>
                  <a:gd name="T0" fmla="*/ 152 w 193"/>
                  <a:gd name="T1" fmla="*/ 19 h 20"/>
                  <a:gd name="T2" fmla="*/ 0 w 193"/>
                  <a:gd name="T3" fmla="*/ 18 h 20"/>
                  <a:gd name="T4" fmla="*/ 40 w 193"/>
                  <a:gd name="T5" fmla="*/ 0 h 20"/>
                  <a:gd name="T6" fmla="*/ 192 w 193"/>
                  <a:gd name="T7" fmla="*/ 0 h 20"/>
                  <a:gd name="T8" fmla="*/ 152 w 193"/>
                  <a:gd name="T9" fmla="*/ 19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3" h="20">
                    <a:moveTo>
                      <a:pt x="152" y="19"/>
                    </a:moveTo>
                    <a:lnTo>
                      <a:pt x="0" y="18"/>
                    </a:lnTo>
                    <a:lnTo>
                      <a:pt x="40" y="0"/>
                    </a:lnTo>
                    <a:lnTo>
                      <a:pt x="192" y="0"/>
                    </a:lnTo>
                    <a:lnTo>
                      <a:pt x="152" y="19"/>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4300" name="Rectangle 29"/>
              <p:cNvSpPr>
                <a:spLocks noChangeArrowheads="1"/>
              </p:cNvSpPr>
              <p:nvPr/>
            </p:nvSpPr>
            <p:spPr bwMode="auto">
              <a:xfrm>
                <a:off x="3624" y="3761"/>
                <a:ext cx="55" cy="18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01" name="Rectangle 30"/>
              <p:cNvSpPr>
                <a:spLocks noChangeArrowheads="1"/>
              </p:cNvSpPr>
              <p:nvPr/>
            </p:nvSpPr>
            <p:spPr bwMode="auto">
              <a:xfrm>
                <a:off x="3553" y="3761"/>
                <a:ext cx="54" cy="18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02" name="Rectangle 31"/>
              <p:cNvSpPr>
                <a:spLocks noChangeArrowheads="1"/>
              </p:cNvSpPr>
              <p:nvPr/>
            </p:nvSpPr>
            <p:spPr bwMode="auto">
              <a:xfrm>
                <a:off x="3553" y="3557"/>
                <a:ext cx="54" cy="1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03" name="Rectangle 32"/>
              <p:cNvSpPr>
                <a:spLocks noChangeArrowheads="1"/>
              </p:cNvSpPr>
              <p:nvPr/>
            </p:nvSpPr>
            <p:spPr bwMode="auto">
              <a:xfrm>
                <a:off x="3624" y="3558"/>
                <a:ext cx="55" cy="179"/>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04" name="Rectangle 33"/>
              <p:cNvSpPr>
                <a:spLocks noChangeArrowheads="1"/>
              </p:cNvSpPr>
              <p:nvPr/>
            </p:nvSpPr>
            <p:spPr bwMode="auto">
              <a:xfrm>
                <a:off x="3543" y="3742"/>
                <a:ext cx="145" cy="21"/>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nvGrpSpPr>
              <p:cNvPr id="54305" name="Group 34"/>
              <p:cNvGrpSpPr>
                <a:grpSpLocks/>
              </p:cNvGrpSpPr>
              <p:nvPr/>
            </p:nvGrpSpPr>
            <p:grpSpPr bwMode="auto">
              <a:xfrm>
                <a:off x="3582" y="3745"/>
                <a:ext cx="19" cy="20"/>
                <a:chOff x="3582" y="3745"/>
                <a:chExt cx="19" cy="20"/>
              </a:xfrm>
            </p:grpSpPr>
            <p:sp>
              <p:nvSpPr>
                <p:cNvPr id="54309" name="Rectangle 35"/>
                <p:cNvSpPr>
                  <a:spLocks noChangeArrowheads="1"/>
                </p:cNvSpPr>
                <p:nvPr/>
              </p:nvSpPr>
              <p:spPr bwMode="auto">
                <a:xfrm>
                  <a:off x="3582" y="3745"/>
                  <a:ext cx="19" cy="2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10" name="Line 36"/>
                <p:cNvSpPr>
                  <a:spLocks noChangeShapeType="1"/>
                </p:cNvSpPr>
                <p:nvPr/>
              </p:nvSpPr>
              <p:spPr bwMode="auto">
                <a:xfrm>
                  <a:off x="3586" y="3747"/>
                  <a:ext cx="13"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nvGrpSpPr>
              <p:cNvPr id="54306" name="Group 37"/>
              <p:cNvGrpSpPr>
                <a:grpSpLocks/>
              </p:cNvGrpSpPr>
              <p:nvPr/>
            </p:nvGrpSpPr>
            <p:grpSpPr bwMode="auto">
              <a:xfrm>
                <a:off x="3624" y="3745"/>
                <a:ext cx="18" cy="20"/>
                <a:chOff x="3624" y="3745"/>
                <a:chExt cx="18" cy="20"/>
              </a:xfrm>
            </p:grpSpPr>
            <p:sp>
              <p:nvSpPr>
                <p:cNvPr id="54307" name="Rectangle 38"/>
                <p:cNvSpPr>
                  <a:spLocks noChangeArrowheads="1"/>
                </p:cNvSpPr>
                <p:nvPr/>
              </p:nvSpPr>
              <p:spPr bwMode="auto">
                <a:xfrm>
                  <a:off x="3624" y="3745"/>
                  <a:ext cx="18" cy="2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308" name="Line 39"/>
                <p:cNvSpPr>
                  <a:spLocks noChangeShapeType="1"/>
                </p:cNvSpPr>
                <p:nvPr/>
              </p:nvSpPr>
              <p:spPr bwMode="auto">
                <a:xfrm>
                  <a:off x="3628" y="3747"/>
                  <a:ext cx="10"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grpSp>
          <p:nvGrpSpPr>
            <p:cNvPr id="54280" name="Group 40"/>
            <p:cNvGrpSpPr>
              <a:grpSpLocks/>
            </p:cNvGrpSpPr>
            <p:nvPr/>
          </p:nvGrpSpPr>
          <p:grpSpPr bwMode="auto">
            <a:xfrm>
              <a:off x="3696" y="3505"/>
              <a:ext cx="191" cy="447"/>
              <a:chOff x="3696" y="3505"/>
              <a:chExt cx="191" cy="447"/>
            </a:xfrm>
          </p:grpSpPr>
          <p:grpSp>
            <p:nvGrpSpPr>
              <p:cNvPr id="54281" name="Group 41"/>
              <p:cNvGrpSpPr>
                <a:grpSpLocks/>
              </p:cNvGrpSpPr>
              <p:nvPr/>
            </p:nvGrpSpPr>
            <p:grpSpPr bwMode="auto">
              <a:xfrm>
                <a:off x="3696" y="3525"/>
                <a:ext cx="150" cy="427"/>
                <a:chOff x="3696" y="3525"/>
                <a:chExt cx="150" cy="427"/>
              </a:xfrm>
            </p:grpSpPr>
            <p:sp>
              <p:nvSpPr>
                <p:cNvPr id="54295" name="Rectangle 42"/>
                <p:cNvSpPr>
                  <a:spLocks noChangeArrowheads="1"/>
                </p:cNvSpPr>
                <p:nvPr/>
              </p:nvSpPr>
              <p:spPr bwMode="auto">
                <a:xfrm>
                  <a:off x="3696" y="3525"/>
                  <a:ext cx="150" cy="42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296" name="Rectangle 43"/>
                <p:cNvSpPr>
                  <a:spLocks noChangeArrowheads="1"/>
                </p:cNvSpPr>
                <p:nvPr/>
              </p:nvSpPr>
              <p:spPr bwMode="auto">
                <a:xfrm>
                  <a:off x="3702" y="3546"/>
                  <a:ext cx="139" cy="402"/>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54282" name="Freeform 44"/>
              <p:cNvSpPr>
                <a:spLocks/>
              </p:cNvSpPr>
              <p:nvPr/>
            </p:nvSpPr>
            <p:spPr bwMode="auto">
              <a:xfrm>
                <a:off x="3849" y="3505"/>
                <a:ext cx="38" cy="447"/>
              </a:xfrm>
              <a:custGeom>
                <a:avLst/>
                <a:gdLst>
                  <a:gd name="T0" fmla="*/ 0 w 38"/>
                  <a:gd name="T1" fmla="*/ 446 h 447"/>
                  <a:gd name="T2" fmla="*/ 37 w 38"/>
                  <a:gd name="T3" fmla="*/ 418 h 447"/>
                  <a:gd name="T4" fmla="*/ 37 w 38"/>
                  <a:gd name="T5" fmla="*/ 0 h 447"/>
                  <a:gd name="T6" fmla="*/ 0 w 38"/>
                  <a:gd name="T7" fmla="*/ 20 h 447"/>
                  <a:gd name="T8" fmla="*/ 0 w 38"/>
                  <a:gd name="T9" fmla="*/ 446 h 4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447">
                    <a:moveTo>
                      <a:pt x="0" y="446"/>
                    </a:moveTo>
                    <a:lnTo>
                      <a:pt x="37" y="418"/>
                    </a:lnTo>
                    <a:lnTo>
                      <a:pt x="37" y="0"/>
                    </a:lnTo>
                    <a:lnTo>
                      <a:pt x="0" y="20"/>
                    </a:lnTo>
                    <a:lnTo>
                      <a:pt x="0" y="446"/>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4283" name="Freeform 45"/>
              <p:cNvSpPr>
                <a:spLocks/>
              </p:cNvSpPr>
              <p:nvPr/>
            </p:nvSpPr>
            <p:spPr bwMode="auto">
              <a:xfrm>
                <a:off x="3696" y="3505"/>
                <a:ext cx="191" cy="20"/>
              </a:xfrm>
              <a:custGeom>
                <a:avLst/>
                <a:gdLst>
                  <a:gd name="T0" fmla="*/ 151 w 191"/>
                  <a:gd name="T1" fmla="*/ 19 h 20"/>
                  <a:gd name="T2" fmla="*/ 0 w 191"/>
                  <a:gd name="T3" fmla="*/ 18 h 20"/>
                  <a:gd name="T4" fmla="*/ 39 w 191"/>
                  <a:gd name="T5" fmla="*/ 0 h 20"/>
                  <a:gd name="T6" fmla="*/ 190 w 191"/>
                  <a:gd name="T7" fmla="*/ 0 h 20"/>
                  <a:gd name="T8" fmla="*/ 151 w 191"/>
                  <a:gd name="T9" fmla="*/ 19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0">
                    <a:moveTo>
                      <a:pt x="151" y="19"/>
                    </a:moveTo>
                    <a:lnTo>
                      <a:pt x="0" y="18"/>
                    </a:lnTo>
                    <a:lnTo>
                      <a:pt x="39" y="0"/>
                    </a:lnTo>
                    <a:lnTo>
                      <a:pt x="190" y="0"/>
                    </a:lnTo>
                    <a:lnTo>
                      <a:pt x="151" y="19"/>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4284" name="Rectangle 46"/>
              <p:cNvSpPr>
                <a:spLocks noChangeArrowheads="1"/>
              </p:cNvSpPr>
              <p:nvPr/>
            </p:nvSpPr>
            <p:spPr bwMode="auto">
              <a:xfrm>
                <a:off x="3781" y="3761"/>
                <a:ext cx="53" cy="18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285" name="Rectangle 47"/>
              <p:cNvSpPr>
                <a:spLocks noChangeArrowheads="1"/>
              </p:cNvSpPr>
              <p:nvPr/>
            </p:nvSpPr>
            <p:spPr bwMode="auto">
              <a:xfrm>
                <a:off x="3707" y="3761"/>
                <a:ext cx="55" cy="18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286" name="Rectangle 48"/>
              <p:cNvSpPr>
                <a:spLocks noChangeArrowheads="1"/>
              </p:cNvSpPr>
              <p:nvPr/>
            </p:nvSpPr>
            <p:spPr bwMode="auto">
              <a:xfrm>
                <a:off x="3707" y="3557"/>
                <a:ext cx="55" cy="1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287" name="Rectangle 49"/>
              <p:cNvSpPr>
                <a:spLocks noChangeArrowheads="1"/>
              </p:cNvSpPr>
              <p:nvPr/>
            </p:nvSpPr>
            <p:spPr bwMode="auto">
              <a:xfrm>
                <a:off x="3781" y="3558"/>
                <a:ext cx="53" cy="179"/>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288" name="Rectangle 50"/>
              <p:cNvSpPr>
                <a:spLocks noChangeArrowheads="1"/>
              </p:cNvSpPr>
              <p:nvPr/>
            </p:nvSpPr>
            <p:spPr bwMode="auto">
              <a:xfrm>
                <a:off x="3699" y="3742"/>
                <a:ext cx="144" cy="21"/>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nvGrpSpPr>
              <p:cNvPr id="54289" name="Group 51"/>
              <p:cNvGrpSpPr>
                <a:grpSpLocks/>
              </p:cNvGrpSpPr>
              <p:nvPr/>
            </p:nvGrpSpPr>
            <p:grpSpPr bwMode="auto">
              <a:xfrm>
                <a:off x="3737" y="3745"/>
                <a:ext cx="19" cy="20"/>
                <a:chOff x="3737" y="3745"/>
                <a:chExt cx="19" cy="20"/>
              </a:xfrm>
            </p:grpSpPr>
            <p:sp>
              <p:nvSpPr>
                <p:cNvPr id="54293" name="Rectangle 52"/>
                <p:cNvSpPr>
                  <a:spLocks noChangeArrowheads="1"/>
                </p:cNvSpPr>
                <p:nvPr/>
              </p:nvSpPr>
              <p:spPr bwMode="auto">
                <a:xfrm>
                  <a:off x="3737" y="3745"/>
                  <a:ext cx="19" cy="2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294" name="Line 53"/>
                <p:cNvSpPr>
                  <a:spLocks noChangeShapeType="1"/>
                </p:cNvSpPr>
                <p:nvPr/>
              </p:nvSpPr>
              <p:spPr bwMode="auto">
                <a:xfrm>
                  <a:off x="3743" y="3747"/>
                  <a:ext cx="11"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nvGrpSpPr>
              <p:cNvPr id="54290" name="Group 54"/>
              <p:cNvGrpSpPr>
                <a:grpSpLocks/>
              </p:cNvGrpSpPr>
              <p:nvPr/>
            </p:nvGrpSpPr>
            <p:grpSpPr bwMode="auto">
              <a:xfrm>
                <a:off x="3780" y="3745"/>
                <a:ext cx="18" cy="20"/>
                <a:chOff x="3780" y="3745"/>
                <a:chExt cx="18" cy="20"/>
              </a:xfrm>
            </p:grpSpPr>
            <p:sp>
              <p:nvSpPr>
                <p:cNvPr id="54291" name="Rectangle 55"/>
                <p:cNvSpPr>
                  <a:spLocks noChangeArrowheads="1"/>
                </p:cNvSpPr>
                <p:nvPr/>
              </p:nvSpPr>
              <p:spPr bwMode="auto">
                <a:xfrm>
                  <a:off x="3780" y="3745"/>
                  <a:ext cx="18" cy="2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4292" name="Line 56"/>
                <p:cNvSpPr>
                  <a:spLocks noChangeShapeType="1"/>
                </p:cNvSpPr>
                <p:nvPr/>
              </p:nvSpPr>
              <p:spPr bwMode="auto">
                <a:xfrm>
                  <a:off x="3783" y="3747"/>
                  <a:ext cx="12" cy="0"/>
                </a:xfrm>
                <a:prstGeom prst="line">
                  <a:avLst/>
                </a:prstGeom>
                <a:noFill/>
                <a:ln w="12700">
                  <a:solidFill>
                    <a:srgbClr val="CECEC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grpSp>
      <p:sp>
        <p:nvSpPr>
          <p:cNvPr id="54276" name="Rectangle 58"/>
          <p:cNvSpPr>
            <a:spLocks noGrp="1" noChangeArrowheads="1"/>
          </p:cNvSpPr>
          <p:nvPr>
            <p:ph type="title"/>
          </p:nvPr>
        </p:nvSpPr>
        <p:spPr/>
        <p:txBody>
          <a:bodyPr>
            <a:normAutofit/>
          </a:bodyPr>
          <a:lstStyle/>
          <a:p>
            <a:r>
              <a:rPr lang="en-US">
                <a:latin typeface="Arial" charset="0"/>
              </a:rPr>
              <a:t>Mobile Switching Center (MSC)</a:t>
            </a:r>
          </a:p>
        </p:txBody>
      </p:sp>
      <p:sp>
        <p:nvSpPr>
          <p:cNvPr id="23611" name="Rectangle 59"/>
          <p:cNvSpPr>
            <a:spLocks noGrp="1" noChangeArrowheads="1"/>
          </p:cNvSpPr>
          <p:nvPr>
            <p:ph type="body" idx="1"/>
          </p:nvPr>
        </p:nvSpPr>
        <p:spPr>
          <a:xfrm>
            <a:off x="275545" y="819388"/>
            <a:ext cx="11184618" cy="3323987"/>
          </a:xfrm>
        </p:spPr>
        <p:txBody>
          <a:bodyPr/>
          <a:lstStyle/>
          <a:p>
            <a:endParaRPr lang="en-US" sz="2400" dirty="0">
              <a:latin typeface="Arial" charset="0"/>
            </a:endParaRPr>
          </a:p>
          <a:p>
            <a:r>
              <a:rPr lang="en-US" sz="2400" dirty="0">
                <a:latin typeface="Arial" charset="0"/>
              </a:rPr>
              <a:t>Performs call switching </a:t>
            </a:r>
          </a:p>
          <a:p>
            <a:r>
              <a:rPr lang="en-US" sz="2400" dirty="0">
                <a:latin typeface="Arial" charset="0"/>
              </a:rPr>
              <a:t>Interface of the cellular network to PSTN</a:t>
            </a:r>
          </a:p>
          <a:p>
            <a:r>
              <a:rPr lang="en-US" sz="2400" dirty="0">
                <a:latin typeface="Arial" charset="0"/>
              </a:rPr>
              <a:t>Queries HLR (home location register)when calls come from PSTN to mobile user</a:t>
            </a:r>
          </a:p>
          <a:p>
            <a:r>
              <a:rPr lang="en-US" sz="2400" dirty="0">
                <a:latin typeface="Arial" charset="0"/>
              </a:rPr>
              <a:t>Inter-BSC (Base station controller) Handover</a:t>
            </a:r>
          </a:p>
          <a:p>
            <a:r>
              <a:rPr lang="en-US" sz="2400" dirty="0">
                <a:latin typeface="Arial" charset="0"/>
              </a:rPr>
              <a:t>Paging</a:t>
            </a:r>
          </a:p>
          <a:p>
            <a:r>
              <a:rPr lang="en-US" sz="2400" dirty="0">
                <a:latin typeface="Arial" charset="0"/>
              </a:rPr>
              <a:t>Billing</a:t>
            </a:r>
          </a:p>
          <a:p>
            <a:endParaRPr lang="en-US" sz="2400" dirty="0">
              <a:latin typeface="Arial" charset="0"/>
            </a:endParaRPr>
          </a:p>
        </p:txBody>
      </p:sp>
    </p:spTree>
    <p:extLst>
      <p:ext uri="{BB962C8B-B14F-4D97-AF65-F5344CB8AC3E}">
        <p14:creationId xmlns:p14="http://schemas.microsoft.com/office/powerpoint/2010/main" val="474370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611">
                                            <p:txEl>
                                              <p:pRg st="1" end="1"/>
                                            </p:txEl>
                                          </p:spTgt>
                                        </p:tgtEl>
                                        <p:attrNameLst>
                                          <p:attrName>style.visibility</p:attrName>
                                        </p:attrNameLst>
                                      </p:cBhvr>
                                      <p:to>
                                        <p:strVal val="visible"/>
                                      </p:to>
                                    </p:set>
                                    <p:anim calcmode="lin" valueType="num">
                                      <p:cBhvr additive="base">
                                        <p:cTn id="7" dur="1000" fill="hold"/>
                                        <p:tgtEl>
                                          <p:spTgt spid="23611">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3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611">
                                            <p:txEl>
                                              <p:pRg st="2" end="2"/>
                                            </p:txEl>
                                          </p:spTgt>
                                        </p:tgtEl>
                                        <p:attrNameLst>
                                          <p:attrName>style.visibility</p:attrName>
                                        </p:attrNameLst>
                                      </p:cBhvr>
                                      <p:to>
                                        <p:strVal val="visible"/>
                                      </p:to>
                                    </p:set>
                                    <p:anim calcmode="lin" valueType="num">
                                      <p:cBhvr additive="base">
                                        <p:cTn id="13" dur="1000" fill="hold"/>
                                        <p:tgtEl>
                                          <p:spTgt spid="23611">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3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611">
                                            <p:txEl>
                                              <p:pRg st="3" end="3"/>
                                            </p:txEl>
                                          </p:spTgt>
                                        </p:tgtEl>
                                        <p:attrNameLst>
                                          <p:attrName>style.visibility</p:attrName>
                                        </p:attrNameLst>
                                      </p:cBhvr>
                                      <p:to>
                                        <p:strVal val="visible"/>
                                      </p:to>
                                    </p:set>
                                    <p:anim calcmode="lin" valueType="num">
                                      <p:cBhvr additive="base">
                                        <p:cTn id="19" dur="1000" fill="hold"/>
                                        <p:tgtEl>
                                          <p:spTgt spid="23611">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36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611">
                                            <p:txEl>
                                              <p:pRg st="4" end="4"/>
                                            </p:txEl>
                                          </p:spTgt>
                                        </p:tgtEl>
                                        <p:attrNameLst>
                                          <p:attrName>style.visibility</p:attrName>
                                        </p:attrNameLst>
                                      </p:cBhvr>
                                      <p:to>
                                        <p:strVal val="visible"/>
                                      </p:to>
                                    </p:set>
                                    <p:anim calcmode="lin" valueType="num">
                                      <p:cBhvr additive="base">
                                        <p:cTn id="25" dur="1000" fill="hold"/>
                                        <p:tgtEl>
                                          <p:spTgt spid="23611">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36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611">
                                            <p:txEl>
                                              <p:pRg st="5" end="5"/>
                                            </p:txEl>
                                          </p:spTgt>
                                        </p:tgtEl>
                                        <p:attrNameLst>
                                          <p:attrName>style.visibility</p:attrName>
                                        </p:attrNameLst>
                                      </p:cBhvr>
                                      <p:to>
                                        <p:strVal val="visible"/>
                                      </p:to>
                                    </p:set>
                                    <p:anim calcmode="lin" valueType="num">
                                      <p:cBhvr additive="base">
                                        <p:cTn id="31" dur="1000" fill="hold"/>
                                        <p:tgtEl>
                                          <p:spTgt spid="23611">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36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611">
                                            <p:txEl>
                                              <p:pRg st="6" end="6"/>
                                            </p:txEl>
                                          </p:spTgt>
                                        </p:tgtEl>
                                        <p:attrNameLst>
                                          <p:attrName>style.visibility</p:attrName>
                                        </p:attrNameLst>
                                      </p:cBhvr>
                                      <p:to>
                                        <p:strVal val="visible"/>
                                      </p:to>
                                    </p:set>
                                    <p:anim calcmode="lin" valueType="num">
                                      <p:cBhvr additive="base">
                                        <p:cTn id="37" dur="1000" fill="hold"/>
                                        <p:tgtEl>
                                          <p:spTgt spid="23611">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236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3592" y="1628800"/>
            <a:ext cx="6953296" cy="4283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804" y="6093296"/>
            <a:ext cx="144145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744072" y="5949280"/>
            <a:ext cx="2880320" cy="369332"/>
          </a:xfrm>
          <a:prstGeom prst="rect">
            <a:avLst/>
          </a:prstGeom>
          <a:noFill/>
        </p:spPr>
        <p:txBody>
          <a:bodyPr wrap="square" rtlCol="0">
            <a:spAutoFit/>
          </a:bodyPr>
          <a:lstStyle/>
          <a:p>
            <a:r>
              <a:rPr lang="en-IN" dirty="0"/>
              <a:t>Inter BSC handover</a:t>
            </a:r>
          </a:p>
        </p:txBody>
      </p:sp>
    </p:spTree>
    <p:extLst>
      <p:ext uri="{BB962C8B-B14F-4D97-AF65-F5344CB8AC3E}">
        <p14:creationId xmlns:p14="http://schemas.microsoft.com/office/powerpoint/2010/main" val="4225955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9" name="Group 4"/>
          <p:cNvGrpSpPr>
            <a:grpSpLocks/>
          </p:cNvGrpSpPr>
          <p:nvPr/>
        </p:nvGrpSpPr>
        <p:grpSpPr bwMode="auto">
          <a:xfrm>
            <a:off x="9753601" y="3429001"/>
            <a:ext cx="519113" cy="588963"/>
            <a:chOff x="5240" y="2574"/>
            <a:chExt cx="327" cy="371"/>
          </a:xfrm>
        </p:grpSpPr>
        <p:sp>
          <p:nvSpPr>
            <p:cNvPr id="55302" name="Freeform 5"/>
            <p:cNvSpPr>
              <a:spLocks/>
            </p:cNvSpPr>
            <p:nvPr/>
          </p:nvSpPr>
          <p:spPr bwMode="auto">
            <a:xfrm>
              <a:off x="5242" y="2603"/>
              <a:ext cx="322" cy="342"/>
            </a:xfrm>
            <a:custGeom>
              <a:avLst/>
              <a:gdLst>
                <a:gd name="T0" fmla="*/ 0 w 322"/>
                <a:gd name="T1" fmla="*/ 0 h 342"/>
                <a:gd name="T2" fmla="*/ 321 w 322"/>
                <a:gd name="T3" fmla="*/ 0 h 342"/>
                <a:gd name="T4" fmla="*/ 321 w 322"/>
                <a:gd name="T5" fmla="*/ 310 h 342"/>
                <a:gd name="T6" fmla="*/ 321 w 322"/>
                <a:gd name="T7" fmla="*/ 313 h 342"/>
                <a:gd name="T8" fmla="*/ 316 w 322"/>
                <a:gd name="T9" fmla="*/ 316 h 342"/>
                <a:gd name="T10" fmla="*/ 311 w 322"/>
                <a:gd name="T11" fmla="*/ 321 h 342"/>
                <a:gd name="T12" fmla="*/ 304 w 322"/>
                <a:gd name="T13" fmla="*/ 323 h 342"/>
                <a:gd name="T14" fmla="*/ 298 w 322"/>
                <a:gd name="T15" fmla="*/ 326 h 342"/>
                <a:gd name="T16" fmla="*/ 290 w 322"/>
                <a:gd name="T17" fmla="*/ 328 h 342"/>
                <a:gd name="T18" fmla="*/ 281 w 322"/>
                <a:gd name="T19" fmla="*/ 330 h 342"/>
                <a:gd name="T20" fmla="*/ 272 w 322"/>
                <a:gd name="T21" fmla="*/ 332 h 342"/>
                <a:gd name="T22" fmla="*/ 263 w 322"/>
                <a:gd name="T23" fmla="*/ 333 h 342"/>
                <a:gd name="T24" fmla="*/ 255 w 322"/>
                <a:gd name="T25" fmla="*/ 335 h 342"/>
                <a:gd name="T26" fmla="*/ 244 w 322"/>
                <a:gd name="T27" fmla="*/ 336 h 342"/>
                <a:gd name="T28" fmla="*/ 235 w 322"/>
                <a:gd name="T29" fmla="*/ 337 h 342"/>
                <a:gd name="T30" fmla="*/ 225 w 322"/>
                <a:gd name="T31" fmla="*/ 338 h 342"/>
                <a:gd name="T32" fmla="*/ 215 w 322"/>
                <a:gd name="T33" fmla="*/ 339 h 342"/>
                <a:gd name="T34" fmla="*/ 202 w 322"/>
                <a:gd name="T35" fmla="*/ 340 h 342"/>
                <a:gd name="T36" fmla="*/ 189 w 322"/>
                <a:gd name="T37" fmla="*/ 341 h 342"/>
                <a:gd name="T38" fmla="*/ 175 w 322"/>
                <a:gd name="T39" fmla="*/ 341 h 342"/>
                <a:gd name="T40" fmla="*/ 161 w 322"/>
                <a:gd name="T41" fmla="*/ 341 h 342"/>
                <a:gd name="T42" fmla="*/ 146 w 322"/>
                <a:gd name="T43" fmla="*/ 341 h 342"/>
                <a:gd name="T44" fmla="*/ 131 w 322"/>
                <a:gd name="T45" fmla="*/ 341 h 342"/>
                <a:gd name="T46" fmla="*/ 118 w 322"/>
                <a:gd name="T47" fmla="*/ 340 h 342"/>
                <a:gd name="T48" fmla="*/ 102 w 322"/>
                <a:gd name="T49" fmla="*/ 339 h 342"/>
                <a:gd name="T50" fmla="*/ 88 w 322"/>
                <a:gd name="T51" fmla="*/ 338 h 342"/>
                <a:gd name="T52" fmla="*/ 74 w 322"/>
                <a:gd name="T53" fmla="*/ 336 h 342"/>
                <a:gd name="T54" fmla="*/ 61 w 322"/>
                <a:gd name="T55" fmla="*/ 334 h 342"/>
                <a:gd name="T56" fmla="*/ 48 w 322"/>
                <a:gd name="T57" fmla="*/ 332 h 342"/>
                <a:gd name="T58" fmla="*/ 35 w 322"/>
                <a:gd name="T59" fmla="*/ 329 h 342"/>
                <a:gd name="T60" fmla="*/ 24 w 322"/>
                <a:gd name="T61" fmla="*/ 326 h 342"/>
                <a:gd name="T62" fmla="*/ 13 w 322"/>
                <a:gd name="T63" fmla="*/ 323 h 342"/>
                <a:gd name="T64" fmla="*/ 4 w 322"/>
                <a:gd name="T65" fmla="*/ 318 h 342"/>
                <a:gd name="T66" fmla="*/ 0 w 322"/>
                <a:gd name="T67" fmla="*/ 313 h 342"/>
                <a:gd name="T68" fmla="*/ 0 w 322"/>
                <a:gd name="T69" fmla="*/ 310 h 342"/>
                <a:gd name="T70" fmla="*/ 0 w 322"/>
                <a:gd name="T71" fmla="*/ 0 h 3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2" h="342">
                  <a:moveTo>
                    <a:pt x="0" y="0"/>
                  </a:moveTo>
                  <a:lnTo>
                    <a:pt x="321" y="0"/>
                  </a:lnTo>
                  <a:lnTo>
                    <a:pt x="321" y="310"/>
                  </a:lnTo>
                  <a:lnTo>
                    <a:pt x="321" y="313"/>
                  </a:lnTo>
                  <a:lnTo>
                    <a:pt x="316" y="316"/>
                  </a:lnTo>
                  <a:lnTo>
                    <a:pt x="311" y="321"/>
                  </a:lnTo>
                  <a:lnTo>
                    <a:pt x="304" y="323"/>
                  </a:lnTo>
                  <a:lnTo>
                    <a:pt x="298" y="326"/>
                  </a:lnTo>
                  <a:lnTo>
                    <a:pt x="290" y="328"/>
                  </a:lnTo>
                  <a:lnTo>
                    <a:pt x="281" y="330"/>
                  </a:lnTo>
                  <a:lnTo>
                    <a:pt x="272" y="332"/>
                  </a:lnTo>
                  <a:lnTo>
                    <a:pt x="263" y="333"/>
                  </a:lnTo>
                  <a:lnTo>
                    <a:pt x="255" y="335"/>
                  </a:lnTo>
                  <a:lnTo>
                    <a:pt x="244" y="336"/>
                  </a:lnTo>
                  <a:lnTo>
                    <a:pt x="235" y="337"/>
                  </a:lnTo>
                  <a:lnTo>
                    <a:pt x="225" y="338"/>
                  </a:lnTo>
                  <a:lnTo>
                    <a:pt x="215" y="339"/>
                  </a:lnTo>
                  <a:lnTo>
                    <a:pt x="202" y="340"/>
                  </a:lnTo>
                  <a:lnTo>
                    <a:pt x="189" y="341"/>
                  </a:lnTo>
                  <a:lnTo>
                    <a:pt x="175" y="341"/>
                  </a:lnTo>
                  <a:lnTo>
                    <a:pt x="161" y="341"/>
                  </a:lnTo>
                  <a:lnTo>
                    <a:pt x="146" y="341"/>
                  </a:lnTo>
                  <a:lnTo>
                    <a:pt x="131" y="341"/>
                  </a:lnTo>
                  <a:lnTo>
                    <a:pt x="118" y="340"/>
                  </a:lnTo>
                  <a:lnTo>
                    <a:pt x="102" y="339"/>
                  </a:lnTo>
                  <a:lnTo>
                    <a:pt x="88" y="338"/>
                  </a:lnTo>
                  <a:lnTo>
                    <a:pt x="74" y="336"/>
                  </a:lnTo>
                  <a:lnTo>
                    <a:pt x="61" y="334"/>
                  </a:lnTo>
                  <a:lnTo>
                    <a:pt x="48" y="332"/>
                  </a:lnTo>
                  <a:lnTo>
                    <a:pt x="35" y="329"/>
                  </a:lnTo>
                  <a:lnTo>
                    <a:pt x="24" y="326"/>
                  </a:lnTo>
                  <a:lnTo>
                    <a:pt x="13" y="323"/>
                  </a:lnTo>
                  <a:lnTo>
                    <a:pt x="4" y="318"/>
                  </a:lnTo>
                  <a:lnTo>
                    <a:pt x="0" y="313"/>
                  </a:lnTo>
                  <a:lnTo>
                    <a:pt x="0" y="310"/>
                  </a:lnTo>
                  <a:lnTo>
                    <a:pt x="0" y="0"/>
                  </a:lnTo>
                </a:path>
              </a:pathLst>
            </a:custGeom>
            <a:solidFill>
              <a:srgbClr val="FF66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5303" name="Arc 6"/>
            <p:cNvSpPr>
              <a:spLocks/>
            </p:cNvSpPr>
            <p:nvPr/>
          </p:nvSpPr>
          <p:spPr bwMode="auto">
            <a:xfrm>
              <a:off x="5240" y="2810"/>
              <a:ext cx="327" cy="34"/>
            </a:xfrm>
            <a:custGeom>
              <a:avLst/>
              <a:gdLst>
                <a:gd name="T0" fmla="*/ 2 w 43200"/>
                <a:gd name="T1" fmla="*/ 0 h 21600"/>
                <a:gd name="T2" fmla="*/ 0 w 43200"/>
                <a:gd name="T3" fmla="*/ 0 h 21600"/>
                <a:gd name="T4" fmla="*/ 1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lnTo>
                    <a:pt x="43200" y="0"/>
                  </a:lnTo>
                  <a:close/>
                </a:path>
              </a:pathLst>
            </a:custGeom>
            <a:solidFill>
              <a:srgbClr val="FF66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5304" name="Arc 7"/>
            <p:cNvSpPr>
              <a:spLocks/>
            </p:cNvSpPr>
            <p:nvPr/>
          </p:nvSpPr>
          <p:spPr bwMode="auto">
            <a:xfrm>
              <a:off x="5240" y="2698"/>
              <a:ext cx="327" cy="33"/>
            </a:xfrm>
            <a:custGeom>
              <a:avLst/>
              <a:gdLst>
                <a:gd name="T0" fmla="*/ 2 w 43200"/>
                <a:gd name="T1" fmla="*/ 0 h 21600"/>
                <a:gd name="T2" fmla="*/ 0 w 43200"/>
                <a:gd name="T3" fmla="*/ 0 h 21600"/>
                <a:gd name="T4" fmla="*/ 1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lnTo>
                    <a:pt x="43200" y="0"/>
                  </a:lnTo>
                  <a:close/>
                </a:path>
              </a:pathLst>
            </a:custGeom>
            <a:solidFill>
              <a:srgbClr val="FF66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5305" name="Oval 8"/>
            <p:cNvSpPr>
              <a:spLocks noChangeArrowheads="1"/>
            </p:cNvSpPr>
            <p:nvPr/>
          </p:nvSpPr>
          <p:spPr bwMode="auto">
            <a:xfrm>
              <a:off x="5242" y="2574"/>
              <a:ext cx="320" cy="58"/>
            </a:xfrm>
            <a:prstGeom prst="ellipse">
              <a:avLst/>
            </a:prstGeom>
            <a:solidFill>
              <a:srgbClr val="FF66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55300" name="Rectangle 10"/>
          <p:cNvSpPr>
            <a:spLocks noGrp="1" noChangeArrowheads="1"/>
          </p:cNvSpPr>
          <p:nvPr>
            <p:ph type="title"/>
          </p:nvPr>
        </p:nvSpPr>
        <p:spPr/>
        <p:txBody>
          <a:bodyPr>
            <a:normAutofit/>
          </a:bodyPr>
          <a:lstStyle/>
          <a:p>
            <a:r>
              <a:rPr lang="en-US">
                <a:latin typeface="Arial" charset="0"/>
              </a:rPr>
              <a:t>Home Location Register (HLR)</a:t>
            </a:r>
          </a:p>
        </p:txBody>
      </p:sp>
      <p:sp>
        <p:nvSpPr>
          <p:cNvPr id="24587" name="Rectangle 11"/>
          <p:cNvSpPr>
            <a:spLocks noGrp="1" noChangeArrowheads="1"/>
          </p:cNvSpPr>
          <p:nvPr>
            <p:ph type="body" idx="1"/>
          </p:nvPr>
        </p:nvSpPr>
        <p:spPr>
          <a:xfrm>
            <a:off x="650194" y="1333858"/>
            <a:ext cx="9620932" cy="2523768"/>
          </a:xfrm>
        </p:spPr>
        <p:txBody>
          <a:bodyPr/>
          <a:lstStyle/>
          <a:p>
            <a:r>
              <a:rPr lang="en-US" sz="2400" dirty="0">
                <a:latin typeface="Arial" charset="0"/>
              </a:rPr>
              <a:t>Stores user data of all Subscribers related to the GMSC</a:t>
            </a:r>
          </a:p>
          <a:p>
            <a:pPr lvl="1"/>
            <a:r>
              <a:rPr lang="en-US" sz="2400" dirty="0">
                <a:latin typeface="Arial" charset="0"/>
              </a:rPr>
              <a:t>International Mobile Subscriber Identity(IMSI)</a:t>
            </a:r>
          </a:p>
          <a:p>
            <a:pPr lvl="1"/>
            <a:r>
              <a:rPr lang="en-US" sz="2400" dirty="0">
                <a:latin typeface="Arial" charset="0"/>
              </a:rPr>
              <a:t>Users telephone number (MS ISDN)</a:t>
            </a:r>
          </a:p>
          <a:p>
            <a:pPr lvl="1"/>
            <a:r>
              <a:rPr lang="en-US" sz="2400" dirty="0">
                <a:latin typeface="Arial" charset="0"/>
              </a:rPr>
              <a:t>Subscription information and services</a:t>
            </a:r>
          </a:p>
          <a:p>
            <a:pPr lvl="1"/>
            <a:r>
              <a:rPr lang="en-US" sz="2400" dirty="0">
                <a:latin typeface="Arial" charset="0"/>
              </a:rPr>
              <a:t>Reference to Authentication center for key </a:t>
            </a:r>
          </a:p>
          <a:p>
            <a:pPr lvl="2"/>
            <a:r>
              <a:rPr lang="en-US" sz="2000" dirty="0">
                <a:latin typeface="Arial" charset="0"/>
              </a:rPr>
              <a:t>Referred when call comes from public land network</a:t>
            </a:r>
          </a:p>
          <a:p>
            <a:endParaRPr lang="en-US" sz="2400" dirty="0">
              <a:latin typeface="Arial" charset="0"/>
            </a:endParaRPr>
          </a:p>
        </p:txBody>
      </p:sp>
    </p:spTree>
    <p:extLst>
      <p:ext uri="{BB962C8B-B14F-4D97-AF65-F5344CB8AC3E}">
        <p14:creationId xmlns:p14="http://schemas.microsoft.com/office/powerpoint/2010/main" val="2538087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7">
                                            <p:txEl>
                                              <p:pRg st="0" end="0"/>
                                            </p:txEl>
                                          </p:spTgt>
                                        </p:tgtEl>
                                        <p:attrNameLst>
                                          <p:attrName>style.visibility</p:attrName>
                                        </p:attrNameLst>
                                      </p:cBhvr>
                                      <p:to>
                                        <p:strVal val="visible"/>
                                      </p:to>
                                    </p:set>
                                    <p:anim calcmode="lin" valueType="num">
                                      <p:cBhvr additive="base">
                                        <p:cTn id="7" dur="1000" fill="hold"/>
                                        <p:tgtEl>
                                          <p:spTgt spid="2458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45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587">
                                            <p:txEl>
                                              <p:pRg st="1" end="1"/>
                                            </p:txEl>
                                          </p:spTgt>
                                        </p:tgtEl>
                                        <p:attrNameLst>
                                          <p:attrName>style.visibility</p:attrName>
                                        </p:attrNameLst>
                                      </p:cBhvr>
                                      <p:to>
                                        <p:strVal val="visible"/>
                                      </p:to>
                                    </p:set>
                                    <p:anim calcmode="lin" valueType="num">
                                      <p:cBhvr additive="base">
                                        <p:cTn id="11" dur="1000" fill="hold"/>
                                        <p:tgtEl>
                                          <p:spTgt spid="24587">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2458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587">
                                            <p:txEl>
                                              <p:pRg st="2" end="2"/>
                                            </p:txEl>
                                          </p:spTgt>
                                        </p:tgtEl>
                                        <p:attrNameLst>
                                          <p:attrName>style.visibility</p:attrName>
                                        </p:attrNameLst>
                                      </p:cBhvr>
                                      <p:to>
                                        <p:strVal val="visible"/>
                                      </p:to>
                                    </p:set>
                                    <p:anim calcmode="lin" valueType="num">
                                      <p:cBhvr additive="base">
                                        <p:cTn id="15" dur="1000" fill="hold"/>
                                        <p:tgtEl>
                                          <p:spTgt spid="24587">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458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587">
                                            <p:txEl>
                                              <p:pRg st="3" end="3"/>
                                            </p:txEl>
                                          </p:spTgt>
                                        </p:tgtEl>
                                        <p:attrNameLst>
                                          <p:attrName>style.visibility</p:attrName>
                                        </p:attrNameLst>
                                      </p:cBhvr>
                                      <p:to>
                                        <p:strVal val="visible"/>
                                      </p:to>
                                    </p:set>
                                    <p:anim calcmode="lin" valueType="num">
                                      <p:cBhvr additive="base">
                                        <p:cTn id="19" dur="1000" fill="hold"/>
                                        <p:tgtEl>
                                          <p:spTgt spid="24587">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458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587">
                                            <p:txEl>
                                              <p:pRg st="4" end="4"/>
                                            </p:txEl>
                                          </p:spTgt>
                                        </p:tgtEl>
                                        <p:attrNameLst>
                                          <p:attrName>style.visibility</p:attrName>
                                        </p:attrNameLst>
                                      </p:cBhvr>
                                      <p:to>
                                        <p:strVal val="visible"/>
                                      </p:to>
                                    </p:set>
                                    <p:anim calcmode="lin" valueType="num">
                                      <p:cBhvr additive="base">
                                        <p:cTn id="23" dur="1000" fill="hold"/>
                                        <p:tgtEl>
                                          <p:spTgt spid="24587">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2458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587">
                                            <p:txEl>
                                              <p:pRg st="5" end="5"/>
                                            </p:txEl>
                                          </p:spTgt>
                                        </p:tgtEl>
                                        <p:attrNameLst>
                                          <p:attrName>style.visibility</p:attrName>
                                        </p:attrNameLst>
                                      </p:cBhvr>
                                      <p:to>
                                        <p:strVal val="visible"/>
                                      </p:to>
                                    </p:set>
                                    <p:anim calcmode="lin" valueType="num">
                                      <p:cBhvr additive="base">
                                        <p:cTn id="27" dur="1000" fill="hold"/>
                                        <p:tgtEl>
                                          <p:spTgt spid="24587">
                                            <p:txEl>
                                              <p:pRg st="5" end="5"/>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245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3" name="Group 5"/>
          <p:cNvGrpSpPr>
            <a:grpSpLocks/>
          </p:cNvGrpSpPr>
          <p:nvPr/>
        </p:nvGrpSpPr>
        <p:grpSpPr bwMode="auto">
          <a:xfrm>
            <a:off x="9601200" y="3429000"/>
            <a:ext cx="508000" cy="501650"/>
            <a:chOff x="2800" y="1476"/>
            <a:chExt cx="320" cy="316"/>
          </a:xfrm>
        </p:grpSpPr>
        <p:sp>
          <p:nvSpPr>
            <p:cNvPr id="56326" name="Freeform 6"/>
            <p:cNvSpPr>
              <a:spLocks/>
            </p:cNvSpPr>
            <p:nvPr/>
          </p:nvSpPr>
          <p:spPr bwMode="auto">
            <a:xfrm>
              <a:off x="2801" y="1501"/>
              <a:ext cx="316" cy="291"/>
            </a:xfrm>
            <a:custGeom>
              <a:avLst/>
              <a:gdLst>
                <a:gd name="T0" fmla="*/ 0 w 316"/>
                <a:gd name="T1" fmla="*/ 0 h 291"/>
                <a:gd name="T2" fmla="*/ 315 w 316"/>
                <a:gd name="T3" fmla="*/ 0 h 291"/>
                <a:gd name="T4" fmla="*/ 315 w 316"/>
                <a:gd name="T5" fmla="*/ 263 h 291"/>
                <a:gd name="T6" fmla="*/ 315 w 316"/>
                <a:gd name="T7" fmla="*/ 266 h 291"/>
                <a:gd name="T8" fmla="*/ 311 w 316"/>
                <a:gd name="T9" fmla="*/ 269 h 291"/>
                <a:gd name="T10" fmla="*/ 305 w 316"/>
                <a:gd name="T11" fmla="*/ 273 h 291"/>
                <a:gd name="T12" fmla="*/ 299 w 316"/>
                <a:gd name="T13" fmla="*/ 275 h 291"/>
                <a:gd name="T14" fmla="*/ 292 w 316"/>
                <a:gd name="T15" fmla="*/ 277 h 291"/>
                <a:gd name="T16" fmla="*/ 285 w 316"/>
                <a:gd name="T17" fmla="*/ 279 h 291"/>
                <a:gd name="T18" fmla="*/ 276 w 316"/>
                <a:gd name="T19" fmla="*/ 281 h 291"/>
                <a:gd name="T20" fmla="*/ 267 w 316"/>
                <a:gd name="T21" fmla="*/ 282 h 291"/>
                <a:gd name="T22" fmla="*/ 259 w 316"/>
                <a:gd name="T23" fmla="*/ 283 h 291"/>
                <a:gd name="T24" fmla="*/ 250 w 316"/>
                <a:gd name="T25" fmla="*/ 285 h 291"/>
                <a:gd name="T26" fmla="*/ 239 w 316"/>
                <a:gd name="T27" fmla="*/ 286 h 291"/>
                <a:gd name="T28" fmla="*/ 231 w 316"/>
                <a:gd name="T29" fmla="*/ 287 h 291"/>
                <a:gd name="T30" fmla="*/ 221 w 316"/>
                <a:gd name="T31" fmla="*/ 287 h 291"/>
                <a:gd name="T32" fmla="*/ 211 w 316"/>
                <a:gd name="T33" fmla="*/ 288 h 291"/>
                <a:gd name="T34" fmla="*/ 198 w 316"/>
                <a:gd name="T35" fmla="*/ 289 h 291"/>
                <a:gd name="T36" fmla="*/ 186 w 316"/>
                <a:gd name="T37" fmla="*/ 290 h 291"/>
                <a:gd name="T38" fmla="*/ 171 w 316"/>
                <a:gd name="T39" fmla="*/ 290 h 291"/>
                <a:gd name="T40" fmla="*/ 158 w 316"/>
                <a:gd name="T41" fmla="*/ 290 h 291"/>
                <a:gd name="T42" fmla="*/ 143 w 316"/>
                <a:gd name="T43" fmla="*/ 290 h 291"/>
                <a:gd name="T44" fmla="*/ 129 w 316"/>
                <a:gd name="T45" fmla="*/ 290 h 291"/>
                <a:gd name="T46" fmla="*/ 115 w 316"/>
                <a:gd name="T47" fmla="*/ 289 h 291"/>
                <a:gd name="T48" fmla="*/ 100 w 316"/>
                <a:gd name="T49" fmla="*/ 288 h 291"/>
                <a:gd name="T50" fmla="*/ 87 w 316"/>
                <a:gd name="T51" fmla="*/ 287 h 291"/>
                <a:gd name="T52" fmla="*/ 73 w 316"/>
                <a:gd name="T53" fmla="*/ 286 h 291"/>
                <a:gd name="T54" fmla="*/ 59 w 316"/>
                <a:gd name="T55" fmla="*/ 284 h 291"/>
                <a:gd name="T56" fmla="*/ 47 w 316"/>
                <a:gd name="T57" fmla="*/ 282 h 291"/>
                <a:gd name="T58" fmla="*/ 35 w 316"/>
                <a:gd name="T59" fmla="*/ 280 h 291"/>
                <a:gd name="T60" fmla="*/ 23 w 316"/>
                <a:gd name="T61" fmla="*/ 277 h 291"/>
                <a:gd name="T62" fmla="*/ 12 w 316"/>
                <a:gd name="T63" fmla="*/ 274 h 291"/>
                <a:gd name="T64" fmla="*/ 4 w 316"/>
                <a:gd name="T65" fmla="*/ 270 h 291"/>
                <a:gd name="T66" fmla="*/ 0 w 316"/>
                <a:gd name="T67" fmla="*/ 266 h 291"/>
                <a:gd name="T68" fmla="*/ 0 w 316"/>
                <a:gd name="T69" fmla="*/ 263 h 291"/>
                <a:gd name="T70" fmla="*/ 0 w 316"/>
                <a:gd name="T71" fmla="*/ 0 h 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6" h="291">
                  <a:moveTo>
                    <a:pt x="0" y="0"/>
                  </a:moveTo>
                  <a:lnTo>
                    <a:pt x="315" y="0"/>
                  </a:lnTo>
                  <a:lnTo>
                    <a:pt x="315" y="263"/>
                  </a:lnTo>
                  <a:lnTo>
                    <a:pt x="315" y="266"/>
                  </a:lnTo>
                  <a:lnTo>
                    <a:pt x="311" y="269"/>
                  </a:lnTo>
                  <a:lnTo>
                    <a:pt x="305" y="273"/>
                  </a:lnTo>
                  <a:lnTo>
                    <a:pt x="299" y="275"/>
                  </a:lnTo>
                  <a:lnTo>
                    <a:pt x="292" y="277"/>
                  </a:lnTo>
                  <a:lnTo>
                    <a:pt x="285" y="279"/>
                  </a:lnTo>
                  <a:lnTo>
                    <a:pt x="276" y="281"/>
                  </a:lnTo>
                  <a:lnTo>
                    <a:pt x="267" y="282"/>
                  </a:lnTo>
                  <a:lnTo>
                    <a:pt x="259" y="283"/>
                  </a:lnTo>
                  <a:lnTo>
                    <a:pt x="250" y="285"/>
                  </a:lnTo>
                  <a:lnTo>
                    <a:pt x="239" y="286"/>
                  </a:lnTo>
                  <a:lnTo>
                    <a:pt x="231" y="287"/>
                  </a:lnTo>
                  <a:lnTo>
                    <a:pt x="221" y="287"/>
                  </a:lnTo>
                  <a:lnTo>
                    <a:pt x="211" y="288"/>
                  </a:lnTo>
                  <a:lnTo>
                    <a:pt x="198" y="289"/>
                  </a:lnTo>
                  <a:lnTo>
                    <a:pt x="186" y="290"/>
                  </a:lnTo>
                  <a:lnTo>
                    <a:pt x="171" y="290"/>
                  </a:lnTo>
                  <a:lnTo>
                    <a:pt x="158" y="290"/>
                  </a:lnTo>
                  <a:lnTo>
                    <a:pt x="143" y="290"/>
                  </a:lnTo>
                  <a:lnTo>
                    <a:pt x="129" y="290"/>
                  </a:lnTo>
                  <a:lnTo>
                    <a:pt x="115" y="289"/>
                  </a:lnTo>
                  <a:lnTo>
                    <a:pt x="100" y="288"/>
                  </a:lnTo>
                  <a:lnTo>
                    <a:pt x="87" y="287"/>
                  </a:lnTo>
                  <a:lnTo>
                    <a:pt x="73" y="286"/>
                  </a:lnTo>
                  <a:lnTo>
                    <a:pt x="59" y="284"/>
                  </a:lnTo>
                  <a:lnTo>
                    <a:pt x="47" y="282"/>
                  </a:lnTo>
                  <a:lnTo>
                    <a:pt x="35" y="280"/>
                  </a:lnTo>
                  <a:lnTo>
                    <a:pt x="23" y="277"/>
                  </a:lnTo>
                  <a:lnTo>
                    <a:pt x="12" y="274"/>
                  </a:lnTo>
                  <a:lnTo>
                    <a:pt x="4" y="270"/>
                  </a:lnTo>
                  <a:lnTo>
                    <a:pt x="0" y="266"/>
                  </a:lnTo>
                  <a:lnTo>
                    <a:pt x="0" y="263"/>
                  </a:lnTo>
                  <a:lnTo>
                    <a:pt x="0" y="0"/>
                  </a:lnTo>
                </a:path>
              </a:pathLst>
            </a:custGeom>
            <a:solidFill>
              <a:schemeClr val="accent1"/>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6327" name="Arc 7"/>
            <p:cNvSpPr>
              <a:spLocks/>
            </p:cNvSpPr>
            <p:nvPr/>
          </p:nvSpPr>
          <p:spPr bwMode="auto">
            <a:xfrm>
              <a:off x="2800" y="1678"/>
              <a:ext cx="320" cy="29"/>
            </a:xfrm>
            <a:custGeom>
              <a:avLst/>
              <a:gdLst>
                <a:gd name="T0" fmla="*/ 2 w 43200"/>
                <a:gd name="T1" fmla="*/ 0 h 21600"/>
                <a:gd name="T2" fmla="*/ 0 w 43200"/>
                <a:gd name="T3" fmla="*/ 0 h 21600"/>
                <a:gd name="T4" fmla="*/ 1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lnTo>
                    <a:pt x="43200" y="0"/>
                  </a:lnTo>
                  <a:close/>
                </a:path>
              </a:pathLst>
            </a:custGeom>
            <a:solidFill>
              <a:schemeClr val="accent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6328" name="Arc 8"/>
            <p:cNvSpPr>
              <a:spLocks/>
            </p:cNvSpPr>
            <p:nvPr/>
          </p:nvSpPr>
          <p:spPr bwMode="auto">
            <a:xfrm>
              <a:off x="2800" y="1583"/>
              <a:ext cx="320" cy="28"/>
            </a:xfrm>
            <a:custGeom>
              <a:avLst/>
              <a:gdLst>
                <a:gd name="T0" fmla="*/ 2 w 43200"/>
                <a:gd name="T1" fmla="*/ 0 h 21600"/>
                <a:gd name="T2" fmla="*/ 0 w 43200"/>
                <a:gd name="T3" fmla="*/ 0 h 21600"/>
                <a:gd name="T4" fmla="*/ 1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lnTo>
                    <a:pt x="43200" y="0"/>
                  </a:lnTo>
                  <a:close/>
                </a:path>
              </a:pathLst>
            </a:custGeom>
            <a:solidFill>
              <a:schemeClr val="accent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6329" name="Oval 9"/>
            <p:cNvSpPr>
              <a:spLocks noChangeArrowheads="1"/>
            </p:cNvSpPr>
            <p:nvPr/>
          </p:nvSpPr>
          <p:spPr bwMode="auto">
            <a:xfrm>
              <a:off x="2802" y="1476"/>
              <a:ext cx="313" cy="49"/>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56324" name="Rectangle 11"/>
          <p:cNvSpPr>
            <a:spLocks noGrp="1" noChangeArrowheads="1"/>
          </p:cNvSpPr>
          <p:nvPr>
            <p:ph type="title"/>
          </p:nvPr>
        </p:nvSpPr>
        <p:spPr/>
        <p:txBody>
          <a:bodyPr>
            <a:normAutofit/>
          </a:bodyPr>
          <a:lstStyle/>
          <a:p>
            <a:r>
              <a:rPr lang="en-US">
                <a:latin typeface="Arial" charset="0"/>
              </a:rPr>
              <a:t>Visitor Location Register (VLR)</a:t>
            </a:r>
          </a:p>
        </p:txBody>
      </p:sp>
      <p:sp>
        <p:nvSpPr>
          <p:cNvPr id="25612" name="Rectangle 12"/>
          <p:cNvSpPr>
            <a:spLocks noGrp="1" noChangeArrowheads="1"/>
          </p:cNvSpPr>
          <p:nvPr>
            <p:ph type="body" idx="1"/>
          </p:nvPr>
        </p:nvSpPr>
        <p:spPr>
          <a:xfrm>
            <a:off x="252033" y="1038226"/>
            <a:ext cx="10711242" cy="4431983"/>
          </a:xfrm>
        </p:spPr>
        <p:txBody>
          <a:bodyPr/>
          <a:lstStyle/>
          <a:p>
            <a:r>
              <a:rPr lang="en-US" sz="2400" dirty="0">
                <a:latin typeface="Arial" charset="0"/>
              </a:rPr>
              <a:t>Database that contains Subscriber parameters and location information for all mobile subscribers currently located in the geographical area controlled by that VLR </a:t>
            </a:r>
          </a:p>
          <a:p>
            <a:r>
              <a:rPr lang="en-US" sz="2400" dirty="0">
                <a:latin typeface="Arial" charset="0"/>
              </a:rPr>
              <a:t>Identity of Mobile Subscriber</a:t>
            </a:r>
          </a:p>
          <a:p>
            <a:r>
              <a:rPr lang="en-US" sz="2400" dirty="0">
                <a:latin typeface="Arial" charset="0"/>
              </a:rPr>
              <a:t>Copy of subscriber data from HLR</a:t>
            </a:r>
          </a:p>
          <a:p>
            <a:r>
              <a:rPr lang="en-US" sz="2400" dirty="0">
                <a:latin typeface="Arial" charset="0"/>
              </a:rPr>
              <a:t>Generates and allocates a Temporary Mobile Subscriber Identity(TMSI)</a:t>
            </a:r>
          </a:p>
          <a:p>
            <a:r>
              <a:rPr lang="en-US" sz="2400" dirty="0">
                <a:latin typeface="Arial" charset="0"/>
              </a:rPr>
              <a:t>Location Area Code</a:t>
            </a:r>
          </a:p>
          <a:p>
            <a:r>
              <a:rPr lang="en-US" sz="2400" dirty="0">
                <a:latin typeface="Arial" charset="0"/>
              </a:rPr>
              <a:t>Provides necessary data when mobile originates call</a:t>
            </a:r>
          </a:p>
          <a:p>
            <a:endParaRPr lang="en-US" sz="2400" dirty="0">
              <a:latin typeface="Arial" charset="0"/>
            </a:endParaRPr>
          </a:p>
        </p:txBody>
      </p:sp>
    </p:spTree>
    <p:extLst>
      <p:ext uri="{BB962C8B-B14F-4D97-AF65-F5344CB8AC3E}">
        <p14:creationId xmlns:p14="http://schemas.microsoft.com/office/powerpoint/2010/main" val="714958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12">
                                            <p:txEl>
                                              <p:pRg st="0" end="0"/>
                                            </p:txEl>
                                          </p:spTgt>
                                        </p:tgtEl>
                                        <p:attrNameLst>
                                          <p:attrName>style.visibility</p:attrName>
                                        </p:attrNameLst>
                                      </p:cBhvr>
                                      <p:to>
                                        <p:strVal val="visible"/>
                                      </p:to>
                                    </p:set>
                                    <p:anim calcmode="lin" valueType="num">
                                      <p:cBhvr additive="base">
                                        <p:cTn id="7" dur="1000" fill="hold"/>
                                        <p:tgtEl>
                                          <p:spTgt spid="2561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56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12">
                                            <p:txEl>
                                              <p:pRg st="1" end="1"/>
                                            </p:txEl>
                                          </p:spTgt>
                                        </p:tgtEl>
                                        <p:attrNameLst>
                                          <p:attrName>style.visibility</p:attrName>
                                        </p:attrNameLst>
                                      </p:cBhvr>
                                      <p:to>
                                        <p:strVal val="visible"/>
                                      </p:to>
                                    </p:set>
                                    <p:anim calcmode="lin" valueType="num">
                                      <p:cBhvr additive="base">
                                        <p:cTn id="13" dur="1000" fill="hold"/>
                                        <p:tgtEl>
                                          <p:spTgt spid="2561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56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12">
                                            <p:txEl>
                                              <p:pRg st="2" end="2"/>
                                            </p:txEl>
                                          </p:spTgt>
                                        </p:tgtEl>
                                        <p:attrNameLst>
                                          <p:attrName>style.visibility</p:attrName>
                                        </p:attrNameLst>
                                      </p:cBhvr>
                                      <p:to>
                                        <p:strVal val="visible"/>
                                      </p:to>
                                    </p:set>
                                    <p:anim calcmode="lin" valueType="num">
                                      <p:cBhvr additive="base">
                                        <p:cTn id="19" dur="1000" fill="hold"/>
                                        <p:tgtEl>
                                          <p:spTgt spid="2561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56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12">
                                            <p:txEl>
                                              <p:pRg st="3" end="3"/>
                                            </p:txEl>
                                          </p:spTgt>
                                        </p:tgtEl>
                                        <p:attrNameLst>
                                          <p:attrName>style.visibility</p:attrName>
                                        </p:attrNameLst>
                                      </p:cBhvr>
                                      <p:to>
                                        <p:strVal val="visible"/>
                                      </p:to>
                                    </p:set>
                                    <p:anim calcmode="lin" valueType="num">
                                      <p:cBhvr additive="base">
                                        <p:cTn id="25" dur="1000" fill="hold"/>
                                        <p:tgtEl>
                                          <p:spTgt spid="25612">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56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612">
                                            <p:txEl>
                                              <p:pRg st="4" end="4"/>
                                            </p:txEl>
                                          </p:spTgt>
                                        </p:tgtEl>
                                        <p:attrNameLst>
                                          <p:attrName>style.visibility</p:attrName>
                                        </p:attrNameLst>
                                      </p:cBhvr>
                                      <p:to>
                                        <p:strVal val="visible"/>
                                      </p:to>
                                    </p:set>
                                    <p:anim calcmode="lin" valueType="num">
                                      <p:cBhvr additive="base">
                                        <p:cTn id="31" dur="1000" fill="hold"/>
                                        <p:tgtEl>
                                          <p:spTgt spid="25612">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56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612">
                                            <p:txEl>
                                              <p:pRg st="5" end="5"/>
                                            </p:txEl>
                                          </p:spTgt>
                                        </p:tgtEl>
                                        <p:attrNameLst>
                                          <p:attrName>style.visibility</p:attrName>
                                        </p:attrNameLst>
                                      </p:cBhvr>
                                      <p:to>
                                        <p:strVal val="visible"/>
                                      </p:to>
                                    </p:set>
                                    <p:anim calcmode="lin" valueType="num">
                                      <p:cBhvr additive="base">
                                        <p:cTn id="37" dur="1000" fill="hold"/>
                                        <p:tgtEl>
                                          <p:spTgt spid="25612">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2561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83ED04-6C2A-3FAD-61B3-87F4DE995D62}"/>
              </a:ext>
            </a:extLst>
          </p:cNvPr>
          <p:cNvSpPr>
            <a:spLocks noGrp="1"/>
          </p:cNvSpPr>
          <p:nvPr>
            <p:ph type="ctrTitle"/>
          </p:nvPr>
        </p:nvSpPr>
        <p:spPr>
          <a:xfrm>
            <a:off x="3142746" y="1584935"/>
            <a:ext cx="5906502" cy="615553"/>
          </a:xfrm>
        </p:spPr>
        <p:txBody>
          <a:bodyPr/>
          <a:lstStyle/>
          <a:p>
            <a:r>
              <a:rPr lang="en-US" sz="4000" dirty="0"/>
              <a:t>Operations Subsystem</a:t>
            </a:r>
            <a:endParaRPr lang="en-IN" sz="4000" dirty="0"/>
          </a:p>
        </p:txBody>
      </p:sp>
      <p:sp>
        <p:nvSpPr>
          <p:cNvPr id="6" name="Subtitle 5">
            <a:extLst>
              <a:ext uri="{FF2B5EF4-FFF2-40B4-BE49-F238E27FC236}">
                <a16:creationId xmlns:a16="http://schemas.microsoft.com/office/drawing/2014/main" id="{A4CBF048-8414-2327-8123-5C3782BB49F5}"/>
              </a:ext>
            </a:extLst>
          </p:cNvPr>
          <p:cNvSpPr>
            <a:spLocks noGrp="1"/>
          </p:cNvSpPr>
          <p:nvPr>
            <p:ph type="subTitle" idx="4"/>
          </p:nvPr>
        </p:nvSpPr>
        <p:spPr/>
        <p:txBody>
          <a:bodyPr/>
          <a:lstStyle/>
          <a:p>
            <a:endParaRPr lang="en-IN"/>
          </a:p>
        </p:txBody>
      </p:sp>
    </p:spTree>
    <p:extLst>
      <p:ext uri="{BB962C8B-B14F-4D97-AF65-F5344CB8AC3E}">
        <p14:creationId xmlns:p14="http://schemas.microsoft.com/office/powerpoint/2010/main" val="3650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685800"/>
            <a:ext cx="8077200" cy="1673352"/>
          </a:xfrm>
        </p:spPr>
        <p:txBody>
          <a:bodyPr>
            <a:normAutofit fontScale="90000"/>
          </a:bodyPr>
          <a:lstStyle/>
          <a:p>
            <a:pPr>
              <a:defRPr/>
            </a:pPr>
            <a:br>
              <a:rPr lang="id-ID" dirty="0">
                <a:solidFill>
                  <a:schemeClr val="accent1">
                    <a:satMod val="150000"/>
                  </a:schemeClr>
                </a:solidFill>
              </a:rPr>
            </a:br>
            <a:br>
              <a:rPr lang="id-ID" dirty="0">
                <a:solidFill>
                  <a:schemeClr val="accent1">
                    <a:satMod val="150000"/>
                  </a:schemeClr>
                </a:solidFill>
              </a:rPr>
            </a:br>
            <a:br>
              <a:rPr lang="id-ID" dirty="0">
                <a:solidFill>
                  <a:schemeClr val="accent1">
                    <a:satMod val="150000"/>
                  </a:schemeClr>
                </a:solidFill>
              </a:rPr>
            </a:br>
            <a:br>
              <a:rPr lang="id-ID" dirty="0">
                <a:solidFill>
                  <a:schemeClr val="accent1">
                    <a:satMod val="150000"/>
                  </a:schemeClr>
                </a:solidFill>
              </a:rPr>
            </a:br>
            <a:r>
              <a:rPr lang="id-ID" dirty="0">
                <a:solidFill>
                  <a:schemeClr val="accent1">
                    <a:satMod val="150000"/>
                  </a:schemeClr>
                </a:solidFill>
              </a:rPr>
              <a:t>Introduction</a:t>
            </a:r>
            <a:endParaRPr lang="en-US" dirty="0">
              <a:solidFill>
                <a:schemeClr val="accent1">
                  <a:satMod val="150000"/>
                </a:schemeClr>
              </a:solidFill>
            </a:endParaRPr>
          </a:p>
        </p:txBody>
      </p:sp>
    </p:spTree>
    <p:extLst>
      <p:ext uri="{BB962C8B-B14F-4D97-AF65-F5344CB8AC3E}">
        <p14:creationId xmlns:p14="http://schemas.microsoft.com/office/powerpoint/2010/main" val="2447289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7" name="Group 12"/>
          <p:cNvGrpSpPr>
            <a:grpSpLocks/>
          </p:cNvGrpSpPr>
          <p:nvPr/>
        </p:nvGrpSpPr>
        <p:grpSpPr bwMode="auto">
          <a:xfrm>
            <a:off x="9925050" y="3333750"/>
            <a:ext cx="431800" cy="452438"/>
            <a:chOff x="5441" y="2116"/>
            <a:chExt cx="272" cy="285"/>
          </a:xfrm>
        </p:grpSpPr>
        <p:sp>
          <p:nvSpPr>
            <p:cNvPr id="57350" name="Freeform 13"/>
            <p:cNvSpPr>
              <a:spLocks/>
            </p:cNvSpPr>
            <p:nvPr/>
          </p:nvSpPr>
          <p:spPr bwMode="auto">
            <a:xfrm>
              <a:off x="5441" y="2137"/>
              <a:ext cx="270" cy="264"/>
            </a:xfrm>
            <a:custGeom>
              <a:avLst/>
              <a:gdLst>
                <a:gd name="T0" fmla="*/ 0 w 270"/>
                <a:gd name="T1" fmla="*/ 0 h 264"/>
                <a:gd name="T2" fmla="*/ 269 w 270"/>
                <a:gd name="T3" fmla="*/ 0 h 264"/>
                <a:gd name="T4" fmla="*/ 269 w 270"/>
                <a:gd name="T5" fmla="*/ 239 h 264"/>
                <a:gd name="T6" fmla="*/ 269 w 270"/>
                <a:gd name="T7" fmla="*/ 241 h 264"/>
                <a:gd name="T8" fmla="*/ 265 w 270"/>
                <a:gd name="T9" fmla="*/ 244 h 264"/>
                <a:gd name="T10" fmla="*/ 260 w 270"/>
                <a:gd name="T11" fmla="*/ 247 h 264"/>
                <a:gd name="T12" fmla="*/ 255 w 270"/>
                <a:gd name="T13" fmla="*/ 249 h 264"/>
                <a:gd name="T14" fmla="*/ 249 w 270"/>
                <a:gd name="T15" fmla="*/ 251 h 264"/>
                <a:gd name="T16" fmla="*/ 243 w 270"/>
                <a:gd name="T17" fmla="*/ 253 h 264"/>
                <a:gd name="T18" fmla="*/ 236 w 270"/>
                <a:gd name="T19" fmla="*/ 254 h 264"/>
                <a:gd name="T20" fmla="*/ 228 w 270"/>
                <a:gd name="T21" fmla="*/ 256 h 264"/>
                <a:gd name="T22" fmla="*/ 221 w 270"/>
                <a:gd name="T23" fmla="*/ 257 h 264"/>
                <a:gd name="T24" fmla="*/ 213 w 270"/>
                <a:gd name="T25" fmla="*/ 258 h 264"/>
                <a:gd name="T26" fmla="*/ 204 w 270"/>
                <a:gd name="T27" fmla="*/ 259 h 264"/>
                <a:gd name="T28" fmla="*/ 197 w 270"/>
                <a:gd name="T29" fmla="*/ 260 h 264"/>
                <a:gd name="T30" fmla="*/ 189 w 270"/>
                <a:gd name="T31" fmla="*/ 261 h 264"/>
                <a:gd name="T32" fmla="*/ 180 w 270"/>
                <a:gd name="T33" fmla="*/ 261 h 264"/>
                <a:gd name="T34" fmla="*/ 169 w 270"/>
                <a:gd name="T35" fmla="*/ 262 h 264"/>
                <a:gd name="T36" fmla="*/ 159 w 270"/>
                <a:gd name="T37" fmla="*/ 263 h 264"/>
                <a:gd name="T38" fmla="*/ 146 w 270"/>
                <a:gd name="T39" fmla="*/ 263 h 264"/>
                <a:gd name="T40" fmla="*/ 135 w 270"/>
                <a:gd name="T41" fmla="*/ 263 h 264"/>
                <a:gd name="T42" fmla="*/ 122 w 270"/>
                <a:gd name="T43" fmla="*/ 263 h 264"/>
                <a:gd name="T44" fmla="*/ 110 w 270"/>
                <a:gd name="T45" fmla="*/ 263 h 264"/>
                <a:gd name="T46" fmla="*/ 98 w 270"/>
                <a:gd name="T47" fmla="*/ 262 h 264"/>
                <a:gd name="T48" fmla="*/ 86 w 270"/>
                <a:gd name="T49" fmla="*/ 261 h 264"/>
                <a:gd name="T50" fmla="*/ 74 w 270"/>
                <a:gd name="T51" fmla="*/ 261 h 264"/>
                <a:gd name="T52" fmla="*/ 62 w 270"/>
                <a:gd name="T53" fmla="*/ 259 h 264"/>
                <a:gd name="T54" fmla="*/ 51 w 270"/>
                <a:gd name="T55" fmla="*/ 258 h 264"/>
                <a:gd name="T56" fmla="*/ 40 w 270"/>
                <a:gd name="T57" fmla="*/ 256 h 264"/>
                <a:gd name="T58" fmla="*/ 30 w 270"/>
                <a:gd name="T59" fmla="*/ 254 h 264"/>
                <a:gd name="T60" fmla="*/ 20 w 270"/>
                <a:gd name="T61" fmla="*/ 252 h 264"/>
                <a:gd name="T62" fmla="*/ 10 w 270"/>
                <a:gd name="T63" fmla="*/ 249 h 264"/>
                <a:gd name="T64" fmla="*/ 4 w 270"/>
                <a:gd name="T65" fmla="*/ 245 h 264"/>
                <a:gd name="T66" fmla="*/ 0 w 270"/>
                <a:gd name="T67" fmla="*/ 241 h 264"/>
                <a:gd name="T68" fmla="*/ 0 w 270"/>
                <a:gd name="T69" fmla="*/ 239 h 264"/>
                <a:gd name="T70" fmla="*/ 0 w 270"/>
                <a:gd name="T71" fmla="*/ 0 h 2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0" h="264">
                  <a:moveTo>
                    <a:pt x="0" y="0"/>
                  </a:moveTo>
                  <a:lnTo>
                    <a:pt x="269" y="0"/>
                  </a:lnTo>
                  <a:lnTo>
                    <a:pt x="269" y="239"/>
                  </a:lnTo>
                  <a:lnTo>
                    <a:pt x="269" y="241"/>
                  </a:lnTo>
                  <a:lnTo>
                    <a:pt x="265" y="244"/>
                  </a:lnTo>
                  <a:lnTo>
                    <a:pt x="260" y="247"/>
                  </a:lnTo>
                  <a:lnTo>
                    <a:pt x="255" y="249"/>
                  </a:lnTo>
                  <a:lnTo>
                    <a:pt x="249" y="251"/>
                  </a:lnTo>
                  <a:lnTo>
                    <a:pt x="243" y="253"/>
                  </a:lnTo>
                  <a:lnTo>
                    <a:pt x="236" y="254"/>
                  </a:lnTo>
                  <a:lnTo>
                    <a:pt x="228" y="256"/>
                  </a:lnTo>
                  <a:lnTo>
                    <a:pt x="221" y="257"/>
                  </a:lnTo>
                  <a:lnTo>
                    <a:pt x="213" y="258"/>
                  </a:lnTo>
                  <a:lnTo>
                    <a:pt x="204" y="259"/>
                  </a:lnTo>
                  <a:lnTo>
                    <a:pt x="197" y="260"/>
                  </a:lnTo>
                  <a:lnTo>
                    <a:pt x="189" y="261"/>
                  </a:lnTo>
                  <a:lnTo>
                    <a:pt x="180" y="261"/>
                  </a:lnTo>
                  <a:lnTo>
                    <a:pt x="169" y="262"/>
                  </a:lnTo>
                  <a:lnTo>
                    <a:pt x="159" y="263"/>
                  </a:lnTo>
                  <a:lnTo>
                    <a:pt x="146" y="263"/>
                  </a:lnTo>
                  <a:lnTo>
                    <a:pt x="135" y="263"/>
                  </a:lnTo>
                  <a:lnTo>
                    <a:pt x="122" y="263"/>
                  </a:lnTo>
                  <a:lnTo>
                    <a:pt x="110" y="263"/>
                  </a:lnTo>
                  <a:lnTo>
                    <a:pt x="98" y="262"/>
                  </a:lnTo>
                  <a:lnTo>
                    <a:pt x="86" y="261"/>
                  </a:lnTo>
                  <a:lnTo>
                    <a:pt x="74" y="261"/>
                  </a:lnTo>
                  <a:lnTo>
                    <a:pt x="62" y="259"/>
                  </a:lnTo>
                  <a:lnTo>
                    <a:pt x="51" y="258"/>
                  </a:lnTo>
                  <a:lnTo>
                    <a:pt x="40" y="256"/>
                  </a:lnTo>
                  <a:lnTo>
                    <a:pt x="30" y="254"/>
                  </a:lnTo>
                  <a:lnTo>
                    <a:pt x="20" y="252"/>
                  </a:lnTo>
                  <a:lnTo>
                    <a:pt x="10" y="249"/>
                  </a:lnTo>
                  <a:lnTo>
                    <a:pt x="4" y="245"/>
                  </a:lnTo>
                  <a:lnTo>
                    <a:pt x="0" y="241"/>
                  </a:lnTo>
                  <a:lnTo>
                    <a:pt x="0" y="239"/>
                  </a:lnTo>
                  <a:lnTo>
                    <a:pt x="0" y="0"/>
                  </a:lnTo>
                </a:path>
              </a:pathLst>
            </a:custGeom>
            <a:solidFill>
              <a:srgbClr val="006699"/>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57351" name="Arc 14"/>
            <p:cNvSpPr>
              <a:spLocks/>
            </p:cNvSpPr>
            <p:nvPr/>
          </p:nvSpPr>
          <p:spPr bwMode="auto">
            <a:xfrm>
              <a:off x="5441" y="2297"/>
              <a:ext cx="272" cy="26"/>
            </a:xfrm>
            <a:custGeom>
              <a:avLst/>
              <a:gdLst>
                <a:gd name="T0" fmla="*/ 2 w 43200"/>
                <a:gd name="T1" fmla="*/ 0 h 21600"/>
                <a:gd name="T2" fmla="*/ 0 w 43200"/>
                <a:gd name="T3" fmla="*/ 0 h 21600"/>
                <a:gd name="T4" fmla="*/ 1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lnTo>
                    <a:pt x="43200" y="0"/>
                  </a:lnTo>
                  <a:close/>
                </a:path>
              </a:pathLst>
            </a:custGeom>
            <a:solidFill>
              <a:srgbClr val="006699"/>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7352" name="Arc 15"/>
            <p:cNvSpPr>
              <a:spLocks/>
            </p:cNvSpPr>
            <p:nvPr/>
          </p:nvSpPr>
          <p:spPr bwMode="auto">
            <a:xfrm>
              <a:off x="5441" y="2211"/>
              <a:ext cx="272" cy="25"/>
            </a:xfrm>
            <a:custGeom>
              <a:avLst/>
              <a:gdLst>
                <a:gd name="T0" fmla="*/ 2 w 43200"/>
                <a:gd name="T1" fmla="*/ 0 h 21600"/>
                <a:gd name="T2" fmla="*/ 0 w 43200"/>
                <a:gd name="T3" fmla="*/ 0 h 21600"/>
                <a:gd name="T4" fmla="*/ 1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lnTo>
                    <a:pt x="43200" y="0"/>
                  </a:lnTo>
                  <a:close/>
                </a:path>
              </a:pathLst>
            </a:custGeom>
            <a:solidFill>
              <a:srgbClr val="006699"/>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57353" name="Oval 16"/>
            <p:cNvSpPr>
              <a:spLocks noChangeArrowheads="1"/>
            </p:cNvSpPr>
            <p:nvPr/>
          </p:nvSpPr>
          <p:spPr bwMode="auto">
            <a:xfrm>
              <a:off x="5443" y="2116"/>
              <a:ext cx="265" cy="43"/>
            </a:xfrm>
            <a:prstGeom prst="ellipse">
              <a:avLst/>
            </a:prstGeom>
            <a:solidFill>
              <a:srgbClr val="006699"/>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57348" name="Rectangle 18"/>
          <p:cNvSpPr>
            <a:spLocks noGrp="1" noChangeArrowheads="1"/>
          </p:cNvSpPr>
          <p:nvPr>
            <p:ph type="title"/>
          </p:nvPr>
        </p:nvSpPr>
        <p:spPr/>
        <p:txBody>
          <a:bodyPr/>
          <a:lstStyle/>
          <a:p>
            <a:r>
              <a:rPr lang="en-US">
                <a:latin typeface="Arial" charset="0"/>
              </a:rPr>
              <a:t>Authentication Center (AuC)</a:t>
            </a:r>
          </a:p>
        </p:txBody>
      </p:sp>
      <p:sp>
        <p:nvSpPr>
          <p:cNvPr id="26643" name="Rectangle 19"/>
          <p:cNvSpPr>
            <a:spLocks noGrp="1" noChangeArrowheads="1"/>
          </p:cNvSpPr>
          <p:nvPr>
            <p:ph type="body" idx="1"/>
          </p:nvPr>
        </p:nvSpPr>
        <p:spPr>
          <a:xfrm>
            <a:off x="252032" y="1227137"/>
            <a:ext cx="11539917" cy="2954655"/>
          </a:xfrm>
        </p:spPr>
        <p:txBody>
          <a:bodyPr/>
          <a:lstStyle/>
          <a:p>
            <a:r>
              <a:rPr lang="en-US" sz="2400" dirty="0">
                <a:latin typeface="Arial" charset="0"/>
              </a:rPr>
              <a:t>Stores Subscriber authentication data called Ki, a copy of which is also stored in in the SIM card</a:t>
            </a:r>
          </a:p>
          <a:p>
            <a:r>
              <a:rPr lang="en-US" sz="2400" dirty="0">
                <a:latin typeface="Arial" charset="0"/>
              </a:rPr>
              <a:t>Generates security related parameters to authorize a subscriber (SRES-Signed </a:t>
            </a:r>
            <a:r>
              <a:rPr lang="en-US" sz="2400" dirty="0" err="1">
                <a:latin typeface="Arial" charset="0"/>
              </a:rPr>
              <a:t>RESponse</a:t>
            </a:r>
            <a:r>
              <a:rPr lang="en-US" sz="2400" dirty="0">
                <a:latin typeface="Arial" charset="0"/>
              </a:rPr>
              <a:t>)</a:t>
            </a:r>
          </a:p>
          <a:p>
            <a:r>
              <a:rPr lang="en-US" sz="2400" dirty="0">
                <a:latin typeface="Arial" charset="0"/>
              </a:rPr>
              <a:t>Generates unique data pattern called Cipher key (Kc) for user data encryption</a:t>
            </a:r>
          </a:p>
          <a:p>
            <a:r>
              <a:rPr lang="en-US" sz="2400" dirty="0">
                <a:latin typeface="Arial" charset="0"/>
              </a:rPr>
              <a:t>Provides triplets - RAND, SRES &amp; Kc, to the HLR  on request.</a:t>
            </a:r>
          </a:p>
          <a:p>
            <a:endParaRPr lang="en-US" sz="2400" dirty="0">
              <a:latin typeface="Arial" charset="0"/>
            </a:endParaRPr>
          </a:p>
        </p:txBody>
      </p:sp>
    </p:spTree>
    <p:extLst>
      <p:ext uri="{BB962C8B-B14F-4D97-AF65-F5344CB8AC3E}">
        <p14:creationId xmlns:p14="http://schemas.microsoft.com/office/powerpoint/2010/main" val="460836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43">
                                            <p:txEl>
                                              <p:pRg st="0" end="0"/>
                                            </p:txEl>
                                          </p:spTgt>
                                        </p:tgtEl>
                                        <p:attrNameLst>
                                          <p:attrName>style.visibility</p:attrName>
                                        </p:attrNameLst>
                                      </p:cBhvr>
                                      <p:to>
                                        <p:strVal val="visible"/>
                                      </p:to>
                                    </p:set>
                                    <p:anim calcmode="lin" valueType="num">
                                      <p:cBhvr additive="base">
                                        <p:cTn id="7" dur="1000" fill="hold"/>
                                        <p:tgtEl>
                                          <p:spTgt spid="2664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66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43">
                                            <p:txEl>
                                              <p:pRg st="1" end="1"/>
                                            </p:txEl>
                                          </p:spTgt>
                                        </p:tgtEl>
                                        <p:attrNameLst>
                                          <p:attrName>style.visibility</p:attrName>
                                        </p:attrNameLst>
                                      </p:cBhvr>
                                      <p:to>
                                        <p:strVal val="visible"/>
                                      </p:to>
                                    </p:set>
                                    <p:anim calcmode="lin" valueType="num">
                                      <p:cBhvr additive="base">
                                        <p:cTn id="13" dur="1000" fill="hold"/>
                                        <p:tgtEl>
                                          <p:spTgt spid="2664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66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643">
                                            <p:txEl>
                                              <p:pRg st="2" end="2"/>
                                            </p:txEl>
                                          </p:spTgt>
                                        </p:tgtEl>
                                        <p:attrNameLst>
                                          <p:attrName>style.visibility</p:attrName>
                                        </p:attrNameLst>
                                      </p:cBhvr>
                                      <p:to>
                                        <p:strVal val="visible"/>
                                      </p:to>
                                    </p:set>
                                    <p:anim calcmode="lin" valueType="num">
                                      <p:cBhvr additive="base">
                                        <p:cTn id="19" dur="1000" fill="hold"/>
                                        <p:tgtEl>
                                          <p:spTgt spid="26643">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66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643">
                                            <p:txEl>
                                              <p:pRg st="3" end="3"/>
                                            </p:txEl>
                                          </p:spTgt>
                                        </p:tgtEl>
                                        <p:attrNameLst>
                                          <p:attrName>style.visibility</p:attrName>
                                        </p:attrNameLst>
                                      </p:cBhvr>
                                      <p:to>
                                        <p:strVal val="visible"/>
                                      </p:to>
                                    </p:set>
                                    <p:anim calcmode="lin" valueType="num">
                                      <p:cBhvr additive="base">
                                        <p:cTn id="25" dur="1000" fill="hold"/>
                                        <p:tgtEl>
                                          <p:spTgt spid="26643">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266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ChangeArrowheads="1"/>
          </p:cNvSpPr>
          <p:nvPr/>
        </p:nvSpPr>
        <p:spPr bwMode="auto">
          <a:xfrm>
            <a:off x="2667000" y="1752600"/>
            <a:ext cx="78486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fontAlgn="base">
              <a:spcBef>
                <a:spcPct val="0"/>
              </a:spcBef>
              <a:spcAft>
                <a:spcPct val="0"/>
              </a:spcAft>
            </a:pPr>
            <a:endParaRPr lang="en-US" sz="2400">
              <a:solidFill>
                <a:prstClr val="black"/>
              </a:solidFill>
              <a:latin typeface="Arial" pitchFamily="34" charset="0"/>
            </a:endParaRPr>
          </a:p>
        </p:txBody>
      </p:sp>
      <p:sp>
        <p:nvSpPr>
          <p:cNvPr id="58372" name="Rectangle 6"/>
          <p:cNvSpPr>
            <a:spLocks noGrp="1" noChangeArrowheads="1"/>
          </p:cNvSpPr>
          <p:nvPr>
            <p:ph type="title"/>
          </p:nvPr>
        </p:nvSpPr>
        <p:spPr/>
        <p:txBody>
          <a:bodyPr>
            <a:normAutofit/>
          </a:bodyPr>
          <a:lstStyle/>
          <a:p>
            <a:r>
              <a:rPr lang="en-US">
                <a:latin typeface="Arial" charset="0"/>
              </a:rPr>
              <a:t>EIR (Equipment Identity Register)</a:t>
            </a:r>
          </a:p>
        </p:txBody>
      </p:sp>
      <p:sp>
        <p:nvSpPr>
          <p:cNvPr id="41991" name="Rectangle 7"/>
          <p:cNvSpPr>
            <a:spLocks noGrp="1" noChangeArrowheads="1"/>
          </p:cNvSpPr>
          <p:nvPr>
            <p:ph type="body" idx="1"/>
          </p:nvPr>
        </p:nvSpPr>
        <p:spPr>
          <a:xfrm>
            <a:off x="571500" y="1981200"/>
            <a:ext cx="9867900" cy="2708434"/>
          </a:xfrm>
        </p:spPr>
        <p:txBody>
          <a:bodyPr/>
          <a:lstStyle/>
          <a:p>
            <a:r>
              <a:rPr lang="en-US" sz="2400" dirty="0">
                <a:latin typeface="Arial" charset="0"/>
              </a:rPr>
              <a:t>EIR is a database that contains a list of all valid mobile station equipment within the network, where each mobile station is identified by its International Mobile Equipment Identity(IMEI).</a:t>
            </a:r>
          </a:p>
          <a:p>
            <a:r>
              <a:rPr lang="en-US" sz="2400" dirty="0">
                <a:latin typeface="Arial" charset="0"/>
              </a:rPr>
              <a:t>EIR has three databases.,</a:t>
            </a:r>
          </a:p>
          <a:p>
            <a:pPr lvl="1"/>
            <a:r>
              <a:rPr lang="en-US" sz="2000" dirty="0">
                <a:latin typeface="Arial" charset="0"/>
              </a:rPr>
              <a:t>White list - For all </a:t>
            </a:r>
            <a:r>
              <a:rPr lang="en-US" sz="2000" dirty="0" err="1">
                <a:latin typeface="Arial" charset="0"/>
              </a:rPr>
              <a:t>known,good</a:t>
            </a:r>
            <a:r>
              <a:rPr lang="en-US" sz="2000" dirty="0">
                <a:latin typeface="Arial" charset="0"/>
              </a:rPr>
              <a:t> IMEI’s</a:t>
            </a:r>
          </a:p>
          <a:p>
            <a:pPr lvl="1"/>
            <a:r>
              <a:rPr lang="en-US" sz="2000" dirty="0">
                <a:latin typeface="Arial" charset="0"/>
              </a:rPr>
              <a:t>Black list - For all bad or stolen handsets</a:t>
            </a:r>
          </a:p>
          <a:p>
            <a:pPr lvl="1"/>
            <a:r>
              <a:rPr lang="en-US" sz="2000" dirty="0">
                <a:latin typeface="Arial" charset="0"/>
              </a:rPr>
              <a:t>Grey list - For handsets/IMEI’s that are 				on observation </a:t>
            </a:r>
          </a:p>
        </p:txBody>
      </p:sp>
    </p:spTree>
    <p:extLst>
      <p:ext uri="{BB962C8B-B14F-4D97-AF65-F5344CB8AC3E}">
        <p14:creationId xmlns:p14="http://schemas.microsoft.com/office/powerpoint/2010/main" val="287003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91">
                                            <p:txEl>
                                              <p:pRg st="0" end="0"/>
                                            </p:txEl>
                                          </p:spTgt>
                                        </p:tgtEl>
                                        <p:attrNameLst>
                                          <p:attrName>style.visibility</p:attrName>
                                        </p:attrNameLst>
                                      </p:cBhvr>
                                      <p:to>
                                        <p:strVal val="visible"/>
                                      </p:to>
                                    </p:set>
                                    <p:anim calcmode="lin" valueType="num">
                                      <p:cBhvr additive="base">
                                        <p:cTn id="7" dur="2000" fill="hold"/>
                                        <p:tgtEl>
                                          <p:spTgt spid="41991">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419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991">
                                            <p:txEl>
                                              <p:pRg st="1" end="1"/>
                                            </p:txEl>
                                          </p:spTgt>
                                        </p:tgtEl>
                                        <p:attrNameLst>
                                          <p:attrName>style.visibility</p:attrName>
                                        </p:attrNameLst>
                                      </p:cBhvr>
                                      <p:to>
                                        <p:strVal val="visible"/>
                                      </p:to>
                                    </p:set>
                                    <p:anim calcmode="lin" valueType="num">
                                      <p:cBhvr additive="base">
                                        <p:cTn id="13" dur="2000" fill="hold"/>
                                        <p:tgtEl>
                                          <p:spTgt spid="41991">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4199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1991">
                                            <p:txEl>
                                              <p:pRg st="2" end="2"/>
                                            </p:txEl>
                                          </p:spTgt>
                                        </p:tgtEl>
                                        <p:attrNameLst>
                                          <p:attrName>style.visibility</p:attrName>
                                        </p:attrNameLst>
                                      </p:cBhvr>
                                      <p:to>
                                        <p:strVal val="visible"/>
                                      </p:to>
                                    </p:set>
                                    <p:anim calcmode="lin" valueType="num">
                                      <p:cBhvr additive="base">
                                        <p:cTn id="17" dur="2000" fill="hold"/>
                                        <p:tgtEl>
                                          <p:spTgt spid="41991">
                                            <p:txEl>
                                              <p:pRg st="2" end="2"/>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4199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1991">
                                            <p:txEl>
                                              <p:pRg st="3" end="3"/>
                                            </p:txEl>
                                          </p:spTgt>
                                        </p:tgtEl>
                                        <p:attrNameLst>
                                          <p:attrName>style.visibility</p:attrName>
                                        </p:attrNameLst>
                                      </p:cBhvr>
                                      <p:to>
                                        <p:strVal val="visible"/>
                                      </p:to>
                                    </p:set>
                                    <p:anim calcmode="lin" valueType="num">
                                      <p:cBhvr additive="base">
                                        <p:cTn id="21" dur="2000" fill="hold"/>
                                        <p:tgtEl>
                                          <p:spTgt spid="41991">
                                            <p:txEl>
                                              <p:pRg st="3" end="3"/>
                                            </p:txEl>
                                          </p:spTgt>
                                        </p:tgtEl>
                                        <p:attrNameLst>
                                          <p:attrName>ppt_x</p:attrName>
                                        </p:attrNameLst>
                                      </p:cBhvr>
                                      <p:tavLst>
                                        <p:tav tm="0">
                                          <p:val>
                                            <p:strVal val="#ppt_x"/>
                                          </p:val>
                                        </p:tav>
                                        <p:tav tm="100000">
                                          <p:val>
                                            <p:strVal val="#ppt_x"/>
                                          </p:val>
                                        </p:tav>
                                      </p:tavLst>
                                    </p:anim>
                                    <p:anim calcmode="lin" valueType="num">
                                      <p:cBhvr additive="base">
                                        <p:cTn id="22" dur="2000" fill="hold"/>
                                        <p:tgtEl>
                                          <p:spTgt spid="4199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1991">
                                            <p:txEl>
                                              <p:pRg st="4" end="4"/>
                                            </p:txEl>
                                          </p:spTgt>
                                        </p:tgtEl>
                                        <p:attrNameLst>
                                          <p:attrName>style.visibility</p:attrName>
                                        </p:attrNameLst>
                                      </p:cBhvr>
                                      <p:to>
                                        <p:strVal val="visible"/>
                                      </p:to>
                                    </p:set>
                                    <p:anim calcmode="lin" valueType="num">
                                      <p:cBhvr additive="base">
                                        <p:cTn id="25" dur="2000" fill="hold"/>
                                        <p:tgtEl>
                                          <p:spTgt spid="41991">
                                            <p:txEl>
                                              <p:pRg st="4" end="4"/>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419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1371600"/>
            <a:ext cx="8077200" cy="1673352"/>
          </a:xfrm>
        </p:spPr>
        <p:txBody>
          <a:bodyPr>
            <a:normAutofit fontScale="90000"/>
          </a:bodyPr>
          <a:lstStyle/>
          <a:p>
            <a:pPr>
              <a:defRPr/>
            </a:pPr>
            <a:r>
              <a:rPr lang="id-ID" dirty="0">
                <a:solidFill>
                  <a:schemeClr val="accent1">
                    <a:satMod val="150000"/>
                  </a:schemeClr>
                </a:solidFill>
              </a:rPr>
              <a:t>Global System for Mobile Communication (GSM) </a:t>
            </a:r>
            <a:br>
              <a:rPr lang="id-ID" dirty="0">
                <a:solidFill>
                  <a:schemeClr val="accent1">
                    <a:satMod val="150000"/>
                  </a:schemeClr>
                </a:solidFill>
              </a:rPr>
            </a:br>
            <a:br>
              <a:rPr lang="id-ID" dirty="0">
                <a:solidFill>
                  <a:schemeClr val="accent1">
                    <a:satMod val="150000"/>
                  </a:schemeClr>
                </a:solidFill>
              </a:rPr>
            </a:br>
            <a:br>
              <a:rPr lang="id-ID" dirty="0">
                <a:solidFill>
                  <a:schemeClr val="accent1">
                    <a:satMod val="150000"/>
                  </a:schemeClr>
                </a:solidFill>
              </a:rPr>
            </a:br>
            <a:r>
              <a:rPr lang="id-ID" dirty="0">
                <a:solidFill>
                  <a:schemeClr val="accent1">
                    <a:satMod val="150000"/>
                  </a:schemeClr>
                </a:solidFill>
              </a:rPr>
              <a:t> </a:t>
            </a:r>
            <a:r>
              <a:rPr lang="en-IN" dirty="0">
                <a:solidFill>
                  <a:schemeClr val="accent1">
                    <a:satMod val="150000"/>
                  </a:schemeClr>
                </a:solidFill>
              </a:rPr>
              <a:t>Channels</a:t>
            </a:r>
            <a:endParaRPr lang="en-US" dirty="0">
              <a:solidFill>
                <a:schemeClr val="accent1">
                  <a:satMod val="150000"/>
                </a:schemeClr>
              </a:solidFill>
            </a:endParaRPr>
          </a:p>
        </p:txBody>
      </p:sp>
    </p:spTree>
    <p:extLst>
      <p:ext uri="{BB962C8B-B14F-4D97-AF65-F5344CB8AC3E}">
        <p14:creationId xmlns:p14="http://schemas.microsoft.com/office/powerpoint/2010/main" val="4053411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819400" y="609600"/>
            <a:ext cx="7772400" cy="571500"/>
          </a:xfrm>
        </p:spPr>
        <p:txBody>
          <a:bodyPr>
            <a:normAutofit/>
          </a:bodyPr>
          <a:lstStyle/>
          <a:p>
            <a:r>
              <a:rPr lang="en-US" dirty="0"/>
              <a:t>Traffic &amp; Control Signaling</a:t>
            </a:r>
          </a:p>
        </p:txBody>
      </p:sp>
      <p:sp>
        <p:nvSpPr>
          <p:cNvPr id="20483" name="Rectangle 3"/>
          <p:cNvSpPr>
            <a:spLocks noChangeArrowheads="1"/>
          </p:cNvSpPr>
          <p:nvPr/>
        </p:nvSpPr>
        <p:spPr bwMode="auto">
          <a:xfrm>
            <a:off x="2000251" y="3030538"/>
            <a:ext cx="15081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sz="2600" u="sng">
                <a:solidFill>
                  <a:srgbClr val="00279F"/>
                </a:solidFill>
                <a:latin typeface="Times New Roman" pitchFamily="16" charset="0"/>
              </a:rPr>
              <a:t>Signaling</a:t>
            </a:r>
          </a:p>
        </p:txBody>
      </p:sp>
      <p:grpSp>
        <p:nvGrpSpPr>
          <p:cNvPr id="20484" name="Group 4"/>
          <p:cNvGrpSpPr>
            <a:grpSpLocks/>
          </p:cNvGrpSpPr>
          <p:nvPr/>
        </p:nvGrpSpPr>
        <p:grpSpPr bwMode="auto">
          <a:xfrm>
            <a:off x="8631239" y="2466975"/>
            <a:ext cx="407987" cy="255588"/>
            <a:chOff x="4846" y="1834"/>
            <a:chExt cx="257" cy="161"/>
          </a:xfrm>
        </p:grpSpPr>
        <p:sp>
          <p:nvSpPr>
            <p:cNvPr id="20623" name="Freeform 5"/>
            <p:cNvSpPr>
              <a:spLocks/>
            </p:cNvSpPr>
            <p:nvPr/>
          </p:nvSpPr>
          <p:spPr bwMode="auto">
            <a:xfrm>
              <a:off x="4846" y="1850"/>
              <a:ext cx="257" cy="145"/>
            </a:xfrm>
            <a:custGeom>
              <a:avLst/>
              <a:gdLst>
                <a:gd name="T0" fmla="*/ 74 w 257"/>
                <a:gd name="T1" fmla="*/ 0 h 145"/>
                <a:gd name="T2" fmla="*/ 56 w 257"/>
                <a:gd name="T3" fmla="*/ 4 h 145"/>
                <a:gd name="T4" fmla="*/ 42 w 257"/>
                <a:gd name="T5" fmla="*/ 12 h 145"/>
                <a:gd name="T6" fmla="*/ 56 w 257"/>
                <a:gd name="T7" fmla="*/ 20 h 145"/>
                <a:gd name="T8" fmla="*/ 37 w 257"/>
                <a:gd name="T9" fmla="*/ 20 h 145"/>
                <a:gd name="T10" fmla="*/ 28 w 257"/>
                <a:gd name="T11" fmla="*/ 36 h 145"/>
                <a:gd name="T12" fmla="*/ 47 w 257"/>
                <a:gd name="T13" fmla="*/ 40 h 145"/>
                <a:gd name="T14" fmla="*/ 28 w 257"/>
                <a:gd name="T15" fmla="*/ 44 h 145"/>
                <a:gd name="T16" fmla="*/ 14 w 257"/>
                <a:gd name="T17" fmla="*/ 56 h 145"/>
                <a:gd name="T18" fmla="*/ 19 w 257"/>
                <a:gd name="T19" fmla="*/ 68 h 145"/>
                <a:gd name="T20" fmla="*/ 5 w 257"/>
                <a:gd name="T21" fmla="*/ 76 h 145"/>
                <a:gd name="T22" fmla="*/ 5 w 257"/>
                <a:gd name="T23" fmla="*/ 92 h 145"/>
                <a:gd name="T24" fmla="*/ 5 w 257"/>
                <a:gd name="T25" fmla="*/ 92 h 145"/>
                <a:gd name="T26" fmla="*/ 0 w 257"/>
                <a:gd name="T27" fmla="*/ 108 h 145"/>
                <a:gd name="T28" fmla="*/ 19 w 257"/>
                <a:gd name="T29" fmla="*/ 112 h 145"/>
                <a:gd name="T30" fmla="*/ 14 w 257"/>
                <a:gd name="T31" fmla="*/ 128 h 145"/>
                <a:gd name="T32" fmla="*/ 33 w 257"/>
                <a:gd name="T33" fmla="*/ 132 h 145"/>
                <a:gd name="T34" fmla="*/ 51 w 257"/>
                <a:gd name="T35" fmla="*/ 124 h 145"/>
                <a:gd name="T36" fmla="*/ 56 w 257"/>
                <a:gd name="T37" fmla="*/ 136 h 145"/>
                <a:gd name="T38" fmla="*/ 74 w 257"/>
                <a:gd name="T39" fmla="*/ 136 h 145"/>
                <a:gd name="T40" fmla="*/ 79 w 257"/>
                <a:gd name="T41" fmla="*/ 136 h 145"/>
                <a:gd name="T42" fmla="*/ 93 w 257"/>
                <a:gd name="T43" fmla="*/ 144 h 145"/>
                <a:gd name="T44" fmla="*/ 107 w 257"/>
                <a:gd name="T45" fmla="*/ 132 h 145"/>
                <a:gd name="T46" fmla="*/ 116 w 257"/>
                <a:gd name="T47" fmla="*/ 140 h 145"/>
                <a:gd name="T48" fmla="*/ 130 w 257"/>
                <a:gd name="T49" fmla="*/ 132 h 145"/>
                <a:gd name="T50" fmla="*/ 149 w 257"/>
                <a:gd name="T51" fmla="*/ 136 h 145"/>
                <a:gd name="T52" fmla="*/ 158 w 257"/>
                <a:gd name="T53" fmla="*/ 124 h 145"/>
                <a:gd name="T54" fmla="*/ 177 w 257"/>
                <a:gd name="T55" fmla="*/ 128 h 145"/>
                <a:gd name="T56" fmla="*/ 186 w 257"/>
                <a:gd name="T57" fmla="*/ 112 h 145"/>
                <a:gd name="T58" fmla="*/ 205 w 257"/>
                <a:gd name="T59" fmla="*/ 112 h 145"/>
                <a:gd name="T60" fmla="*/ 209 w 257"/>
                <a:gd name="T61" fmla="*/ 96 h 145"/>
                <a:gd name="T62" fmla="*/ 219 w 257"/>
                <a:gd name="T63" fmla="*/ 100 h 145"/>
                <a:gd name="T64" fmla="*/ 237 w 257"/>
                <a:gd name="T65" fmla="*/ 96 h 145"/>
                <a:gd name="T66" fmla="*/ 256 w 257"/>
                <a:gd name="T67" fmla="*/ 88 h 1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57" h="145">
                  <a:moveTo>
                    <a:pt x="84" y="8"/>
                  </a:moveTo>
                  <a:lnTo>
                    <a:pt x="74" y="0"/>
                  </a:lnTo>
                  <a:lnTo>
                    <a:pt x="65" y="0"/>
                  </a:lnTo>
                  <a:lnTo>
                    <a:pt x="56" y="4"/>
                  </a:lnTo>
                  <a:lnTo>
                    <a:pt x="47" y="4"/>
                  </a:lnTo>
                  <a:lnTo>
                    <a:pt x="42" y="12"/>
                  </a:lnTo>
                  <a:lnTo>
                    <a:pt x="47" y="20"/>
                  </a:lnTo>
                  <a:lnTo>
                    <a:pt x="56" y="20"/>
                  </a:lnTo>
                  <a:lnTo>
                    <a:pt x="47" y="20"/>
                  </a:lnTo>
                  <a:lnTo>
                    <a:pt x="37" y="20"/>
                  </a:lnTo>
                  <a:lnTo>
                    <a:pt x="33" y="28"/>
                  </a:lnTo>
                  <a:lnTo>
                    <a:pt x="28" y="36"/>
                  </a:lnTo>
                  <a:lnTo>
                    <a:pt x="37" y="40"/>
                  </a:lnTo>
                  <a:lnTo>
                    <a:pt x="47" y="40"/>
                  </a:lnTo>
                  <a:lnTo>
                    <a:pt x="37" y="44"/>
                  </a:lnTo>
                  <a:lnTo>
                    <a:pt x="28" y="44"/>
                  </a:lnTo>
                  <a:lnTo>
                    <a:pt x="19" y="48"/>
                  </a:lnTo>
                  <a:lnTo>
                    <a:pt x="14" y="56"/>
                  </a:lnTo>
                  <a:lnTo>
                    <a:pt x="23" y="60"/>
                  </a:lnTo>
                  <a:lnTo>
                    <a:pt x="19" y="68"/>
                  </a:lnTo>
                  <a:lnTo>
                    <a:pt x="9" y="68"/>
                  </a:lnTo>
                  <a:lnTo>
                    <a:pt x="5" y="76"/>
                  </a:lnTo>
                  <a:lnTo>
                    <a:pt x="0" y="84"/>
                  </a:lnTo>
                  <a:lnTo>
                    <a:pt x="5" y="92"/>
                  </a:lnTo>
                  <a:lnTo>
                    <a:pt x="14" y="92"/>
                  </a:lnTo>
                  <a:lnTo>
                    <a:pt x="5" y="92"/>
                  </a:lnTo>
                  <a:lnTo>
                    <a:pt x="5" y="100"/>
                  </a:lnTo>
                  <a:lnTo>
                    <a:pt x="0" y="108"/>
                  </a:lnTo>
                  <a:lnTo>
                    <a:pt x="9" y="108"/>
                  </a:lnTo>
                  <a:lnTo>
                    <a:pt x="19" y="112"/>
                  </a:lnTo>
                  <a:lnTo>
                    <a:pt x="14" y="120"/>
                  </a:lnTo>
                  <a:lnTo>
                    <a:pt x="14" y="128"/>
                  </a:lnTo>
                  <a:lnTo>
                    <a:pt x="23" y="128"/>
                  </a:lnTo>
                  <a:lnTo>
                    <a:pt x="33" y="132"/>
                  </a:lnTo>
                  <a:lnTo>
                    <a:pt x="42" y="128"/>
                  </a:lnTo>
                  <a:lnTo>
                    <a:pt x="51" y="124"/>
                  </a:lnTo>
                  <a:lnTo>
                    <a:pt x="47" y="132"/>
                  </a:lnTo>
                  <a:lnTo>
                    <a:pt x="56" y="136"/>
                  </a:lnTo>
                  <a:lnTo>
                    <a:pt x="65" y="140"/>
                  </a:lnTo>
                  <a:lnTo>
                    <a:pt x="74" y="136"/>
                  </a:lnTo>
                  <a:lnTo>
                    <a:pt x="79" y="128"/>
                  </a:lnTo>
                  <a:lnTo>
                    <a:pt x="79" y="136"/>
                  </a:lnTo>
                  <a:lnTo>
                    <a:pt x="84" y="144"/>
                  </a:lnTo>
                  <a:lnTo>
                    <a:pt x="93" y="144"/>
                  </a:lnTo>
                  <a:lnTo>
                    <a:pt x="102" y="140"/>
                  </a:lnTo>
                  <a:lnTo>
                    <a:pt x="107" y="132"/>
                  </a:lnTo>
                  <a:lnTo>
                    <a:pt x="107" y="140"/>
                  </a:lnTo>
                  <a:lnTo>
                    <a:pt x="116" y="140"/>
                  </a:lnTo>
                  <a:lnTo>
                    <a:pt x="126" y="140"/>
                  </a:lnTo>
                  <a:lnTo>
                    <a:pt x="130" y="132"/>
                  </a:lnTo>
                  <a:lnTo>
                    <a:pt x="140" y="136"/>
                  </a:lnTo>
                  <a:lnTo>
                    <a:pt x="149" y="136"/>
                  </a:lnTo>
                  <a:lnTo>
                    <a:pt x="158" y="132"/>
                  </a:lnTo>
                  <a:lnTo>
                    <a:pt x="158" y="124"/>
                  </a:lnTo>
                  <a:lnTo>
                    <a:pt x="168" y="128"/>
                  </a:lnTo>
                  <a:lnTo>
                    <a:pt x="177" y="128"/>
                  </a:lnTo>
                  <a:lnTo>
                    <a:pt x="182" y="120"/>
                  </a:lnTo>
                  <a:lnTo>
                    <a:pt x="186" y="112"/>
                  </a:lnTo>
                  <a:lnTo>
                    <a:pt x="195" y="116"/>
                  </a:lnTo>
                  <a:lnTo>
                    <a:pt x="205" y="112"/>
                  </a:lnTo>
                  <a:lnTo>
                    <a:pt x="205" y="104"/>
                  </a:lnTo>
                  <a:lnTo>
                    <a:pt x="209" y="96"/>
                  </a:lnTo>
                  <a:lnTo>
                    <a:pt x="209" y="104"/>
                  </a:lnTo>
                  <a:lnTo>
                    <a:pt x="219" y="100"/>
                  </a:lnTo>
                  <a:lnTo>
                    <a:pt x="228" y="96"/>
                  </a:lnTo>
                  <a:lnTo>
                    <a:pt x="237" y="96"/>
                  </a:lnTo>
                  <a:lnTo>
                    <a:pt x="247" y="92"/>
                  </a:lnTo>
                  <a:lnTo>
                    <a:pt x="256" y="88"/>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24" name="Freeform 6"/>
            <p:cNvSpPr>
              <a:spLocks/>
            </p:cNvSpPr>
            <p:nvPr/>
          </p:nvSpPr>
          <p:spPr bwMode="auto">
            <a:xfrm>
              <a:off x="4860" y="1834"/>
              <a:ext cx="243" cy="141"/>
            </a:xfrm>
            <a:custGeom>
              <a:avLst/>
              <a:gdLst>
                <a:gd name="T0" fmla="*/ 70 w 243"/>
                <a:gd name="T1" fmla="*/ 24 h 141"/>
                <a:gd name="T2" fmla="*/ 70 w 243"/>
                <a:gd name="T3" fmla="*/ 0 h 141"/>
                <a:gd name="T4" fmla="*/ 74 w 243"/>
                <a:gd name="T5" fmla="*/ 8 h 141"/>
                <a:gd name="T6" fmla="*/ 74 w 243"/>
                <a:gd name="T7" fmla="*/ 16 h 141"/>
                <a:gd name="T8" fmla="*/ 65 w 243"/>
                <a:gd name="T9" fmla="*/ 20 h 141"/>
                <a:gd name="T10" fmla="*/ 56 w 243"/>
                <a:gd name="T11" fmla="*/ 24 h 141"/>
                <a:gd name="T12" fmla="*/ 51 w 243"/>
                <a:gd name="T13" fmla="*/ 32 h 141"/>
                <a:gd name="T14" fmla="*/ 61 w 243"/>
                <a:gd name="T15" fmla="*/ 36 h 141"/>
                <a:gd name="T16" fmla="*/ 61 w 243"/>
                <a:gd name="T17" fmla="*/ 44 h 141"/>
                <a:gd name="T18" fmla="*/ 51 w 243"/>
                <a:gd name="T19" fmla="*/ 48 h 141"/>
                <a:gd name="T20" fmla="*/ 42 w 243"/>
                <a:gd name="T21" fmla="*/ 52 h 141"/>
                <a:gd name="T22" fmla="*/ 33 w 243"/>
                <a:gd name="T23" fmla="*/ 52 h 141"/>
                <a:gd name="T24" fmla="*/ 42 w 243"/>
                <a:gd name="T25" fmla="*/ 56 h 141"/>
                <a:gd name="T26" fmla="*/ 42 w 243"/>
                <a:gd name="T27" fmla="*/ 64 h 141"/>
                <a:gd name="T28" fmla="*/ 37 w 243"/>
                <a:gd name="T29" fmla="*/ 72 h 141"/>
                <a:gd name="T30" fmla="*/ 28 w 243"/>
                <a:gd name="T31" fmla="*/ 72 h 141"/>
                <a:gd name="T32" fmla="*/ 19 w 243"/>
                <a:gd name="T33" fmla="*/ 76 h 141"/>
                <a:gd name="T34" fmla="*/ 9 w 243"/>
                <a:gd name="T35" fmla="*/ 76 h 141"/>
                <a:gd name="T36" fmla="*/ 19 w 243"/>
                <a:gd name="T37" fmla="*/ 80 h 141"/>
                <a:gd name="T38" fmla="*/ 23 w 243"/>
                <a:gd name="T39" fmla="*/ 88 h 141"/>
                <a:gd name="T40" fmla="*/ 19 w 243"/>
                <a:gd name="T41" fmla="*/ 96 h 141"/>
                <a:gd name="T42" fmla="*/ 9 w 243"/>
                <a:gd name="T43" fmla="*/ 96 h 141"/>
                <a:gd name="T44" fmla="*/ 0 w 243"/>
                <a:gd name="T45" fmla="*/ 100 h 141"/>
                <a:gd name="T46" fmla="*/ 9 w 243"/>
                <a:gd name="T47" fmla="*/ 104 h 141"/>
                <a:gd name="T48" fmla="*/ 14 w 243"/>
                <a:gd name="T49" fmla="*/ 112 h 141"/>
                <a:gd name="T50" fmla="*/ 9 w 243"/>
                <a:gd name="T51" fmla="*/ 120 h 141"/>
                <a:gd name="T52" fmla="*/ 19 w 243"/>
                <a:gd name="T53" fmla="*/ 120 h 141"/>
                <a:gd name="T54" fmla="*/ 28 w 243"/>
                <a:gd name="T55" fmla="*/ 116 h 141"/>
                <a:gd name="T56" fmla="*/ 37 w 243"/>
                <a:gd name="T57" fmla="*/ 124 h 141"/>
                <a:gd name="T58" fmla="*/ 37 w 243"/>
                <a:gd name="T59" fmla="*/ 132 h 141"/>
                <a:gd name="T60" fmla="*/ 47 w 243"/>
                <a:gd name="T61" fmla="*/ 128 h 141"/>
                <a:gd name="T62" fmla="*/ 56 w 243"/>
                <a:gd name="T63" fmla="*/ 128 h 141"/>
                <a:gd name="T64" fmla="*/ 61 w 243"/>
                <a:gd name="T65" fmla="*/ 136 h 141"/>
                <a:gd name="T66" fmla="*/ 70 w 243"/>
                <a:gd name="T67" fmla="*/ 132 h 141"/>
                <a:gd name="T68" fmla="*/ 79 w 243"/>
                <a:gd name="T69" fmla="*/ 128 h 141"/>
                <a:gd name="T70" fmla="*/ 84 w 243"/>
                <a:gd name="T71" fmla="*/ 136 h 141"/>
                <a:gd name="T72" fmla="*/ 93 w 243"/>
                <a:gd name="T73" fmla="*/ 140 h 141"/>
                <a:gd name="T74" fmla="*/ 93 w 243"/>
                <a:gd name="T75" fmla="*/ 132 h 141"/>
                <a:gd name="T76" fmla="*/ 102 w 243"/>
                <a:gd name="T77" fmla="*/ 132 h 141"/>
                <a:gd name="T78" fmla="*/ 112 w 243"/>
                <a:gd name="T79" fmla="*/ 136 h 141"/>
                <a:gd name="T80" fmla="*/ 116 w 243"/>
                <a:gd name="T81" fmla="*/ 128 h 141"/>
                <a:gd name="T82" fmla="*/ 126 w 243"/>
                <a:gd name="T83" fmla="*/ 124 h 141"/>
                <a:gd name="T84" fmla="*/ 135 w 243"/>
                <a:gd name="T85" fmla="*/ 124 h 141"/>
                <a:gd name="T86" fmla="*/ 140 w 243"/>
                <a:gd name="T87" fmla="*/ 132 h 141"/>
                <a:gd name="T88" fmla="*/ 149 w 243"/>
                <a:gd name="T89" fmla="*/ 136 h 141"/>
                <a:gd name="T90" fmla="*/ 144 w 243"/>
                <a:gd name="T91" fmla="*/ 128 h 141"/>
                <a:gd name="T92" fmla="*/ 154 w 243"/>
                <a:gd name="T93" fmla="*/ 120 h 141"/>
                <a:gd name="T94" fmla="*/ 163 w 243"/>
                <a:gd name="T95" fmla="*/ 120 h 141"/>
                <a:gd name="T96" fmla="*/ 168 w 243"/>
                <a:gd name="T97" fmla="*/ 112 h 141"/>
                <a:gd name="T98" fmla="*/ 172 w 243"/>
                <a:gd name="T99" fmla="*/ 104 h 141"/>
                <a:gd name="T100" fmla="*/ 182 w 243"/>
                <a:gd name="T101" fmla="*/ 100 h 141"/>
                <a:gd name="T102" fmla="*/ 191 w 243"/>
                <a:gd name="T103" fmla="*/ 100 h 141"/>
                <a:gd name="T104" fmla="*/ 200 w 243"/>
                <a:gd name="T105" fmla="*/ 100 h 141"/>
                <a:gd name="T106" fmla="*/ 209 w 243"/>
                <a:gd name="T107" fmla="*/ 100 h 141"/>
                <a:gd name="T108" fmla="*/ 214 w 243"/>
                <a:gd name="T109" fmla="*/ 108 h 141"/>
                <a:gd name="T110" fmla="*/ 223 w 243"/>
                <a:gd name="T111" fmla="*/ 108 h 141"/>
                <a:gd name="T112" fmla="*/ 233 w 243"/>
                <a:gd name="T113" fmla="*/ 108 h 141"/>
                <a:gd name="T114" fmla="*/ 242 w 243"/>
                <a:gd name="T115" fmla="*/ 104 h 14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 h="141">
                  <a:moveTo>
                    <a:pt x="70" y="24"/>
                  </a:moveTo>
                  <a:lnTo>
                    <a:pt x="70" y="0"/>
                  </a:lnTo>
                  <a:lnTo>
                    <a:pt x="74" y="8"/>
                  </a:lnTo>
                  <a:lnTo>
                    <a:pt x="74" y="16"/>
                  </a:lnTo>
                  <a:lnTo>
                    <a:pt x="65" y="20"/>
                  </a:lnTo>
                  <a:lnTo>
                    <a:pt x="56" y="24"/>
                  </a:lnTo>
                  <a:lnTo>
                    <a:pt x="51" y="32"/>
                  </a:lnTo>
                  <a:lnTo>
                    <a:pt x="61" y="36"/>
                  </a:lnTo>
                  <a:lnTo>
                    <a:pt x="61" y="44"/>
                  </a:lnTo>
                  <a:lnTo>
                    <a:pt x="51" y="48"/>
                  </a:lnTo>
                  <a:lnTo>
                    <a:pt x="42" y="52"/>
                  </a:lnTo>
                  <a:lnTo>
                    <a:pt x="33" y="52"/>
                  </a:lnTo>
                  <a:lnTo>
                    <a:pt x="42" y="56"/>
                  </a:lnTo>
                  <a:lnTo>
                    <a:pt x="42" y="64"/>
                  </a:lnTo>
                  <a:lnTo>
                    <a:pt x="37" y="72"/>
                  </a:lnTo>
                  <a:lnTo>
                    <a:pt x="28" y="72"/>
                  </a:lnTo>
                  <a:lnTo>
                    <a:pt x="19" y="76"/>
                  </a:lnTo>
                  <a:lnTo>
                    <a:pt x="9" y="76"/>
                  </a:lnTo>
                  <a:lnTo>
                    <a:pt x="19" y="80"/>
                  </a:lnTo>
                  <a:lnTo>
                    <a:pt x="23" y="88"/>
                  </a:lnTo>
                  <a:lnTo>
                    <a:pt x="19" y="96"/>
                  </a:lnTo>
                  <a:lnTo>
                    <a:pt x="9" y="96"/>
                  </a:lnTo>
                  <a:lnTo>
                    <a:pt x="0" y="100"/>
                  </a:lnTo>
                  <a:lnTo>
                    <a:pt x="9" y="104"/>
                  </a:lnTo>
                  <a:lnTo>
                    <a:pt x="14" y="112"/>
                  </a:lnTo>
                  <a:lnTo>
                    <a:pt x="9" y="120"/>
                  </a:lnTo>
                  <a:lnTo>
                    <a:pt x="19" y="120"/>
                  </a:lnTo>
                  <a:lnTo>
                    <a:pt x="28" y="116"/>
                  </a:lnTo>
                  <a:lnTo>
                    <a:pt x="37" y="124"/>
                  </a:lnTo>
                  <a:lnTo>
                    <a:pt x="37" y="132"/>
                  </a:lnTo>
                  <a:lnTo>
                    <a:pt x="47" y="128"/>
                  </a:lnTo>
                  <a:lnTo>
                    <a:pt x="56" y="128"/>
                  </a:lnTo>
                  <a:lnTo>
                    <a:pt x="61" y="136"/>
                  </a:lnTo>
                  <a:lnTo>
                    <a:pt x="70" y="132"/>
                  </a:lnTo>
                  <a:lnTo>
                    <a:pt x="79" y="128"/>
                  </a:lnTo>
                  <a:lnTo>
                    <a:pt x="84" y="136"/>
                  </a:lnTo>
                  <a:lnTo>
                    <a:pt x="93" y="140"/>
                  </a:lnTo>
                  <a:lnTo>
                    <a:pt x="93" y="132"/>
                  </a:lnTo>
                  <a:lnTo>
                    <a:pt x="102" y="132"/>
                  </a:lnTo>
                  <a:lnTo>
                    <a:pt x="112" y="136"/>
                  </a:lnTo>
                  <a:lnTo>
                    <a:pt x="116" y="128"/>
                  </a:lnTo>
                  <a:lnTo>
                    <a:pt x="126" y="124"/>
                  </a:lnTo>
                  <a:lnTo>
                    <a:pt x="135" y="124"/>
                  </a:lnTo>
                  <a:lnTo>
                    <a:pt x="140" y="132"/>
                  </a:lnTo>
                  <a:lnTo>
                    <a:pt x="149" y="136"/>
                  </a:lnTo>
                  <a:lnTo>
                    <a:pt x="144" y="128"/>
                  </a:lnTo>
                  <a:lnTo>
                    <a:pt x="154" y="120"/>
                  </a:lnTo>
                  <a:lnTo>
                    <a:pt x="163" y="120"/>
                  </a:lnTo>
                  <a:lnTo>
                    <a:pt x="168" y="112"/>
                  </a:lnTo>
                  <a:lnTo>
                    <a:pt x="172" y="104"/>
                  </a:lnTo>
                  <a:lnTo>
                    <a:pt x="182" y="100"/>
                  </a:lnTo>
                  <a:lnTo>
                    <a:pt x="191" y="100"/>
                  </a:lnTo>
                  <a:lnTo>
                    <a:pt x="200" y="100"/>
                  </a:lnTo>
                  <a:lnTo>
                    <a:pt x="209" y="100"/>
                  </a:lnTo>
                  <a:lnTo>
                    <a:pt x="214" y="108"/>
                  </a:lnTo>
                  <a:lnTo>
                    <a:pt x="223" y="108"/>
                  </a:lnTo>
                  <a:lnTo>
                    <a:pt x="233" y="108"/>
                  </a:lnTo>
                  <a:lnTo>
                    <a:pt x="242" y="10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485" name="Group 7"/>
          <p:cNvGrpSpPr>
            <a:grpSpLocks/>
          </p:cNvGrpSpPr>
          <p:nvPr/>
        </p:nvGrpSpPr>
        <p:grpSpPr bwMode="auto">
          <a:xfrm>
            <a:off x="8637589" y="1958975"/>
            <a:ext cx="198437" cy="509588"/>
            <a:chOff x="4850" y="1514"/>
            <a:chExt cx="125" cy="321"/>
          </a:xfrm>
        </p:grpSpPr>
        <p:sp>
          <p:nvSpPr>
            <p:cNvPr id="20620" name="Freeform 8"/>
            <p:cNvSpPr>
              <a:spLocks/>
            </p:cNvSpPr>
            <p:nvPr/>
          </p:nvSpPr>
          <p:spPr bwMode="auto">
            <a:xfrm>
              <a:off x="4850" y="1514"/>
              <a:ext cx="125" cy="321"/>
            </a:xfrm>
            <a:custGeom>
              <a:avLst/>
              <a:gdLst>
                <a:gd name="T0" fmla="*/ 54 w 125"/>
                <a:gd name="T1" fmla="*/ 243 h 321"/>
                <a:gd name="T2" fmla="*/ 75 w 125"/>
                <a:gd name="T3" fmla="*/ 237 h 321"/>
                <a:gd name="T4" fmla="*/ 95 w 125"/>
                <a:gd name="T5" fmla="*/ 235 h 321"/>
                <a:gd name="T6" fmla="*/ 100 w 125"/>
                <a:gd name="T7" fmla="*/ 241 h 321"/>
                <a:gd name="T8" fmla="*/ 108 w 125"/>
                <a:gd name="T9" fmla="*/ 259 h 321"/>
                <a:gd name="T10" fmla="*/ 117 w 125"/>
                <a:gd name="T11" fmla="*/ 283 h 321"/>
                <a:gd name="T12" fmla="*/ 124 w 125"/>
                <a:gd name="T13" fmla="*/ 302 h 321"/>
                <a:gd name="T14" fmla="*/ 117 w 125"/>
                <a:gd name="T15" fmla="*/ 309 h 321"/>
                <a:gd name="T16" fmla="*/ 101 w 125"/>
                <a:gd name="T17" fmla="*/ 316 h 321"/>
                <a:gd name="T18" fmla="*/ 78 w 125"/>
                <a:gd name="T19" fmla="*/ 320 h 321"/>
                <a:gd name="T20" fmla="*/ 57 w 125"/>
                <a:gd name="T21" fmla="*/ 319 h 321"/>
                <a:gd name="T22" fmla="*/ 39 w 125"/>
                <a:gd name="T23" fmla="*/ 309 h 321"/>
                <a:gd name="T24" fmla="*/ 18 w 125"/>
                <a:gd name="T25" fmla="*/ 276 h 321"/>
                <a:gd name="T26" fmla="*/ 2 w 125"/>
                <a:gd name="T27" fmla="*/ 208 h 321"/>
                <a:gd name="T28" fmla="*/ 2 w 125"/>
                <a:gd name="T29" fmla="*/ 111 h 321"/>
                <a:gd name="T30" fmla="*/ 16 w 125"/>
                <a:gd name="T31" fmla="*/ 44 h 321"/>
                <a:gd name="T32" fmla="*/ 38 w 125"/>
                <a:gd name="T33" fmla="*/ 13 h 321"/>
                <a:gd name="T34" fmla="*/ 61 w 125"/>
                <a:gd name="T35" fmla="*/ 0 h 321"/>
                <a:gd name="T36" fmla="*/ 75 w 125"/>
                <a:gd name="T37" fmla="*/ 0 h 321"/>
                <a:gd name="T38" fmla="*/ 103 w 125"/>
                <a:gd name="T39" fmla="*/ 4 h 321"/>
                <a:gd name="T40" fmla="*/ 119 w 125"/>
                <a:gd name="T41" fmla="*/ 13 h 321"/>
                <a:gd name="T42" fmla="*/ 124 w 125"/>
                <a:gd name="T43" fmla="*/ 17 h 321"/>
                <a:gd name="T44" fmla="*/ 119 w 125"/>
                <a:gd name="T45" fmla="*/ 31 h 321"/>
                <a:gd name="T46" fmla="*/ 109 w 125"/>
                <a:gd name="T47" fmla="*/ 54 h 321"/>
                <a:gd name="T48" fmla="*/ 101 w 125"/>
                <a:gd name="T49" fmla="*/ 75 h 321"/>
                <a:gd name="T50" fmla="*/ 98 w 125"/>
                <a:gd name="T51" fmla="*/ 84 h 321"/>
                <a:gd name="T52" fmla="*/ 75 w 125"/>
                <a:gd name="T53" fmla="*/ 82 h 321"/>
                <a:gd name="T54" fmla="*/ 52 w 125"/>
                <a:gd name="T55" fmla="*/ 71 h 321"/>
                <a:gd name="T56" fmla="*/ 51 w 125"/>
                <a:gd name="T57" fmla="*/ 79 h 321"/>
                <a:gd name="T58" fmla="*/ 51 w 125"/>
                <a:gd name="T59" fmla="*/ 99 h 321"/>
                <a:gd name="T60" fmla="*/ 51 w 125"/>
                <a:gd name="T61" fmla="*/ 159 h 321"/>
                <a:gd name="T62" fmla="*/ 51 w 125"/>
                <a:gd name="T63" fmla="*/ 218 h 321"/>
                <a:gd name="T64" fmla="*/ 51 w 125"/>
                <a:gd name="T65" fmla="*/ 238 h 321"/>
                <a:gd name="T66" fmla="*/ 51 w 125"/>
                <a:gd name="T67" fmla="*/ 243 h 3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5" h="321">
                  <a:moveTo>
                    <a:pt x="51" y="245"/>
                  </a:moveTo>
                  <a:lnTo>
                    <a:pt x="54" y="243"/>
                  </a:lnTo>
                  <a:lnTo>
                    <a:pt x="59" y="241"/>
                  </a:lnTo>
                  <a:lnTo>
                    <a:pt x="75" y="237"/>
                  </a:lnTo>
                  <a:lnTo>
                    <a:pt x="90" y="235"/>
                  </a:lnTo>
                  <a:lnTo>
                    <a:pt x="95" y="235"/>
                  </a:lnTo>
                  <a:lnTo>
                    <a:pt x="98" y="237"/>
                  </a:lnTo>
                  <a:lnTo>
                    <a:pt x="100" y="241"/>
                  </a:lnTo>
                  <a:lnTo>
                    <a:pt x="103" y="249"/>
                  </a:lnTo>
                  <a:lnTo>
                    <a:pt x="108" y="259"/>
                  </a:lnTo>
                  <a:lnTo>
                    <a:pt x="113" y="271"/>
                  </a:lnTo>
                  <a:lnTo>
                    <a:pt x="117" y="283"/>
                  </a:lnTo>
                  <a:lnTo>
                    <a:pt x="121" y="293"/>
                  </a:lnTo>
                  <a:lnTo>
                    <a:pt x="124" y="302"/>
                  </a:lnTo>
                  <a:lnTo>
                    <a:pt x="124" y="305"/>
                  </a:lnTo>
                  <a:lnTo>
                    <a:pt x="117" y="309"/>
                  </a:lnTo>
                  <a:lnTo>
                    <a:pt x="109" y="313"/>
                  </a:lnTo>
                  <a:lnTo>
                    <a:pt x="101" y="316"/>
                  </a:lnTo>
                  <a:lnTo>
                    <a:pt x="95" y="317"/>
                  </a:lnTo>
                  <a:lnTo>
                    <a:pt x="78" y="320"/>
                  </a:lnTo>
                  <a:lnTo>
                    <a:pt x="65" y="320"/>
                  </a:lnTo>
                  <a:lnTo>
                    <a:pt x="57" y="319"/>
                  </a:lnTo>
                  <a:lnTo>
                    <a:pt x="54" y="317"/>
                  </a:lnTo>
                  <a:lnTo>
                    <a:pt x="39" y="309"/>
                  </a:lnTo>
                  <a:lnTo>
                    <a:pt x="28" y="293"/>
                  </a:lnTo>
                  <a:lnTo>
                    <a:pt x="18" y="276"/>
                  </a:lnTo>
                  <a:lnTo>
                    <a:pt x="12" y="255"/>
                  </a:lnTo>
                  <a:lnTo>
                    <a:pt x="2" y="208"/>
                  </a:lnTo>
                  <a:lnTo>
                    <a:pt x="0" y="157"/>
                  </a:lnTo>
                  <a:lnTo>
                    <a:pt x="2" y="111"/>
                  </a:lnTo>
                  <a:lnTo>
                    <a:pt x="10" y="65"/>
                  </a:lnTo>
                  <a:lnTo>
                    <a:pt x="16" y="44"/>
                  </a:lnTo>
                  <a:lnTo>
                    <a:pt x="26" y="27"/>
                  </a:lnTo>
                  <a:lnTo>
                    <a:pt x="38" y="13"/>
                  </a:lnTo>
                  <a:lnTo>
                    <a:pt x="54" y="2"/>
                  </a:lnTo>
                  <a:lnTo>
                    <a:pt x="61" y="0"/>
                  </a:lnTo>
                  <a:lnTo>
                    <a:pt x="67" y="0"/>
                  </a:lnTo>
                  <a:lnTo>
                    <a:pt x="75" y="0"/>
                  </a:lnTo>
                  <a:lnTo>
                    <a:pt x="87" y="2"/>
                  </a:lnTo>
                  <a:lnTo>
                    <a:pt x="103" y="4"/>
                  </a:lnTo>
                  <a:lnTo>
                    <a:pt x="113" y="9"/>
                  </a:lnTo>
                  <a:lnTo>
                    <a:pt x="119" y="13"/>
                  </a:lnTo>
                  <a:lnTo>
                    <a:pt x="123" y="16"/>
                  </a:lnTo>
                  <a:lnTo>
                    <a:pt x="124" y="17"/>
                  </a:lnTo>
                  <a:lnTo>
                    <a:pt x="123" y="23"/>
                  </a:lnTo>
                  <a:lnTo>
                    <a:pt x="119" y="31"/>
                  </a:lnTo>
                  <a:lnTo>
                    <a:pt x="114" y="43"/>
                  </a:lnTo>
                  <a:lnTo>
                    <a:pt x="109" y="54"/>
                  </a:lnTo>
                  <a:lnTo>
                    <a:pt x="104" y="65"/>
                  </a:lnTo>
                  <a:lnTo>
                    <a:pt x="101" y="75"/>
                  </a:lnTo>
                  <a:lnTo>
                    <a:pt x="98" y="82"/>
                  </a:lnTo>
                  <a:lnTo>
                    <a:pt x="98" y="84"/>
                  </a:lnTo>
                  <a:lnTo>
                    <a:pt x="88" y="85"/>
                  </a:lnTo>
                  <a:lnTo>
                    <a:pt x="75" y="82"/>
                  </a:lnTo>
                  <a:lnTo>
                    <a:pt x="62" y="77"/>
                  </a:lnTo>
                  <a:lnTo>
                    <a:pt x="52" y="71"/>
                  </a:lnTo>
                  <a:lnTo>
                    <a:pt x="51" y="74"/>
                  </a:lnTo>
                  <a:lnTo>
                    <a:pt x="51" y="79"/>
                  </a:lnTo>
                  <a:lnTo>
                    <a:pt x="51" y="88"/>
                  </a:lnTo>
                  <a:lnTo>
                    <a:pt x="51" y="99"/>
                  </a:lnTo>
                  <a:lnTo>
                    <a:pt x="51" y="126"/>
                  </a:lnTo>
                  <a:lnTo>
                    <a:pt x="51" y="159"/>
                  </a:lnTo>
                  <a:lnTo>
                    <a:pt x="51" y="190"/>
                  </a:lnTo>
                  <a:lnTo>
                    <a:pt x="51" y="218"/>
                  </a:lnTo>
                  <a:lnTo>
                    <a:pt x="51" y="229"/>
                  </a:lnTo>
                  <a:lnTo>
                    <a:pt x="51" y="238"/>
                  </a:lnTo>
                  <a:lnTo>
                    <a:pt x="51" y="242"/>
                  </a:lnTo>
                  <a:lnTo>
                    <a:pt x="51" y="243"/>
                  </a:lnTo>
                </a:path>
              </a:pathLst>
            </a:custGeom>
            <a:solidFill>
              <a:schemeClr val="folHlink"/>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21" name="Line 9"/>
            <p:cNvSpPr>
              <a:spLocks noChangeShapeType="1"/>
            </p:cNvSpPr>
            <p:nvPr/>
          </p:nvSpPr>
          <p:spPr bwMode="auto">
            <a:xfrm flipH="1" flipV="1">
              <a:off x="4924" y="1750"/>
              <a:ext cx="33" cy="7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622" name="Line 10"/>
            <p:cNvSpPr>
              <a:spLocks noChangeShapeType="1"/>
            </p:cNvSpPr>
            <p:nvPr/>
          </p:nvSpPr>
          <p:spPr bwMode="auto">
            <a:xfrm flipH="1">
              <a:off x="4928" y="1521"/>
              <a:ext cx="29" cy="7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0486" name="Rectangle 11"/>
          <p:cNvSpPr>
            <a:spLocks noChangeArrowheads="1"/>
          </p:cNvSpPr>
          <p:nvPr/>
        </p:nvSpPr>
        <p:spPr bwMode="auto">
          <a:xfrm>
            <a:off x="8980488" y="2716213"/>
            <a:ext cx="444500" cy="82550"/>
          </a:xfrm>
          <a:prstGeom prst="rect">
            <a:avLst/>
          </a:prstGeom>
          <a:solidFill>
            <a:schemeClr val="folHlink"/>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7" name="Freeform 12"/>
          <p:cNvSpPr>
            <a:spLocks/>
          </p:cNvSpPr>
          <p:nvPr/>
        </p:nvSpPr>
        <p:spPr bwMode="auto">
          <a:xfrm>
            <a:off x="8974139" y="2524126"/>
            <a:ext cx="460375" cy="200025"/>
          </a:xfrm>
          <a:custGeom>
            <a:avLst/>
            <a:gdLst>
              <a:gd name="T0" fmla="*/ 65088 w 290"/>
              <a:gd name="T1" fmla="*/ 0 h 126"/>
              <a:gd name="T2" fmla="*/ 65088 w 290"/>
              <a:gd name="T3" fmla="*/ 0 h 126"/>
              <a:gd name="T4" fmla="*/ 398463 w 290"/>
              <a:gd name="T5" fmla="*/ 0 h 126"/>
              <a:gd name="T6" fmla="*/ 458788 w 290"/>
              <a:gd name="T7" fmla="*/ 177800 h 126"/>
              <a:gd name="T8" fmla="*/ 458788 w 290"/>
              <a:gd name="T9" fmla="*/ 187325 h 126"/>
              <a:gd name="T10" fmla="*/ 450850 w 290"/>
              <a:gd name="T11" fmla="*/ 198438 h 126"/>
              <a:gd name="T12" fmla="*/ 441325 w 290"/>
              <a:gd name="T13" fmla="*/ 198438 h 126"/>
              <a:gd name="T14" fmla="*/ 19050 w 290"/>
              <a:gd name="T15" fmla="*/ 198438 h 126"/>
              <a:gd name="T16" fmla="*/ 4763 w 290"/>
              <a:gd name="T17" fmla="*/ 198438 h 126"/>
              <a:gd name="T18" fmla="*/ 0 w 290"/>
              <a:gd name="T19" fmla="*/ 187325 h 126"/>
              <a:gd name="T20" fmla="*/ 0 w 290"/>
              <a:gd name="T21" fmla="*/ 177800 h 126"/>
              <a:gd name="T22" fmla="*/ 65088 w 290"/>
              <a:gd name="T23" fmla="*/ 0 h 1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0" h="126">
                <a:moveTo>
                  <a:pt x="41" y="0"/>
                </a:moveTo>
                <a:lnTo>
                  <a:pt x="41" y="0"/>
                </a:lnTo>
                <a:lnTo>
                  <a:pt x="251" y="0"/>
                </a:lnTo>
                <a:lnTo>
                  <a:pt x="289" y="112"/>
                </a:lnTo>
                <a:lnTo>
                  <a:pt x="289" y="118"/>
                </a:lnTo>
                <a:lnTo>
                  <a:pt x="284" y="125"/>
                </a:lnTo>
                <a:lnTo>
                  <a:pt x="278" y="125"/>
                </a:lnTo>
                <a:lnTo>
                  <a:pt x="12" y="125"/>
                </a:lnTo>
                <a:lnTo>
                  <a:pt x="3" y="125"/>
                </a:lnTo>
                <a:lnTo>
                  <a:pt x="0" y="118"/>
                </a:lnTo>
                <a:lnTo>
                  <a:pt x="0" y="112"/>
                </a:lnTo>
                <a:lnTo>
                  <a:pt x="41"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88" name="Freeform 13"/>
          <p:cNvSpPr>
            <a:spLocks/>
          </p:cNvSpPr>
          <p:nvPr/>
        </p:nvSpPr>
        <p:spPr bwMode="auto">
          <a:xfrm>
            <a:off x="8974139" y="2524126"/>
            <a:ext cx="460375" cy="200025"/>
          </a:xfrm>
          <a:custGeom>
            <a:avLst/>
            <a:gdLst>
              <a:gd name="T0" fmla="*/ 65088 w 290"/>
              <a:gd name="T1" fmla="*/ 0 h 126"/>
              <a:gd name="T2" fmla="*/ 398463 w 290"/>
              <a:gd name="T3" fmla="*/ 0 h 126"/>
              <a:gd name="T4" fmla="*/ 458788 w 290"/>
              <a:gd name="T5" fmla="*/ 177800 h 126"/>
              <a:gd name="T6" fmla="*/ 458788 w 290"/>
              <a:gd name="T7" fmla="*/ 187325 h 126"/>
              <a:gd name="T8" fmla="*/ 450850 w 290"/>
              <a:gd name="T9" fmla="*/ 198438 h 126"/>
              <a:gd name="T10" fmla="*/ 441325 w 290"/>
              <a:gd name="T11" fmla="*/ 198438 h 126"/>
              <a:gd name="T12" fmla="*/ 19050 w 290"/>
              <a:gd name="T13" fmla="*/ 198438 h 126"/>
              <a:gd name="T14" fmla="*/ 4763 w 290"/>
              <a:gd name="T15" fmla="*/ 198438 h 126"/>
              <a:gd name="T16" fmla="*/ 0 w 290"/>
              <a:gd name="T17" fmla="*/ 187325 h 126"/>
              <a:gd name="T18" fmla="*/ 0 w 290"/>
              <a:gd name="T19" fmla="*/ 177800 h 126"/>
              <a:gd name="T20" fmla="*/ 65088 w 290"/>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0" h="126">
                <a:moveTo>
                  <a:pt x="41" y="0"/>
                </a:moveTo>
                <a:lnTo>
                  <a:pt x="251" y="0"/>
                </a:lnTo>
                <a:lnTo>
                  <a:pt x="289" y="112"/>
                </a:lnTo>
                <a:lnTo>
                  <a:pt x="289" y="118"/>
                </a:lnTo>
                <a:lnTo>
                  <a:pt x="284" y="125"/>
                </a:lnTo>
                <a:lnTo>
                  <a:pt x="278" y="125"/>
                </a:lnTo>
                <a:lnTo>
                  <a:pt x="12" y="125"/>
                </a:lnTo>
                <a:lnTo>
                  <a:pt x="3" y="125"/>
                </a:lnTo>
                <a:lnTo>
                  <a:pt x="0" y="118"/>
                </a:lnTo>
                <a:lnTo>
                  <a:pt x="0" y="112"/>
                </a:lnTo>
                <a:lnTo>
                  <a:pt x="41" y="0"/>
                </a:lnTo>
              </a:path>
            </a:pathLst>
          </a:custGeom>
          <a:solidFill>
            <a:schemeClr val="bg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89" name="Freeform 14"/>
          <p:cNvSpPr>
            <a:spLocks/>
          </p:cNvSpPr>
          <p:nvPr/>
        </p:nvSpPr>
        <p:spPr bwMode="auto">
          <a:xfrm>
            <a:off x="9004300" y="2541589"/>
            <a:ext cx="406400" cy="168275"/>
          </a:xfrm>
          <a:custGeom>
            <a:avLst/>
            <a:gdLst>
              <a:gd name="T0" fmla="*/ 49213 w 256"/>
              <a:gd name="T1" fmla="*/ 0 h 106"/>
              <a:gd name="T2" fmla="*/ 49213 w 256"/>
              <a:gd name="T3" fmla="*/ 0 h 106"/>
              <a:gd name="T4" fmla="*/ 352425 w 256"/>
              <a:gd name="T5" fmla="*/ 0 h 106"/>
              <a:gd name="T6" fmla="*/ 355600 w 256"/>
              <a:gd name="T7" fmla="*/ 1588 h 106"/>
              <a:gd name="T8" fmla="*/ 358775 w 256"/>
              <a:gd name="T9" fmla="*/ 4763 h 106"/>
              <a:gd name="T10" fmla="*/ 404813 w 256"/>
              <a:gd name="T11" fmla="*/ 152400 h 106"/>
              <a:gd name="T12" fmla="*/ 401638 w 256"/>
              <a:gd name="T13" fmla="*/ 160338 h 106"/>
              <a:gd name="T14" fmla="*/ 401638 w 256"/>
              <a:gd name="T15" fmla="*/ 163513 h 106"/>
              <a:gd name="T16" fmla="*/ 400050 w 256"/>
              <a:gd name="T17" fmla="*/ 166688 h 106"/>
              <a:gd name="T18" fmla="*/ 4763 w 256"/>
              <a:gd name="T19" fmla="*/ 166688 h 106"/>
              <a:gd name="T20" fmla="*/ 1588 w 256"/>
              <a:gd name="T21" fmla="*/ 166688 h 106"/>
              <a:gd name="T22" fmla="*/ 0 w 256"/>
              <a:gd name="T23" fmla="*/ 163513 h 106"/>
              <a:gd name="T24" fmla="*/ 0 w 256"/>
              <a:gd name="T25" fmla="*/ 157163 h 106"/>
              <a:gd name="T26" fmla="*/ 46038 w 256"/>
              <a:gd name="T27" fmla="*/ 6350 h 106"/>
              <a:gd name="T28" fmla="*/ 46038 w 256"/>
              <a:gd name="T29" fmla="*/ 1588 h 106"/>
              <a:gd name="T30" fmla="*/ 49213 w 256"/>
              <a:gd name="T31" fmla="*/ 0 h 1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6" h="106">
                <a:moveTo>
                  <a:pt x="31" y="0"/>
                </a:moveTo>
                <a:lnTo>
                  <a:pt x="31" y="0"/>
                </a:lnTo>
                <a:lnTo>
                  <a:pt x="222" y="0"/>
                </a:lnTo>
                <a:lnTo>
                  <a:pt x="224" y="1"/>
                </a:lnTo>
                <a:lnTo>
                  <a:pt x="226" y="3"/>
                </a:lnTo>
                <a:lnTo>
                  <a:pt x="255" y="96"/>
                </a:lnTo>
                <a:lnTo>
                  <a:pt x="253" y="101"/>
                </a:lnTo>
                <a:lnTo>
                  <a:pt x="253" y="103"/>
                </a:lnTo>
                <a:lnTo>
                  <a:pt x="252" y="105"/>
                </a:lnTo>
                <a:lnTo>
                  <a:pt x="3" y="105"/>
                </a:lnTo>
                <a:lnTo>
                  <a:pt x="1" y="105"/>
                </a:lnTo>
                <a:lnTo>
                  <a:pt x="0" y="103"/>
                </a:lnTo>
                <a:lnTo>
                  <a:pt x="0" y="99"/>
                </a:lnTo>
                <a:lnTo>
                  <a:pt x="29" y="4"/>
                </a:lnTo>
                <a:lnTo>
                  <a:pt x="29" y="1"/>
                </a:lnTo>
                <a:lnTo>
                  <a:pt x="31" y="0"/>
                </a:lnTo>
              </a:path>
            </a:pathLst>
          </a:custGeom>
          <a:solidFill>
            <a:schemeClr val="bg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0" name="Freeform 15"/>
          <p:cNvSpPr>
            <a:spLocks/>
          </p:cNvSpPr>
          <p:nvPr/>
        </p:nvSpPr>
        <p:spPr bwMode="auto">
          <a:xfrm>
            <a:off x="9004300" y="2541589"/>
            <a:ext cx="406400" cy="168275"/>
          </a:xfrm>
          <a:custGeom>
            <a:avLst/>
            <a:gdLst>
              <a:gd name="T0" fmla="*/ 49213 w 256"/>
              <a:gd name="T1" fmla="*/ 0 h 106"/>
              <a:gd name="T2" fmla="*/ 352425 w 256"/>
              <a:gd name="T3" fmla="*/ 0 h 106"/>
              <a:gd name="T4" fmla="*/ 355600 w 256"/>
              <a:gd name="T5" fmla="*/ 1588 h 106"/>
              <a:gd name="T6" fmla="*/ 358775 w 256"/>
              <a:gd name="T7" fmla="*/ 4763 h 106"/>
              <a:gd name="T8" fmla="*/ 404813 w 256"/>
              <a:gd name="T9" fmla="*/ 152400 h 106"/>
              <a:gd name="T10" fmla="*/ 401638 w 256"/>
              <a:gd name="T11" fmla="*/ 160338 h 106"/>
              <a:gd name="T12" fmla="*/ 401638 w 256"/>
              <a:gd name="T13" fmla="*/ 163513 h 106"/>
              <a:gd name="T14" fmla="*/ 400050 w 256"/>
              <a:gd name="T15" fmla="*/ 166688 h 106"/>
              <a:gd name="T16" fmla="*/ 4763 w 256"/>
              <a:gd name="T17" fmla="*/ 166688 h 106"/>
              <a:gd name="T18" fmla="*/ 1588 w 256"/>
              <a:gd name="T19" fmla="*/ 166688 h 106"/>
              <a:gd name="T20" fmla="*/ 0 w 256"/>
              <a:gd name="T21" fmla="*/ 163513 h 106"/>
              <a:gd name="T22" fmla="*/ 0 w 256"/>
              <a:gd name="T23" fmla="*/ 157163 h 106"/>
              <a:gd name="T24" fmla="*/ 46038 w 256"/>
              <a:gd name="T25" fmla="*/ 6350 h 106"/>
              <a:gd name="T26" fmla="*/ 46038 w 256"/>
              <a:gd name="T27" fmla="*/ 1588 h 106"/>
              <a:gd name="T28" fmla="*/ 49213 w 256"/>
              <a:gd name="T29" fmla="*/ 0 h 1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06">
                <a:moveTo>
                  <a:pt x="31" y="0"/>
                </a:moveTo>
                <a:lnTo>
                  <a:pt x="222" y="0"/>
                </a:lnTo>
                <a:lnTo>
                  <a:pt x="224" y="1"/>
                </a:lnTo>
                <a:lnTo>
                  <a:pt x="226" y="3"/>
                </a:lnTo>
                <a:lnTo>
                  <a:pt x="255" y="96"/>
                </a:lnTo>
                <a:lnTo>
                  <a:pt x="253" y="101"/>
                </a:lnTo>
                <a:lnTo>
                  <a:pt x="253" y="103"/>
                </a:lnTo>
                <a:lnTo>
                  <a:pt x="252" y="105"/>
                </a:lnTo>
                <a:lnTo>
                  <a:pt x="3" y="105"/>
                </a:lnTo>
                <a:lnTo>
                  <a:pt x="1" y="105"/>
                </a:lnTo>
                <a:lnTo>
                  <a:pt x="0" y="103"/>
                </a:lnTo>
                <a:lnTo>
                  <a:pt x="0" y="99"/>
                </a:lnTo>
                <a:lnTo>
                  <a:pt x="29" y="4"/>
                </a:lnTo>
                <a:lnTo>
                  <a:pt x="29" y="1"/>
                </a:lnTo>
                <a:lnTo>
                  <a:pt x="31" y="0"/>
                </a:lnTo>
              </a:path>
            </a:pathLst>
          </a:custGeom>
          <a:solidFill>
            <a:schemeClr val="folHlink"/>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1" name="Rectangle 16"/>
          <p:cNvSpPr>
            <a:spLocks noChangeArrowheads="1"/>
          </p:cNvSpPr>
          <p:nvPr/>
        </p:nvSpPr>
        <p:spPr bwMode="auto">
          <a:xfrm>
            <a:off x="9124951" y="2563813"/>
            <a:ext cx="285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2" name="Rectangle 17"/>
          <p:cNvSpPr>
            <a:spLocks noChangeArrowheads="1"/>
          </p:cNvSpPr>
          <p:nvPr/>
        </p:nvSpPr>
        <p:spPr bwMode="auto">
          <a:xfrm>
            <a:off x="9132888" y="2563813"/>
            <a:ext cx="12700"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3" name="Rectangle 18"/>
          <p:cNvSpPr>
            <a:spLocks noChangeArrowheads="1"/>
          </p:cNvSpPr>
          <p:nvPr/>
        </p:nvSpPr>
        <p:spPr bwMode="auto">
          <a:xfrm>
            <a:off x="9132888" y="2560638"/>
            <a:ext cx="12700"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4" name="Rectangle 19"/>
          <p:cNvSpPr>
            <a:spLocks noChangeArrowheads="1"/>
          </p:cNvSpPr>
          <p:nvPr/>
        </p:nvSpPr>
        <p:spPr bwMode="auto">
          <a:xfrm>
            <a:off x="9124951" y="2600325"/>
            <a:ext cx="285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5" name="Rectangle 20"/>
          <p:cNvSpPr>
            <a:spLocks noChangeArrowheads="1"/>
          </p:cNvSpPr>
          <p:nvPr/>
        </p:nvSpPr>
        <p:spPr bwMode="auto">
          <a:xfrm>
            <a:off x="9132888" y="2600325"/>
            <a:ext cx="12700"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6" name="Rectangle 21"/>
          <p:cNvSpPr>
            <a:spLocks noChangeArrowheads="1"/>
          </p:cNvSpPr>
          <p:nvPr/>
        </p:nvSpPr>
        <p:spPr bwMode="auto">
          <a:xfrm>
            <a:off x="9132888" y="2595563"/>
            <a:ext cx="12700"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7" name="Rectangle 22"/>
          <p:cNvSpPr>
            <a:spLocks noChangeArrowheads="1"/>
          </p:cNvSpPr>
          <p:nvPr/>
        </p:nvSpPr>
        <p:spPr bwMode="auto">
          <a:xfrm>
            <a:off x="9124951" y="2638425"/>
            <a:ext cx="285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8" name="Rectangle 23"/>
          <p:cNvSpPr>
            <a:spLocks noChangeArrowheads="1"/>
          </p:cNvSpPr>
          <p:nvPr/>
        </p:nvSpPr>
        <p:spPr bwMode="auto">
          <a:xfrm>
            <a:off x="9132888" y="2636838"/>
            <a:ext cx="12700"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9" name="Rectangle 24"/>
          <p:cNvSpPr>
            <a:spLocks noChangeArrowheads="1"/>
          </p:cNvSpPr>
          <p:nvPr/>
        </p:nvSpPr>
        <p:spPr bwMode="auto">
          <a:xfrm>
            <a:off x="9132888" y="2633663"/>
            <a:ext cx="12700"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0" name="Rectangle 25"/>
          <p:cNvSpPr>
            <a:spLocks noChangeArrowheads="1"/>
          </p:cNvSpPr>
          <p:nvPr/>
        </p:nvSpPr>
        <p:spPr bwMode="auto">
          <a:xfrm>
            <a:off x="9124951" y="2679700"/>
            <a:ext cx="285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1" name="Rectangle 26"/>
          <p:cNvSpPr>
            <a:spLocks noChangeArrowheads="1"/>
          </p:cNvSpPr>
          <p:nvPr/>
        </p:nvSpPr>
        <p:spPr bwMode="auto">
          <a:xfrm>
            <a:off x="9132888" y="2678113"/>
            <a:ext cx="12700"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2" name="Rectangle 27"/>
          <p:cNvSpPr>
            <a:spLocks noChangeArrowheads="1"/>
          </p:cNvSpPr>
          <p:nvPr/>
        </p:nvSpPr>
        <p:spPr bwMode="auto">
          <a:xfrm>
            <a:off x="9132888" y="2668588"/>
            <a:ext cx="12700"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3" name="Rectangle 28"/>
          <p:cNvSpPr>
            <a:spLocks noChangeArrowheads="1"/>
          </p:cNvSpPr>
          <p:nvPr/>
        </p:nvSpPr>
        <p:spPr bwMode="auto">
          <a:xfrm>
            <a:off x="9188451" y="2563813"/>
            <a:ext cx="30163"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4" name="Rectangle 29"/>
          <p:cNvSpPr>
            <a:spLocks noChangeArrowheads="1"/>
          </p:cNvSpPr>
          <p:nvPr/>
        </p:nvSpPr>
        <p:spPr bwMode="auto">
          <a:xfrm>
            <a:off x="9201150" y="2563813"/>
            <a:ext cx="14288"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5" name="Rectangle 30"/>
          <p:cNvSpPr>
            <a:spLocks noChangeArrowheads="1"/>
          </p:cNvSpPr>
          <p:nvPr/>
        </p:nvSpPr>
        <p:spPr bwMode="auto">
          <a:xfrm>
            <a:off x="9201150" y="2560638"/>
            <a:ext cx="14288"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6" name="Rectangle 31"/>
          <p:cNvSpPr>
            <a:spLocks noChangeArrowheads="1"/>
          </p:cNvSpPr>
          <p:nvPr/>
        </p:nvSpPr>
        <p:spPr bwMode="auto">
          <a:xfrm>
            <a:off x="9188451" y="2600325"/>
            <a:ext cx="30163"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7" name="Rectangle 32"/>
          <p:cNvSpPr>
            <a:spLocks noChangeArrowheads="1"/>
          </p:cNvSpPr>
          <p:nvPr/>
        </p:nvSpPr>
        <p:spPr bwMode="auto">
          <a:xfrm>
            <a:off x="9201150" y="2600325"/>
            <a:ext cx="14288"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8" name="Rectangle 33"/>
          <p:cNvSpPr>
            <a:spLocks noChangeArrowheads="1"/>
          </p:cNvSpPr>
          <p:nvPr/>
        </p:nvSpPr>
        <p:spPr bwMode="auto">
          <a:xfrm>
            <a:off x="9201150" y="2595563"/>
            <a:ext cx="14288"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9" name="Rectangle 34"/>
          <p:cNvSpPr>
            <a:spLocks noChangeArrowheads="1"/>
          </p:cNvSpPr>
          <p:nvPr/>
        </p:nvSpPr>
        <p:spPr bwMode="auto">
          <a:xfrm>
            <a:off x="9188451" y="2638425"/>
            <a:ext cx="30163"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0" name="Rectangle 35"/>
          <p:cNvSpPr>
            <a:spLocks noChangeArrowheads="1"/>
          </p:cNvSpPr>
          <p:nvPr/>
        </p:nvSpPr>
        <p:spPr bwMode="auto">
          <a:xfrm>
            <a:off x="9201150" y="2636838"/>
            <a:ext cx="14288"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1" name="Rectangle 36"/>
          <p:cNvSpPr>
            <a:spLocks noChangeArrowheads="1"/>
          </p:cNvSpPr>
          <p:nvPr/>
        </p:nvSpPr>
        <p:spPr bwMode="auto">
          <a:xfrm>
            <a:off x="9201150" y="2633663"/>
            <a:ext cx="14288"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2" name="Rectangle 37"/>
          <p:cNvSpPr>
            <a:spLocks noChangeArrowheads="1"/>
          </p:cNvSpPr>
          <p:nvPr/>
        </p:nvSpPr>
        <p:spPr bwMode="auto">
          <a:xfrm>
            <a:off x="9188451" y="2679700"/>
            <a:ext cx="30163"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3" name="Rectangle 38"/>
          <p:cNvSpPr>
            <a:spLocks noChangeArrowheads="1"/>
          </p:cNvSpPr>
          <p:nvPr/>
        </p:nvSpPr>
        <p:spPr bwMode="auto">
          <a:xfrm>
            <a:off x="9201150" y="2678113"/>
            <a:ext cx="14288"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4" name="Rectangle 39"/>
          <p:cNvSpPr>
            <a:spLocks noChangeArrowheads="1"/>
          </p:cNvSpPr>
          <p:nvPr/>
        </p:nvSpPr>
        <p:spPr bwMode="auto">
          <a:xfrm>
            <a:off x="9201150" y="2668588"/>
            <a:ext cx="14288"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5" name="Rectangle 40"/>
          <p:cNvSpPr>
            <a:spLocks noChangeArrowheads="1"/>
          </p:cNvSpPr>
          <p:nvPr/>
        </p:nvSpPr>
        <p:spPr bwMode="auto">
          <a:xfrm>
            <a:off x="9253539" y="2563813"/>
            <a:ext cx="285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6" name="Rectangle 41"/>
          <p:cNvSpPr>
            <a:spLocks noChangeArrowheads="1"/>
          </p:cNvSpPr>
          <p:nvPr/>
        </p:nvSpPr>
        <p:spPr bwMode="auto">
          <a:xfrm>
            <a:off x="9263064" y="2563813"/>
            <a:ext cx="158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7" name="Rectangle 42"/>
          <p:cNvSpPr>
            <a:spLocks noChangeArrowheads="1"/>
          </p:cNvSpPr>
          <p:nvPr/>
        </p:nvSpPr>
        <p:spPr bwMode="auto">
          <a:xfrm>
            <a:off x="9263064" y="2560638"/>
            <a:ext cx="158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8" name="Rectangle 43"/>
          <p:cNvSpPr>
            <a:spLocks noChangeArrowheads="1"/>
          </p:cNvSpPr>
          <p:nvPr/>
        </p:nvSpPr>
        <p:spPr bwMode="auto">
          <a:xfrm>
            <a:off x="9253539" y="2600325"/>
            <a:ext cx="285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9" name="Rectangle 44"/>
          <p:cNvSpPr>
            <a:spLocks noChangeArrowheads="1"/>
          </p:cNvSpPr>
          <p:nvPr/>
        </p:nvSpPr>
        <p:spPr bwMode="auto">
          <a:xfrm>
            <a:off x="9263064" y="2600325"/>
            <a:ext cx="158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20" name="Rectangle 45"/>
          <p:cNvSpPr>
            <a:spLocks noChangeArrowheads="1"/>
          </p:cNvSpPr>
          <p:nvPr/>
        </p:nvSpPr>
        <p:spPr bwMode="auto">
          <a:xfrm>
            <a:off x="9263064" y="2595563"/>
            <a:ext cx="158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21" name="Rectangle 46"/>
          <p:cNvSpPr>
            <a:spLocks noChangeArrowheads="1"/>
          </p:cNvSpPr>
          <p:nvPr/>
        </p:nvSpPr>
        <p:spPr bwMode="auto">
          <a:xfrm>
            <a:off x="9253539" y="2638425"/>
            <a:ext cx="285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22" name="Rectangle 47"/>
          <p:cNvSpPr>
            <a:spLocks noChangeArrowheads="1"/>
          </p:cNvSpPr>
          <p:nvPr/>
        </p:nvSpPr>
        <p:spPr bwMode="auto">
          <a:xfrm>
            <a:off x="9263064" y="2636838"/>
            <a:ext cx="158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23" name="Rectangle 48"/>
          <p:cNvSpPr>
            <a:spLocks noChangeArrowheads="1"/>
          </p:cNvSpPr>
          <p:nvPr/>
        </p:nvSpPr>
        <p:spPr bwMode="auto">
          <a:xfrm>
            <a:off x="9263064" y="2633663"/>
            <a:ext cx="158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24" name="Rectangle 49"/>
          <p:cNvSpPr>
            <a:spLocks noChangeArrowheads="1"/>
          </p:cNvSpPr>
          <p:nvPr/>
        </p:nvSpPr>
        <p:spPr bwMode="auto">
          <a:xfrm>
            <a:off x="9253539" y="2679700"/>
            <a:ext cx="285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25" name="Rectangle 50"/>
          <p:cNvSpPr>
            <a:spLocks noChangeArrowheads="1"/>
          </p:cNvSpPr>
          <p:nvPr/>
        </p:nvSpPr>
        <p:spPr bwMode="auto">
          <a:xfrm>
            <a:off x="9263064" y="2678113"/>
            <a:ext cx="158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26" name="Rectangle 51"/>
          <p:cNvSpPr>
            <a:spLocks noChangeArrowheads="1"/>
          </p:cNvSpPr>
          <p:nvPr/>
        </p:nvSpPr>
        <p:spPr bwMode="auto">
          <a:xfrm>
            <a:off x="9263064" y="2668588"/>
            <a:ext cx="15875" cy="12700"/>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27" name="Freeform 52"/>
          <p:cNvSpPr>
            <a:spLocks/>
          </p:cNvSpPr>
          <p:nvPr/>
        </p:nvSpPr>
        <p:spPr bwMode="auto">
          <a:xfrm>
            <a:off x="9082089" y="2443163"/>
            <a:ext cx="238125" cy="82550"/>
          </a:xfrm>
          <a:custGeom>
            <a:avLst/>
            <a:gdLst>
              <a:gd name="T0" fmla="*/ 0 w 150"/>
              <a:gd name="T1" fmla="*/ 80963 h 52"/>
              <a:gd name="T2" fmla="*/ 15875 w 150"/>
              <a:gd name="T3" fmla="*/ 0 h 52"/>
              <a:gd name="T4" fmla="*/ 61913 w 150"/>
              <a:gd name="T5" fmla="*/ 0 h 52"/>
              <a:gd name="T6" fmla="*/ 61913 w 150"/>
              <a:gd name="T7" fmla="*/ 42863 h 52"/>
              <a:gd name="T8" fmla="*/ 168275 w 150"/>
              <a:gd name="T9" fmla="*/ 42863 h 52"/>
              <a:gd name="T10" fmla="*/ 168275 w 150"/>
              <a:gd name="T11" fmla="*/ 3175 h 52"/>
              <a:gd name="T12" fmla="*/ 219075 w 150"/>
              <a:gd name="T13" fmla="*/ 3175 h 52"/>
              <a:gd name="T14" fmla="*/ 236538 w 150"/>
              <a:gd name="T15" fmla="*/ 80963 h 52"/>
              <a:gd name="T16" fmla="*/ 0 w 150"/>
              <a:gd name="T17" fmla="*/ 80963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52">
                <a:moveTo>
                  <a:pt x="0" y="51"/>
                </a:moveTo>
                <a:lnTo>
                  <a:pt x="10" y="0"/>
                </a:lnTo>
                <a:lnTo>
                  <a:pt x="39" y="0"/>
                </a:lnTo>
                <a:lnTo>
                  <a:pt x="39" y="27"/>
                </a:lnTo>
                <a:lnTo>
                  <a:pt x="106" y="27"/>
                </a:lnTo>
                <a:lnTo>
                  <a:pt x="106" y="2"/>
                </a:lnTo>
                <a:lnTo>
                  <a:pt x="138" y="2"/>
                </a:lnTo>
                <a:lnTo>
                  <a:pt x="149" y="51"/>
                </a:lnTo>
                <a:lnTo>
                  <a:pt x="0" y="51"/>
                </a:lnTo>
              </a:path>
            </a:pathLst>
          </a:custGeom>
          <a:solidFill>
            <a:schemeClr val="folHlink"/>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8" name="Freeform 53"/>
          <p:cNvSpPr>
            <a:spLocks/>
          </p:cNvSpPr>
          <p:nvPr/>
        </p:nvSpPr>
        <p:spPr bwMode="auto">
          <a:xfrm>
            <a:off x="5649914" y="2336800"/>
            <a:ext cx="2401887" cy="230188"/>
          </a:xfrm>
          <a:custGeom>
            <a:avLst/>
            <a:gdLst>
              <a:gd name="T0" fmla="*/ 0 w 1513"/>
              <a:gd name="T1" fmla="*/ 228600 h 145"/>
              <a:gd name="T2" fmla="*/ 1549400 w 1513"/>
              <a:gd name="T3" fmla="*/ 228600 h 145"/>
              <a:gd name="T4" fmla="*/ 1003300 w 1513"/>
              <a:gd name="T5" fmla="*/ 0 h 145"/>
              <a:gd name="T6" fmla="*/ 2400300 w 1513"/>
              <a:gd name="T7" fmla="*/ 0 h 1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3" h="145">
                <a:moveTo>
                  <a:pt x="0" y="144"/>
                </a:moveTo>
                <a:lnTo>
                  <a:pt x="976" y="144"/>
                </a:lnTo>
                <a:lnTo>
                  <a:pt x="632" y="0"/>
                </a:lnTo>
                <a:lnTo>
                  <a:pt x="1512" y="0"/>
                </a:lnTo>
              </a:path>
            </a:pathLst>
          </a:custGeom>
          <a:noFill/>
          <a:ln w="50800" cap="rnd" cmpd="sng">
            <a:solidFill>
              <a:srgbClr val="FF33CC"/>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0529" name="Group 54"/>
          <p:cNvGrpSpPr>
            <a:grpSpLocks/>
          </p:cNvGrpSpPr>
          <p:nvPr/>
        </p:nvGrpSpPr>
        <p:grpSpPr bwMode="auto">
          <a:xfrm>
            <a:off x="3282950" y="1881189"/>
            <a:ext cx="977900" cy="973137"/>
            <a:chOff x="1477" y="1465"/>
            <a:chExt cx="616" cy="613"/>
          </a:xfrm>
        </p:grpSpPr>
        <p:sp>
          <p:nvSpPr>
            <p:cNvPr id="20611" name="Freeform 55"/>
            <p:cNvSpPr>
              <a:spLocks/>
            </p:cNvSpPr>
            <p:nvPr/>
          </p:nvSpPr>
          <p:spPr bwMode="auto">
            <a:xfrm>
              <a:off x="2002" y="1465"/>
              <a:ext cx="91" cy="613"/>
            </a:xfrm>
            <a:custGeom>
              <a:avLst/>
              <a:gdLst>
                <a:gd name="T0" fmla="*/ 45 w 91"/>
                <a:gd name="T1" fmla="*/ 0 h 613"/>
                <a:gd name="T2" fmla="*/ 49 w 91"/>
                <a:gd name="T3" fmla="*/ 14 h 613"/>
                <a:gd name="T4" fmla="*/ 56 w 91"/>
                <a:gd name="T5" fmla="*/ 37 h 613"/>
                <a:gd name="T6" fmla="*/ 62 w 91"/>
                <a:gd name="T7" fmla="*/ 57 h 613"/>
                <a:gd name="T8" fmla="*/ 67 w 91"/>
                <a:gd name="T9" fmla="*/ 79 h 613"/>
                <a:gd name="T10" fmla="*/ 72 w 91"/>
                <a:gd name="T11" fmla="*/ 100 h 613"/>
                <a:gd name="T12" fmla="*/ 76 w 91"/>
                <a:gd name="T13" fmla="*/ 124 h 613"/>
                <a:gd name="T14" fmla="*/ 80 w 91"/>
                <a:gd name="T15" fmla="*/ 149 h 613"/>
                <a:gd name="T16" fmla="*/ 84 w 91"/>
                <a:gd name="T17" fmla="*/ 177 h 613"/>
                <a:gd name="T18" fmla="*/ 87 w 91"/>
                <a:gd name="T19" fmla="*/ 201 h 613"/>
                <a:gd name="T20" fmla="*/ 88 w 91"/>
                <a:gd name="T21" fmla="*/ 228 h 613"/>
                <a:gd name="T22" fmla="*/ 89 w 91"/>
                <a:gd name="T23" fmla="*/ 252 h 613"/>
                <a:gd name="T24" fmla="*/ 90 w 91"/>
                <a:gd name="T25" fmla="*/ 282 h 613"/>
                <a:gd name="T26" fmla="*/ 90 w 91"/>
                <a:gd name="T27" fmla="*/ 311 h 613"/>
                <a:gd name="T28" fmla="*/ 89 w 91"/>
                <a:gd name="T29" fmla="*/ 342 h 613"/>
                <a:gd name="T30" fmla="*/ 88 w 91"/>
                <a:gd name="T31" fmla="*/ 366 h 613"/>
                <a:gd name="T32" fmla="*/ 86 w 91"/>
                <a:gd name="T33" fmla="*/ 387 h 613"/>
                <a:gd name="T34" fmla="*/ 83 w 91"/>
                <a:gd name="T35" fmla="*/ 414 h 613"/>
                <a:gd name="T36" fmla="*/ 80 w 91"/>
                <a:gd name="T37" fmla="*/ 438 h 613"/>
                <a:gd name="T38" fmla="*/ 75 w 91"/>
                <a:gd name="T39" fmla="*/ 465 h 613"/>
                <a:gd name="T40" fmla="*/ 70 w 91"/>
                <a:gd name="T41" fmla="*/ 491 h 613"/>
                <a:gd name="T42" fmla="*/ 64 w 91"/>
                <a:gd name="T43" fmla="*/ 515 h 613"/>
                <a:gd name="T44" fmla="*/ 59 w 91"/>
                <a:gd name="T45" fmla="*/ 538 h 613"/>
                <a:gd name="T46" fmla="*/ 51 w 91"/>
                <a:gd name="T47" fmla="*/ 561 h 613"/>
                <a:gd name="T48" fmla="*/ 43 w 91"/>
                <a:gd name="T49" fmla="*/ 584 h 613"/>
                <a:gd name="T50" fmla="*/ 34 w 91"/>
                <a:gd name="T51" fmla="*/ 606 h 613"/>
                <a:gd name="T52" fmla="*/ 31 w 91"/>
                <a:gd name="T53" fmla="*/ 612 h 613"/>
                <a:gd name="T54" fmla="*/ 0 w 91"/>
                <a:gd name="T55" fmla="*/ 598 h 613"/>
                <a:gd name="T56" fmla="*/ 9 w 91"/>
                <a:gd name="T57" fmla="*/ 580 h 613"/>
                <a:gd name="T58" fmla="*/ 18 w 91"/>
                <a:gd name="T59" fmla="*/ 559 h 613"/>
                <a:gd name="T60" fmla="*/ 26 w 91"/>
                <a:gd name="T61" fmla="*/ 537 h 613"/>
                <a:gd name="T62" fmla="*/ 32 w 91"/>
                <a:gd name="T63" fmla="*/ 513 h 613"/>
                <a:gd name="T64" fmla="*/ 39 w 91"/>
                <a:gd name="T65" fmla="*/ 485 h 613"/>
                <a:gd name="T66" fmla="*/ 44 w 91"/>
                <a:gd name="T67" fmla="*/ 460 h 613"/>
                <a:gd name="T68" fmla="*/ 48 w 91"/>
                <a:gd name="T69" fmla="*/ 435 h 613"/>
                <a:gd name="T70" fmla="*/ 51 w 91"/>
                <a:gd name="T71" fmla="*/ 406 h 613"/>
                <a:gd name="T72" fmla="*/ 54 w 91"/>
                <a:gd name="T73" fmla="*/ 379 h 613"/>
                <a:gd name="T74" fmla="*/ 56 w 91"/>
                <a:gd name="T75" fmla="*/ 353 h 613"/>
                <a:gd name="T76" fmla="*/ 57 w 91"/>
                <a:gd name="T77" fmla="*/ 326 h 613"/>
                <a:gd name="T78" fmla="*/ 58 w 91"/>
                <a:gd name="T79" fmla="*/ 305 h 613"/>
                <a:gd name="T80" fmla="*/ 57 w 91"/>
                <a:gd name="T81" fmla="*/ 278 h 613"/>
                <a:gd name="T82" fmla="*/ 57 w 91"/>
                <a:gd name="T83" fmla="*/ 248 h 613"/>
                <a:gd name="T84" fmla="*/ 55 w 91"/>
                <a:gd name="T85" fmla="*/ 221 h 613"/>
                <a:gd name="T86" fmla="*/ 53 w 91"/>
                <a:gd name="T87" fmla="*/ 194 h 613"/>
                <a:gd name="T88" fmla="*/ 49 w 91"/>
                <a:gd name="T89" fmla="*/ 165 h 613"/>
                <a:gd name="T90" fmla="*/ 45 w 91"/>
                <a:gd name="T91" fmla="*/ 139 h 613"/>
                <a:gd name="T92" fmla="*/ 41 w 91"/>
                <a:gd name="T93" fmla="*/ 112 h 613"/>
                <a:gd name="T94" fmla="*/ 35 w 91"/>
                <a:gd name="T95" fmla="*/ 88 h 613"/>
                <a:gd name="T96" fmla="*/ 28 w 91"/>
                <a:gd name="T97" fmla="*/ 60 h 613"/>
                <a:gd name="T98" fmla="*/ 20 w 91"/>
                <a:gd name="T99" fmla="*/ 37 h 613"/>
                <a:gd name="T100" fmla="*/ 12 w 91"/>
                <a:gd name="T101" fmla="*/ 16 h 613"/>
                <a:gd name="T102" fmla="*/ 45 w 91"/>
                <a:gd name="T103" fmla="*/ 0 h 6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1" h="613">
                  <a:moveTo>
                    <a:pt x="45" y="0"/>
                  </a:moveTo>
                  <a:lnTo>
                    <a:pt x="49" y="14"/>
                  </a:lnTo>
                  <a:lnTo>
                    <a:pt x="56" y="37"/>
                  </a:lnTo>
                  <a:lnTo>
                    <a:pt x="62" y="57"/>
                  </a:lnTo>
                  <a:lnTo>
                    <a:pt x="67" y="79"/>
                  </a:lnTo>
                  <a:lnTo>
                    <a:pt x="72" y="100"/>
                  </a:lnTo>
                  <a:lnTo>
                    <a:pt x="76" y="124"/>
                  </a:lnTo>
                  <a:lnTo>
                    <a:pt x="80" y="149"/>
                  </a:lnTo>
                  <a:lnTo>
                    <a:pt x="84" y="177"/>
                  </a:lnTo>
                  <a:lnTo>
                    <a:pt x="87" y="201"/>
                  </a:lnTo>
                  <a:lnTo>
                    <a:pt x="88" y="228"/>
                  </a:lnTo>
                  <a:lnTo>
                    <a:pt x="89" y="252"/>
                  </a:lnTo>
                  <a:lnTo>
                    <a:pt x="90" y="282"/>
                  </a:lnTo>
                  <a:lnTo>
                    <a:pt x="90" y="311"/>
                  </a:lnTo>
                  <a:lnTo>
                    <a:pt x="89" y="342"/>
                  </a:lnTo>
                  <a:lnTo>
                    <a:pt x="88" y="366"/>
                  </a:lnTo>
                  <a:lnTo>
                    <a:pt x="86" y="387"/>
                  </a:lnTo>
                  <a:lnTo>
                    <a:pt x="83" y="414"/>
                  </a:lnTo>
                  <a:lnTo>
                    <a:pt x="80" y="438"/>
                  </a:lnTo>
                  <a:lnTo>
                    <a:pt x="75" y="465"/>
                  </a:lnTo>
                  <a:lnTo>
                    <a:pt x="70" y="491"/>
                  </a:lnTo>
                  <a:lnTo>
                    <a:pt x="64" y="515"/>
                  </a:lnTo>
                  <a:lnTo>
                    <a:pt x="59" y="538"/>
                  </a:lnTo>
                  <a:lnTo>
                    <a:pt x="51" y="561"/>
                  </a:lnTo>
                  <a:lnTo>
                    <a:pt x="43" y="584"/>
                  </a:lnTo>
                  <a:lnTo>
                    <a:pt x="34" y="606"/>
                  </a:lnTo>
                  <a:lnTo>
                    <a:pt x="31" y="612"/>
                  </a:lnTo>
                  <a:lnTo>
                    <a:pt x="0" y="598"/>
                  </a:lnTo>
                  <a:lnTo>
                    <a:pt x="9" y="580"/>
                  </a:lnTo>
                  <a:lnTo>
                    <a:pt x="18" y="559"/>
                  </a:lnTo>
                  <a:lnTo>
                    <a:pt x="26" y="537"/>
                  </a:lnTo>
                  <a:lnTo>
                    <a:pt x="32" y="513"/>
                  </a:lnTo>
                  <a:lnTo>
                    <a:pt x="39" y="485"/>
                  </a:lnTo>
                  <a:lnTo>
                    <a:pt x="44" y="460"/>
                  </a:lnTo>
                  <a:lnTo>
                    <a:pt x="48" y="435"/>
                  </a:lnTo>
                  <a:lnTo>
                    <a:pt x="51" y="406"/>
                  </a:lnTo>
                  <a:lnTo>
                    <a:pt x="54" y="379"/>
                  </a:lnTo>
                  <a:lnTo>
                    <a:pt x="56" y="353"/>
                  </a:lnTo>
                  <a:lnTo>
                    <a:pt x="57" y="326"/>
                  </a:lnTo>
                  <a:lnTo>
                    <a:pt x="58" y="305"/>
                  </a:lnTo>
                  <a:lnTo>
                    <a:pt x="57" y="278"/>
                  </a:lnTo>
                  <a:lnTo>
                    <a:pt x="57" y="248"/>
                  </a:lnTo>
                  <a:lnTo>
                    <a:pt x="55" y="221"/>
                  </a:lnTo>
                  <a:lnTo>
                    <a:pt x="53" y="194"/>
                  </a:lnTo>
                  <a:lnTo>
                    <a:pt x="49" y="165"/>
                  </a:lnTo>
                  <a:lnTo>
                    <a:pt x="45" y="139"/>
                  </a:lnTo>
                  <a:lnTo>
                    <a:pt x="41" y="112"/>
                  </a:lnTo>
                  <a:lnTo>
                    <a:pt x="35" y="88"/>
                  </a:lnTo>
                  <a:lnTo>
                    <a:pt x="28" y="60"/>
                  </a:lnTo>
                  <a:lnTo>
                    <a:pt x="20" y="37"/>
                  </a:lnTo>
                  <a:lnTo>
                    <a:pt x="12" y="16"/>
                  </a:lnTo>
                  <a:lnTo>
                    <a:pt x="45" y="0"/>
                  </a:lnTo>
                </a:path>
              </a:pathLst>
            </a:custGeom>
            <a:solidFill>
              <a:srgbClr val="804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12" name="Freeform 56"/>
            <p:cNvSpPr>
              <a:spLocks/>
            </p:cNvSpPr>
            <p:nvPr/>
          </p:nvSpPr>
          <p:spPr bwMode="auto">
            <a:xfrm>
              <a:off x="1934" y="1499"/>
              <a:ext cx="77" cy="547"/>
            </a:xfrm>
            <a:custGeom>
              <a:avLst/>
              <a:gdLst>
                <a:gd name="T0" fmla="*/ 41 w 77"/>
                <a:gd name="T1" fmla="*/ 0 h 547"/>
                <a:gd name="T2" fmla="*/ 48 w 77"/>
                <a:gd name="T3" fmla="*/ 23 h 547"/>
                <a:gd name="T4" fmla="*/ 53 w 77"/>
                <a:gd name="T5" fmla="*/ 45 h 547"/>
                <a:gd name="T6" fmla="*/ 59 w 77"/>
                <a:gd name="T7" fmla="*/ 66 h 547"/>
                <a:gd name="T8" fmla="*/ 63 w 77"/>
                <a:gd name="T9" fmla="*/ 90 h 547"/>
                <a:gd name="T10" fmla="*/ 67 w 77"/>
                <a:gd name="T11" fmla="*/ 115 h 547"/>
                <a:gd name="T12" fmla="*/ 70 w 77"/>
                <a:gd name="T13" fmla="*/ 143 h 547"/>
                <a:gd name="T14" fmla="*/ 73 w 77"/>
                <a:gd name="T15" fmla="*/ 167 h 547"/>
                <a:gd name="T16" fmla="*/ 74 w 77"/>
                <a:gd name="T17" fmla="*/ 194 h 547"/>
                <a:gd name="T18" fmla="*/ 76 w 77"/>
                <a:gd name="T19" fmla="*/ 218 h 547"/>
                <a:gd name="T20" fmla="*/ 76 w 77"/>
                <a:gd name="T21" fmla="*/ 248 h 547"/>
                <a:gd name="T22" fmla="*/ 76 w 77"/>
                <a:gd name="T23" fmla="*/ 277 h 547"/>
                <a:gd name="T24" fmla="*/ 75 w 77"/>
                <a:gd name="T25" fmla="*/ 308 h 547"/>
                <a:gd name="T26" fmla="*/ 74 w 77"/>
                <a:gd name="T27" fmla="*/ 332 h 547"/>
                <a:gd name="T28" fmla="*/ 72 w 77"/>
                <a:gd name="T29" fmla="*/ 353 h 547"/>
                <a:gd name="T30" fmla="*/ 69 w 77"/>
                <a:gd name="T31" fmla="*/ 380 h 547"/>
                <a:gd name="T32" fmla="*/ 66 w 77"/>
                <a:gd name="T33" fmla="*/ 404 h 547"/>
                <a:gd name="T34" fmla="*/ 62 w 77"/>
                <a:gd name="T35" fmla="*/ 431 h 547"/>
                <a:gd name="T36" fmla="*/ 57 w 77"/>
                <a:gd name="T37" fmla="*/ 457 h 547"/>
                <a:gd name="T38" fmla="*/ 51 w 77"/>
                <a:gd name="T39" fmla="*/ 481 h 547"/>
                <a:gd name="T40" fmla="*/ 45 w 77"/>
                <a:gd name="T41" fmla="*/ 504 h 547"/>
                <a:gd name="T42" fmla="*/ 37 w 77"/>
                <a:gd name="T43" fmla="*/ 527 h 547"/>
                <a:gd name="T44" fmla="*/ 31 w 77"/>
                <a:gd name="T45" fmla="*/ 546 h 547"/>
                <a:gd name="T46" fmla="*/ 0 w 77"/>
                <a:gd name="T47" fmla="*/ 530 h 547"/>
                <a:gd name="T48" fmla="*/ 4 w 77"/>
                <a:gd name="T49" fmla="*/ 525 h 547"/>
                <a:gd name="T50" fmla="*/ 12 w 77"/>
                <a:gd name="T51" fmla="*/ 503 h 547"/>
                <a:gd name="T52" fmla="*/ 18 w 77"/>
                <a:gd name="T53" fmla="*/ 479 h 547"/>
                <a:gd name="T54" fmla="*/ 25 w 77"/>
                <a:gd name="T55" fmla="*/ 451 h 547"/>
                <a:gd name="T56" fmla="*/ 30 w 77"/>
                <a:gd name="T57" fmla="*/ 426 h 547"/>
                <a:gd name="T58" fmla="*/ 34 w 77"/>
                <a:gd name="T59" fmla="*/ 401 h 547"/>
                <a:gd name="T60" fmla="*/ 37 w 77"/>
                <a:gd name="T61" fmla="*/ 372 h 547"/>
                <a:gd name="T62" fmla="*/ 40 w 77"/>
                <a:gd name="T63" fmla="*/ 345 h 547"/>
                <a:gd name="T64" fmla="*/ 42 w 77"/>
                <a:gd name="T65" fmla="*/ 319 h 547"/>
                <a:gd name="T66" fmla="*/ 43 w 77"/>
                <a:gd name="T67" fmla="*/ 292 h 547"/>
                <a:gd name="T68" fmla="*/ 44 w 77"/>
                <a:gd name="T69" fmla="*/ 271 h 547"/>
                <a:gd name="T70" fmla="*/ 44 w 77"/>
                <a:gd name="T71" fmla="*/ 244 h 547"/>
                <a:gd name="T72" fmla="*/ 43 w 77"/>
                <a:gd name="T73" fmla="*/ 214 h 547"/>
                <a:gd name="T74" fmla="*/ 41 w 77"/>
                <a:gd name="T75" fmla="*/ 187 h 547"/>
                <a:gd name="T76" fmla="*/ 39 w 77"/>
                <a:gd name="T77" fmla="*/ 160 h 547"/>
                <a:gd name="T78" fmla="*/ 35 w 77"/>
                <a:gd name="T79" fmla="*/ 131 h 547"/>
                <a:gd name="T80" fmla="*/ 31 w 77"/>
                <a:gd name="T81" fmla="*/ 105 h 547"/>
                <a:gd name="T82" fmla="*/ 27 w 77"/>
                <a:gd name="T83" fmla="*/ 78 h 547"/>
                <a:gd name="T84" fmla="*/ 21 w 77"/>
                <a:gd name="T85" fmla="*/ 54 h 547"/>
                <a:gd name="T86" fmla="*/ 14 w 77"/>
                <a:gd name="T87" fmla="*/ 26 h 547"/>
                <a:gd name="T88" fmla="*/ 9 w 77"/>
                <a:gd name="T89" fmla="*/ 14 h 547"/>
                <a:gd name="T90" fmla="*/ 41 w 77"/>
                <a:gd name="T91" fmla="*/ 0 h 5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7" h="547">
                  <a:moveTo>
                    <a:pt x="41" y="0"/>
                  </a:moveTo>
                  <a:lnTo>
                    <a:pt x="48" y="23"/>
                  </a:lnTo>
                  <a:lnTo>
                    <a:pt x="53" y="45"/>
                  </a:lnTo>
                  <a:lnTo>
                    <a:pt x="59" y="66"/>
                  </a:lnTo>
                  <a:lnTo>
                    <a:pt x="63" y="90"/>
                  </a:lnTo>
                  <a:lnTo>
                    <a:pt x="67" y="115"/>
                  </a:lnTo>
                  <a:lnTo>
                    <a:pt x="70" y="143"/>
                  </a:lnTo>
                  <a:lnTo>
                    <a:pt x="73" y="167"/>
                  </a:lnTo>
                  <a:lnTo>
                    <a:pt x="74" y="194"/>
                  </a:lnTo>
                  <a:lnTo>
                    <a:pt x="76" y="218"/>
                  </a:lnTo>
                  <a:lnTo>
                    <a:pt x="76" y="248"/>
                  </a:lnTo>
                  <a:lnTo>
                    <a:pt x="76" y="277"/>
                  </a:lnTo>
                  <a:lnTo>
                    <a:pt x="75" y="308"/>
                  </a:lnTo>
                  <a:lnTo>
                    <a:pt x="74" y="332"/>
                  </a:lnTo>
                  <a:lnTo>
                    <a:pt x="72" y="353"/>
                  </a:lnTo>
                  <a:lnTo>
                    <a:pt x="69" y="380"/>
                  </a:lnTo>
                  <a:lnTo>
                    <a:pt x="66" y="404"/>
                  </a:lnTo>
                  <a:lnTo>
                    <a:pt x="62" y="431"/>
                  </a:lnTo>
                  <a:lnTo>
                    <a:pt x="57" y="457"/>
                  </a:lnTo>
                  <a:lnTo>
                    <a:pt x="51" y="481"/>
                  </a:lnTo>
                  <a:lnTo>
                    <a:pt x="45" y="504"/>
                  </a:lnTo>
                  <a:lnTo>
                    <a:pt x="37" y="527"/>
                  </a:lnTo>
                  <a:lnTo>
                    <a:pt x="31" y="546"/>
                  </a:lnTo>
                  <a:lnTo>
                    <a:pt x="0" y="530"/>
                  </a:lnTo>
                  <a:lnTo>
                    <a:pt x="4" y="525"/>
                  </a:lnTo>
                  <a:lnTo>
                    <a:pt x="12" y="503"/>
                  </a:lnTo>
                  <a:lnTo>
                    <a:pt x="18" y="479"/>
                  </a:lnTo>
                  <a:lnTo>
                    <a:pt x="25" y="451"/>
                  </a:lnTo>
                  <a:lnTo>
                    <a:pt x="30" y="426"/>
                  </a:lnTo>
                  <a:lnTo>
                    <a:pt x="34" y="401"/>
                  </a:lnTo>
                  <a:lnTo>
                    <a:pt x="37" y="372"/>
                  </a:lnTo>
                  <a:lnTo>
                    <a:pt x="40" y="345"/>
                  </a:lnTo>
                  <a:lnTo>
                    <a:pt x="42" y="319"/>
                  </a:lnTo>
                  <a:lnTo>
                    <a:pt x="43" y="292"/>
                  </a:lnTo>
                  <a:lnTo>
                    <a:pt x="44" y="271"/>
                  </a:lnTo>
                  <a:lnTo>
                    <a:pt x="44" y="244"/>
                  </a:lnTo>
                  <a:lnTo>
                    <a:pt x="43" y="214"/>
                  </a:lnTo>
                  <a:lnTo>
                    <a:pt x="41" y="187"/>
                  </a:lnTo>
                  <a:lnTo>
                    <a:pt x="39" y="160"/>
                  </a:lnTo>
                  <a:lnTo>
                    <a:pt x="35" y="131"/>
                  </a:lnTo>
                  <a:lnTo>
                    <a:pt x="31" y="105"/>
                  </a:lnTo>
                  <a:lnTo>
                    <a:pt x="27" y="78"/>
                  </a:lnTo>
                  <a:lnTo>
                    <a:pt x="21" y="54"/>
                  </a:lnTo>
                  <a:lnTo>
                    <a:pt x="14" y="26"/>
                  </a:lnTo>
                  <a:lnTo>
                    <a:pt x="9" y="14"/>
                  </a:lnTo>
                  <a:lnTo>
                    <a:pt x="41" y="0"/>
                  </a:lnTo>
                </a:path>
              </a:pathLst>
            </a:custGeom>
            <a:solidFill>
              <a:srgbClr val="A05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13" name="Freeform 57"/>
            <p:cNvSpPr>
              <a:spLocks/>
            </p:cNvSpPr>
            <p:nvPr/>
          </p:nvSpPr>
          <p:spPr bwMode="auto">
            <a:xfrm>
              <a:off x="1864" y="1531"/>
              <a:ext cx="66" cy="480"/>
            </a:xfrm>
            <a:custGeom>
              <a:avLst/>
              <a:gdLst>
                <a:gd name="T0" fmla="*/ 42 w 66"/>
                <a:gd name="T1" fmla="*/ 13 h 480"/>
                <a:gd name="T2" fmla="*/ 47 w 66"/>
                <a:gd name="T3" fmla="*/ 34 h 480"/>
                <a:gd name="T4" fmla="*/ 51 w 66"/>
                <a:gd name="T5" fmla="*/ 58 h 480"/>
                <a:gd name="T6" fmla="*/ 55 w 66"/>
                <a:gd name="T7" fmla="*/ 83 h 480"/>
                <a:gd name="T8" fmla="*/ 58 w 66"/>
                <a:gd name="T9" fmla="*/ 111 h 480"/>
                <a:gd name="T10" fmla="*/ 61 w 66"/>
                <a:gd name="T11" fmla="*/ 135 h 480"/>
                <a:gd name="T12" fmla="*/ 63 w 66"/>
                <a:gd name="T13" fmla="*/ 162 h 480"/>
                <a:gd name="T14" fmla="*/ 64 w 66"/>
                <a:gd name="T15" fmla="*/ 186 h 480"/>
                <a:gd name="T16" fmla="*/ 65 w 66"/>
                <a:gd name="T17" fmla="*/ 216 h 480"/>
                <a:gd name="T18" fmla="*/ 64 w 66"/>
                <a:gd name="T19" fmla="*/ 249 h 480"/>
                <a:gd name="T20" fmla="*/ 63 w 66"/>
                <a:gd name="T21" fmla="*/ 276 h 480"/>
                <a:gd name="T22" fmla="*/ 62 w 66"/>
                <a:gd name="T23" fmla="*/ 300 h 480"/>
                <a:gd name="T24" fmla="*/ 60 w 66"/>
                <a:gd name="T25" fmla="*/ 321 h 480"/>
                <a:gd name="T26" fmla="*/ 57 w 66"/>
                <a:gd name="T27" fmla="*/ 348 h 480"/>
                <a:gd name="T28" fmla="*/ 54 w 66"/>
                <a:gd name="T29" fmla="*/ 372 h 480"/>
                <a:gd name="T30" fmla="*/ 50 w 66"/>
                <a:gd name="T31" fmla="*/ 399 h 480"/>
                <a:gd name="T32" fmla="*/ 45 w 66"/>
                <a:gd name="T33" fmla="*/ 425 h 480"/>
                <a:gd name="T34" fmla="*/ 39 w 66"/>
                <a:gd name="T35" fmla="*/ 449 h 480"/>
                <a:gd name="T36" fmla="*/ 34 w 66"/>
                <a:gd name="T37" fmla="*/ 472 h 480"/>
                <a:gd name="T38" fmla="*/ 31 w 66"/>
                <a:gd name="T39" fmla="*/ 479 h 480"/>
                <a:gd name="T40" fmla="*/ 0 w 66"/>
                <a:gd name="T41" fmla="*/ 465 h 480"/>
                <a:gd name="T42" fmla="*/ 6 w 66"/>
                <a:gd name="T43" fmla="*/ 447 h 480"/>
                <a:gd name="T44" fmla="*/ 14 w 66"/>
                <a:gd name="T45" fmla="*/ 419 h 480"/>
                <a:gd name="T46" fmla="*/ 18 w 66"/>
                <a:gd name="T47" fmla="*/ 394 h 480"/>
                <a:gd name="T48" fmla="*/ 22 w 66"/>
                <a:gd name="T49" fmla="*/ 369 h 480"/>
                <a:gd name="T50" fmla="*/ 26 w 66"/>
                <a:gd name="T51" fmla="*/ 340 h 480"/>
                <a:gd name="T52" fmla="*/ 28 w 66"/>
                <a:gd name="T53" fmla="*/ 313 h 480"/>
                <a:gd name="T54" fmla="*/ 31 w 66"/>
                <a:gd name="T55" fmla="*/ 287 h 480"/>
                <a:gd name="T56" fmla="*/ 32 w 66"/>
                <a:gd name="T57" fmla="*/ 260 h 480"/>
                <a:gd name="T58" fmla="*/ 33 w 66"/>
                <a:gd name="T59" fmla="*/ 239 h 480"/>
                <a:gd name="T60" fmla="*/ 32 w 66"/>
                <a:gd name="T61" fmla="*/ 212 h 480"/>
                <a:gd name="T62" fmla="*/ 31 w 66"/>
                <a:gd name="T63" fmla="*/ 182 h 480"/>
                <a:gd name="T64" fmla="*/ 30 w 66"/>
                <a:gd name="T65" fmla="*/ 155 h 480"/>
                <a:gd name="T66" fmla="*/ 27 w 66"/>
                <a:gd name="T67" fmla="*/ 128 h 480"/>
                <a:gd name="T68" fmla="*/ 24 w 66"/>
                <a:gd name="T69" fmla="*/ 99 h 480"/>
                <a:gd name="T70" fmla="*/ 20 w 66"/>
                <a:gd name="T71" fmla="*/ 73 h 480"/>
                <a:gd name="T72" fmla="*/ 15 w 66"/>
                <a:gd name="T73" fmla="*/ 46 h 480"/>
                <a:gd name="T74" fmla="*/ 9 w 66"/>
                <a:gd name="T75" fmla="*/ 22 h 480"/>
                <a:gd name="T76" fmla="*/ 7 w 66"/>
                <a:gd name="T77" fmla="*/ 15 h 480"/>
                <a:gd name="T78" fmla="*/ 39 w 66"/>
                <a:gd name="T79" fmla="*/ 0 h 480"/>
                <a:gd name="T80" fmla="*/ 42 w 66"/>
                <a:gd name="T81" fmla="*/ 13 h 4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6" h="480">
                  <a:moveTo>
                    <a:pt x="42" y="13"/>
                  </a:moveTo>
                  <a:lnTo>
                    <a:pt x="47" y="34"/>
                  </a:lnTo>
                  <a:lnTo>
                    <a:pt x="51" y="58"/>
                  </a:lnTo>
                  <a:lnTo>
                    <a:pt x="55" y="83"/>
                  </a:lnTo>
                  <a:lnTo>
                    <a:pt x="58" y="111"/>
                  </a:lnTo>
                  <a:lnTo>
                    <a:pt x="61" y="135"/>
                  </a:lnTo>
                  <a:lnTo>
                    <a:pt x="63" y="162"/>
                  </a:lnTo>
                  <a:lnTo>
                    <a:pt x="64" y="186"/>
                  </a:lnTo>
                  <a:lnTo>
                    <a:pt x="65" y="216"/>
                  </a:lnTo>
                  <a:lnTo>
                    <a:pt x="64" y="249"/>
                  </a:lnTo>
                  <a:lnTo>
                    <a:pt x="63" y="276"/>
                  </a:lnTo>
                  <a:lnTo>
                    <a:pt x="62" y="300"/>
                  </a:lnTo>
                  <a:lnTo>
                    <a:pt x="60" y="321"/>
                  </a:lnTo>
                  <a:lnTo>
                    <a:pt x="57" y="348"/>
                  </a:lnTo>
                  <a:lnTo>
                    <a:pt x="54" y="372"/>
                  </a:lnTo>
                  <a:lnTo>
                    <a:pt x="50" y="399"/>
                  </a:lnTo>
                  <a:lnTo>
                    <a:pt x="45" y="425"/>
                  </a:lnTo>
                  <a:lnTo>
                    <a:pt x="39" y="449"/>
                  </a:lnTo>
                  <a:lnTo>
                    <a:pt x="34" y="472"/>
                  </a:lnTo>
                  <a:lnTo>
                    <a:pt x="31" y="479"/>
                  </a:lnTo>
                  <a:lnTo>
                    <a:pt x="0" y="465"/>
                  </a:lnTo>
                  <a:lnTo>
                    <a:pt x="6" y="447"/>
                  </a:lnTo>
                  <a:lnTo>
                    <a:pt x="14" y="419"/>
                  </a:lnTo>
                  <a:lnTo>
                    <a:pt x="18" y="394"/>
                  </a:lnTo>
                  <a:lnTo>
                    <a:pt x="22" y="369"/>
                  </a:lnTo>
                  <a:lnTo>
                    <a:pt x="26" y="340"/>
                  </a:lnTo>
                  <a:lnTo>
                    <a:pt x="28" y="313"/>
                  </a:lnTo>
                  <a:lnTo>
                    <a:pt x="31" y="287"/>
                  </a:lnTo>
                  <a:lnTo>
                    <a:pt x="32" y="260"/>
                  </a:lnTo>
                  <a:lnTo>
                    <a:pt x="33" y="239"/>
                  </a:lnTo>
                  <a:lnTo>
                    <a:pt x="32" y="212"/>
                  </a:lnTo>
                  <a:lnTo>
                    <a:pt x="31" y="182"/>
                  </a:lnTo>
                  <a:lnTo>
                    <a:pt x="30" y="155"/>
                  </a:lnTo>
                  <a:lnTo>
                    <a:pt x="27" y="128"/>
                  </a:lnTo>
                  <a:lnTo>
                    <a:pt x="24" y="99"/>
                  </a:lnTo>
                  <a:lnTo>
                    <a:pt x="20" y="73"/>
                  </a:lnTo>
                  <a:lnTo>
                    <a:pt x="15" y="46"/>
                  </a:lnTo>
                  <a:lnTo>
                    <a:pt x="9" y="22"/>
                  </a:lnTo>
                  <a:lnTo>
                    <a:pt x="7" y="15"/>
                  </a:lnTo>
                  <a:lnTo>
                    <a:pt x="39" y="0"/>
                  </a:lnTo>
                  <a:lnTo>
                    <a:pt x="42" y="13"/>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14" name="Freeform 58"/>
            <p:cNvSpPr>
              <a:spLocks/>
            </p:cNvSpPr>
            <p:nvPr/>
          </p:nvSpPr>
          <p:spPr bwMode="auto">
            <a:xfrm>
              <a:off x="1799" y="1563"/>
              <a:ext cx="57" cy="416"/>
            </a:xfrm>
            <a:custGeom>
              <a:avLst/>
              <a:gdLst>
                <a:gd name="T0" fmla="*/ 38 w 57"/>
                <a:gd name="T1" fmla="*/ 0 h 416"/>
                <a:gd name="T2" fmla="*/ 42 w 57"/>
                <a:gd name="T3" fmla="*/ 24 h 416"/>
                <a:gd name="T4" fmla="*/ 47 w 57"/>
                <a:gd name="T5" fmla="*/ 49 h 416"/>
                <a:gd name="T6" fmla="*/ 50 w 57"/>
                <a:gd name="T7" fmla="*/ 77 h 416"/>
                <a:gd name="T8" fmla="*/ 53 w 57"/>
                <a:gd name="T9" fmla="*/ 101 h 416"/>
                <a:gd name="T10" fmla="*/ 54 w 57"/>
                <a:gd name="T11" fmla="*/ 128 h 416"/>
                <a:gd name="T12" fmla="*/ 55 w 57"/>
                <a:gd name="T13" fmla="*/ 152 h 416"/>
                <a:gd name="T14" fmla="*/ 56 w 57"/>
                <a:gd name="T15" fmla="*/ 182 h 416"/>
                <a:gd name="T16" fmla="*/ 56 w 57"/>
                <a:gd name="T17" fmla="*/ 211 h 416"/>
                <a:gd name="T18" fmla="*/ 55 w 57"/>
                <a:gd name="T19" fmla="*/ 242 h 416"/>
                <a:gd name="T20" fmla="*/ 54 w 57"/>
                <a:gd name="T21" fmla="*/ 266 h 416"/>
                <a:gd name="T22" fmla="*/ 52 w 57"/>
                <a:gd name="T23" fmla="*/ 287 h 416"/>
                <a:gd name="T24" fmla="*/ 49 w 57"/>
                <a:gd name="T25" fmla="*/ 314 h 416"/>
                <a:gd name="T26" fmla="*/ 46 w 57"/>
                <a:gd name="T27" fmla="*/ 338 h 416"/>
                <a:gd name="T28" fmla="*/ 41 w 57"/>
                <a:gd name="T29" fmla="*/ 365 h 416"/>
                <a:gd name="T30" fmla="*/ 36 w 57"/>
                <a:gd name="T31" fmla="*/ 391 h 416"/>
                <a:gd name="T32" fmla="*/ 31 w 57"/>
                <a:gd name="T33" fmla="*/ 415 h 416"/>
                <a:gd name="T34" fmla="*/ 0 w 57"/>
                <a:gd name="T35" fmla="*/ 401 h 416"/>
                <a:gd name="T36" fmla="*/ 5 w 57"/>
                <a:gd name="T37" fmla="*/ 385 h 416"/>
                <a:gd name="T38" fmla="*/ 10 w 57"/>
                <a:gd name="T39" fmla="*/ 360 h 416"/>
                <a:gd name="T40" fmla="*/ 14 w 57"/>
                <a:gd name="T41" fmla="*/ 335 h 416"/>
                <a:gd name="T42" fmla="*/ 17 w 57"/>
                <a:gd name="T43" fmla="*/ 306 h 416"/>
                <a:gd name="T44" fmla="*/ 20 w 57"/>
                <a:gd name="T45" fmla="*/ 279 h 416"/>
                <a:gd name="T46" fmla="*/ 22 w 57"/>
                <a:gd name="T47" fmla="*/ 253 h 416"/>
                <a:gd name="T48" fmla="*/ 23 w 57"/>
                <a:gd name="T49" fmla="*/ 226 h 416"/>
                <a:gd name="T50" fmla="*/ 24 w 57"/>
                <a:gd name="T51" fmla="*/ 205 h 416"/>
                <a:gd name="T52" fmla="*/ 23 w 57"/>
                <a:gd name="T53" fmla="*/ 177 h 416"/>
                <a:gd name="T54" fmla="*/ 23 w 57"/>
                <a:gd name="T55" fmla="*/ 148 h 416"/>
                <a:gd name="T56" fmla="*/ 21 w 57"/>
                <a:gd name="T57" fmla="*/ 121 h 416"/>
                <a:gd name="T58" fmla="*/ 19 w 57"/>
                <a:gd name="T59" fmla="*/ 94 h 416"/>
                <a:gd name="T60" fmla="*/ 15 w 57"/>
                <a:gd name="T61" fmla="*/ 65 h 416"/>
                <a:gd name="T62" fmla="*/ 11 w 57"/>
                <a:gd name="T63" fmla="*/ 39 h 416"/>
                <a:gd name="T64" fmla="*/ 6 w 57"/>
                <a:gd name="T65" fmla="*/ 15 h 416"/>
                <a:gd name="T66" fmla="*/ 38 w 57"/>
                <a:gd name="T67" fmla="*/ 0 h 4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7" h="416">
                  <a:moveTo>
                    <a:pt x="38" y="0"/>
                  </a:moveTo>
                  <a:lnTo>
                    <a:pt x="42" y="24"/>
                  </a:lnTo>
                  <a:lnTo>
                    <a:pt x="47" y="49"/>
                  </a:lnTo>
                  <a:lnTo>
                    <a:pt x="50" y="77"/>
                  </a:lnTo>
                  <a:lnTo>
                    <a:pt x="53" y="101"/>
                  </a:lnTo>
                  <a:lnTo>
                    <a:pt x="54" y="128"/>
                  </a:lnTo>
                  <a:lnTo>
                    <a:pt x="55" y="152"/>
                  </a:lnTo>
                  <a:lnTo>
                    <a:pt x="56" y="182"/>
                  </a:lnTo>
                  <a:lnTo>
                    <a:pt x="56" y="211"/>
                  </a:lnTo>
                  <a:lnTo>
                    <a:pt x="55" y="242"/>
                  </a:lnTo>
                  <a:lnTo>
                    <a:pt x="54" y="266"/>
                  </a:lnTo>
                  <a:lnTo>
                    <a:pt x="52" y="287"/>
                  </a:lnTo>
                  <a:lnTo>
                    <a:pt x="49" y="314"/>
                  </a:lnTo>
                  <a:lnTo>
                    <a:pt x="46" y="338"/>
                  </a:lnTo>
                  <a:lnTo>
                    <a:pt x="41" y="365"/>
                  </a:lnTo>
                  <a:lnTo>
                    <a:pt x="36" y="391"/>
                  </a:lnTo>
                  <a:lnTo>
                    <a:pt x="31" y="415"/>
                  </a:lnTo>
                  <a:lnTo>
                    <a:pt x="0" y="401"/>
                  </a:lnTo>
                  <a:lnTo>
                    <a:pt x="5" y="385"/>
                  </a:lnTo>
                  <a:lnTo>
                    <a:pt x="10" y="360"/>
                  </a:lnTo>
                  <a:lnTo>
                    <a:pt x="14" y="335"/>
                  </a:lnTo>
                  <a:lnTo>
                    <a:pt x="17" y="306"/>
                  </a:lnTo>
                  <a:lnTo>
                    <a:pt x="20" y="279"/>
                  </a:lnTo>
                  <a:lnTo>
                    <a:pt x="22" y="253"/>
                  </a:lnTo>
                  <a:lnTo>
                    <a:pt x="23" y="226"/>
                  </a:lnTo>
                  <a:lnTo>
                    <a:pt x="24" y="205"/>
                  </a:lnTo>
                  <a:lnTo>
                    <a:pt x="23" y="177"/>
                  </a:lnTo>
                  <a:lnTo>
                    <a:pt x="23" y="148"/>
                  </a:lnTo>
                  <a:lnTo>
                    <a:pt x="21" y="121"/>
                  </a:lnTo>
                  <a:lnTo>
                    <a:pt x="19" y="94"/>
                  </a:lnTo>
                  <a:lnTo>
                    <a:pt x="15" y="65"/>
                  </a:lnTo>
                  <a:lnTo>
                    <a:pt x="11" y="39"/>
                  </a:lnTo>
                  <a:lnTo>
                    <a:pt x="6" y="15"/>
                  </a:lnTo>
                  <a:lnTo>
                    <a:pt x="38" y="0"/>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15" name="Freeform 59"/>
            <p:cNvSpPr>
              <a:spLocks/>
            </p:cNvSpPr>
            <p:nvPr/>
          </p:nvSpPr>
          <p:spPr bwMode="auto">
            <a:xfrm>
              <a:off x="1733" y="1595"/>
              <a:ext cx="50" cy="353"/>
            </a:xfrm>
            <a:custGeom>
              <a:avLst/>
              <a:gdLst>
                <a:gd name="T0" fmla="*/ 34 w 50"/>
                <a:gd name="T1" fmla="*/ 0 h 353"/>
                <a:gd name="T2" fmla="*/ 39 w 50"/>
                <a:gd name="T3" fmla="*/ 19 h 353"/>
                <a:gd name="T4" fmla="*/ 42 w 50"/>
                <a:gd name="T5" fmla="*/ 47 h 353"/>
                <a:gd name="T6" fmla="*/ 45 w 50"/>
                <a:gd name="T7" fmla="*/ 71 h 353"/>
                <a:gd name="T8" fmla="*/ 46 w 50"/>
                <a:gd name="T9" fmla="*/ 98 h 353"/>
                <a:gd name="T10" fmla="*/ 48 w 50"/>
                <a:gd name="T11" fmla="*/ 122 h 353"/>
                <a:gd name="T12" fmla="*/ 49 w 50"/>
                <a:gd name="T13" fmla="*/ 152 h 353"/>
                <a:gd name="T14" fmla="*/ 48 w 50"/>
                <a:gd name="T15" fmla="*/ 181 h 353"/>
                <a:gd name="T16" fmla="*/ 47 w 50"/>
                <a:gd name="T17" fmla="*/ 212 h 353"/>
                <a:gd name="T18" fmla="*/ 46 w 50"/>
                <a:gd name="T19" fmla="*/ 236 h 353"/>
                <a:gd name="T20" fmla="*/ 44 w 50"/>
                <a:gd name="T21" fmla="*/ 257 h 353"/>
                <a:gd name="T22" fmla="*/ 41 w 50"/>
                <a:gd name="T23" fmla="*/ 284 h 353"/>
                <a:gd name="T24" fmla="*/ 38 w 50"/>
                <a:gd name="T25" fmla="*/ 308 h 353"/>
                <a:gd name="T26" fmla="*/ 34 w 50"/>
                <a:gd name="T27" fmla="*/ 335 h 353"/>
                <a:gd name="T28" fmla="*/ 32 w 50"/>
                <a:gd name="T29" fmla="*/ 352 h 353"/>
                <a:gd name="T30" fmla="*/ 0 w 50"/>
                <a:gd name="T31" fmla="*/ 337 h 353"/>
                <a:gd name="T32" fmla="*/ 2 w 50"/>
                <a:gd name="T33" fmla="*/ 330 h 353"/>
                <a:gd name="T34" fmla="*/ 6 w 50"/>
                <a:gd name="T35" fmla="*/ 305 h 353"/>
                <a:gd name="T36" fmla="*/ 10 w 50"/>
                <a:gd name="T37" fmla="*/ 276 h 353"/>
                <a:gd name="T38" fmla="*/ 12 w 50"/>
                <a:gd name="T39" fmla="*/ 249 h 353"/>
                <a:gd name="T40" fmla="*/ 14 w 50"/>
                <a:gd name="T41" fmla="*/ 223 h 353"/>
                <a:gd name="T42" fmla="*/ 15 w 50"/>
                <a:gd name="T43" fmla="*/ 196 h 353"/>
                <a:gd name="T44" fmla="*/ 16 w 50"/>
                <a:gd name="T45" fmla="*/ 175 h 353"/>
                <a:gd name="T46" fmla="*/ 16 w 50"/>
                <a:gd name="T47" fmla="*/ 148 h 353"/>
                <a:gd name="T48" fmla="*/ 15 w 50"/>
                <a:gd name="T49" fmla="*/ 118 h 353"/>
                <a:gd name="T50" fmla="*/ 13 w 50"/>
                <a:gd name="T51" fmla="*/ 91 h 353"/>
                <a:gd name="T52" fmla="*/ 11 w 50"/>
                <a:gd name="T53" fmla="*/ 64 h 353"/>
                <a:gd name="T54" fmla="*/ 8 w 50"/>
                <a:gd name="T55" fmla="*/ 35 h 353"/>
                <a:gd name="T56" fmla="*/ 2 w 50"/>
                <a:gd name="T57" fmla="*/ 13 h 353"/>
                <a:gd name="T58" fmla="*/ 34 w 50"/>
                <a:gd name="T59" fmla="*/ 0 h 3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0" h="353">
                  <a:moveTo>
                    <a:pt x="34" y="0"/>
                  </a:moveTo>
                  <a:lnTo>
                    <a:pt x="39" y="19"/>
                  </a:lnTo>
                  <a:lnTo>
                    <a:pt x="42" y="47"/>
                  </a:lnTo>
                  <a:lnTo>
                    <a:pt x="45" y="71"/>
                  </a:lnTo>
                  <a:lnTo>
                    <a:pt x="46" y="98"/>
                  </a:lnTo>
                  <a:lnTo>
                    <a:pt x="48" y="122"/>
                  </a:lnTo>
                  <a:lnTo>
                    <a:pt x="49" y="152"/>
                  </a:lnTo>
                  <a:lnTo>
                    <a:pt x="48" y="181"/>
                  </a:lnTo>
                  <a:lnTo>
                    <a:pt x="47" y="212"/>
                  </a:lnTo>
                  <a:lnTo>
                    <a:pt x="46" y="236"/>
                  </a:lnTo>
                  <a:lnTo>
                    <a:pt x="44" y="257"/>
                  </a:lnTo>
                  <a:lnTo>
                    <a:pt x="41" y="284"/>
                  </a:lnTo>
                  <a:lnTo>
                    <a:pt x="38" y="308"/>
                  </a:lnTo>
                  <a:lnTo>
                    <a:pt x="34" y="335"/>
                  </a:lnTo>
                  <a:lnTo>
                    <a:pt x="32" y="352"/>
                  </a:lnTo>
                  <a:lnTo>
                    <a:pt x="0" y="337"/>
                  </a:lnTo>
                  <a:lnTo>
                    <a:pt x="2" y="330"/>
                  </a:lnTo>
                  <a:lnTo>
                    <a:pt x="6" y="305"/>
                  </a:lnTo>
                  <a:lnTo>
                    <a:pt x="10" y="276"/>
                  </a:lnTo>
                  <a:lnTo>
                    <a:pt x="12" y="249"/>
                  </a:lnTo>
                  <a:lnTo>
                    <a:pt x="14" y="223"/>
                  </a:lnTo>
                  <a:lnTo>
                    <a:pt x="15" y="196"/>
                  </a:lnTo>
                  <a:lnTo>
                    <a:pt x="16" y="175"/>
                  </a:lnTo>
                  <a:lnTo>
                    <a:pt x="16" y="148"/>
                  </a:lnTo>
                  <a:lnTo>
                    <a:pt x="15" y="118"/>
                  </a:lnTo>
                  <a:lnTo>
                    <a:pt x="13" y="91"/>
                  </a:lnTo>
                  <a:lnTo>
                    <a:pt x="11" y="64"/>
                  </a:lnTo>
                  <a:lnTo>
                    <a:pt x="8" y="35"/>
                  </a:lnTo>
                  <a:lnTo>
                    <a:pt x="2" y="13"/>
                  </a:lnTo>
                  <a:lnTo>
                    <a:pt x="34" y="0"/>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16" name="Freeform 60"/>
            <p:cNvSpPr>
              <a:spLocks/>
            </p:cNvSpPr>
            <p:nvPr/>
          </p:nvSpPr>
          <p:spPr bwMode="auto">
            <a:xfrm>
              <a:off x="1670" y="1618"/>
              <a:ext cx="47" cy="302"/>
            </a:xfrm>
            <a:custGeom>
              <a:avLst/>
              <a:gdLst>
                <a:gd name="T0" fmla="*/ 38 w 47"/>
                <a:gd name="T1" fmla="*/ 0 h 302"/>
                <a:gd name="T2" fmla="*/ 41 w 47"/>
                <a:gd name="T3" fmla="*/ 18 h 302"/>
                <a:gd name="T4" fmla="*/ 43 w 47"/>
                <a:gd name="T5" fmla="*/ 38 h 302"/>
                <a:gd name="T6" fmla="*/ 45 w 47"/>
                <a:gd name="T7" fmla="*/ 67 h 302"/>
                <a:gd name="T8" fmla="*/ 45 w 47"/>
                <a:gd name="T9" fmla="*/ 89 h 302"/>
                <a:gd name="T10" fmla="*/ 46 w 47"/>
                <a:gd name="T11" fmla="*/ 118 h 302"/>
                <a:gd name="T12" fmla="*/ 46 w 47"/>
                <a:gd name="T13" fmla="*/ 148 h 302"/>
                <a:gd name="T14" fmla="*/ 45 w 47"/>
                <a:gd name="T15" fmla="*/ 179 h 302"/>
                <a:gd name="T16" fmla="*/ 44 w 47"/>
                <a:gd name="T17" fmla="*/ 203 h 302"/>
                <a:gd name="T18" fmla="*/ 42 w 47"/>
                <a:gd name="T19" fmla="*/ 224 h 302"/>
                <a:gd name="T20" fmla="*/ 39 w 47"/>
                <a:gd name="T21" fmla="*/ 251 h 302"/>
                <a:gd name="T22" fmla="*/ 36 w 47"/>
                <a:gd name="T23" fmla="*/ 275 h 302"/>
                <a:gd name="T24" fmla="*/ 31 w 47"/>
                <a:gd name="T25" fmla="*/ 301 h 302"/>
                <a:gd name="T26" fmla="*/ 0 w 47"/>
                <a:gd name="T27" fmla="*/ 285 h 302"/>
                <a:gd name="T28" fmla="*/ 4 w 47"/>
                <a:gd name="T29" fmla="*/ 272 h 302"/>
                <a:gd name="T30" fmla="*/ 7 w 47"/>
                <a:gd name="T31" fmla="*/ 243 h 302"/>
                <a:gd name="T32" fmla="*/ 10 w 47"/>
                <a:gd name="T33" fmla="*/ 216 h 302"/>
                <a:gd name="T34" fmla="*/ 12 w 47"/>
                <a:gd name="T35" fmla="*/ 190 h 302"/>
                <a:gd name="T36" fmla="*/ 13 w 47"/>
                <a:gd name="T37" fmla="*/ 163 h 302"/>
                <a:gd name="T38" fmla="*/ 14 w 47"/>
                <a:gd name="T39" fmla="*/ 142 h 302"/>
                <a:gd name="T40" fmla="*/ 13 w 47"/>
                <a:gd name="T41" fmla="*/ 114 h 302"/>
                <a:gd name="T42" fmla="*/ 13 w 47"/>
                <a:gd name="T43" fmla="*/ 85 h 302"/>
                <a:gd name="T44" fmla="*/ 12 w 47"/>
                <a:gd name="T45" fmla="*/ 57 h 302"/>
                <a:gd name="T46" fmla="*/ 9 w 47"/>
                <a:gd name="T47" fmla="*/ 31 h 302"/>
                <a:gd name="T48" fmla="*/ 5 w 47"/>
                <a:gd name="T49" fmla="*/ 16 h 302"/>
                <a:gd name="T50" fmla="*/ 38 w 47"/>
                <a:gd name="T51" fmla="*/ 0 h 30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7" h="302">
                  <a:moveTo>
                    <a:pt x="38" y="0"/>
                  </a:moveTo>
                  <a:lnTo>
                    <a:pt x="41" y="18"/>
                  </a:lnTo>
                  <a:lnTo>
                    <a:pt x="43" y="38"/>
                  </a:lnTo>
                  <a:lnTo>
                    <a:pt x="45" y="67"/>
                  </a:lnTo>
                  <a:lnTo>
                    <a:pt x="45" y="89"/>
                  </a:lnTo>
                  <a:lnTo>
                    <a:pt x="46" y="118"/>
                  </a:lnTo>
                  <a:lnTo>
                    <a:pt x="46" y="148"/>
                  </a:lnTo>
                  <a:lnTo>
                    <a:pt x="45" y="179"/>
                  </a:lnTo>
                  <a:lnTo>
                    <a:pt x="44" y="203"/>
                  </a:lnTo>
                  <a:lnTo>
                    <a:pt x="42" y="224"/>
                  </a:lnTo>
                  <a:lnTo>
                    <a:pt x="39" y="251"/>
                  </a:lnTo>
                  <a:lnTo>
                    <a:pt x="36" y="275"/>
                  </a:lnTo>
                  <a:lnTo>
                    <a:pt x="31" y="301"/>
                  </a:lnTo>
                  <a:lnTo>
                    <a:pt x="0" y="285"/>
                  </a:lnTo>
                  <a:lnTo>
                    <a:pt x="4" y="272"/>
                  </a:lnTo>
                  <a:lnTo>
                    <a:pt x="7" y="243"/>
                  </a:lnTo>
                  <a:lnTo>
                    <a:pt x="10" y="216"/>
                  </a:lnTo>
                  <a:lnTo>
                    <a:pt x="12" y="190"/>
                  </a:lnTo>
                  <a:lnTo>
                    <a:pt x="13" y="163"/>
                  </a:lnTo>
                  <a:lnTo>
                    <a:pt x="14" y="142"/>
                  </a:lnTo>
                  <a:lnTo>
                    <a:pt x="13" y="114"/>
                  </a:lnTo>
                  <a:lnTo>
                    <a:pt x="13" y="85"/>
                  </a:lnTo>
                  <a:lnTo>
                    <a:pt x="12" y="57"/>
                  </a:lnTo>
                  <a:lnTo>
                    <a:pt x="9" y="31"/>
                  </a:lnTo>
                  <a:lnTo>
                    <a:pt x="5" y="16"/>
                  </a:lnTo>
                  <a:lnTo>
                    <a:pt x="38" y="0"/>
                  </a:lnTo>
                </a:path>
              </a:pathLst>
            </a:custGeom>
            <a:solidFill>
              <a:srgbClr val="E07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17" name="Freeform 61"/>
            <p:cNvSpPr>
              <a:spLocks/>
            </p:cNvSpPr>
            <p:nvPr/>
          </p:nvSpPr>
          <p:spPr bwMode="auto">
            <a:xfrm>
              <a:off x="1605" y="1653"/>
              <a:ext cx="41" cy="236"/>
            </a:xfrm>
            <a:custGeom>
              <a:avLst/>
              <a:gdLst>
                <a:gd name="T0" fmla="*/ 34 w 41"/>
                <a:gd name="T1" fmla="*/ 0 h 236"/>
                <a:gd name="T2" fmla="*/ 37 w 41"/>
                <a:gd name="T3" fmla="*/ 20 h 236"/>
                <a:gd name="T4" fmla="*/ 38 w 41"/>
                <a:gd name="T5" fmla="*/ 42 h 236"/>
                <a:gd name="T6" fmla="*/ 39 w 41"/>
                <a:gd name="T7" fmla="*/ 66 h 236"/>
                <a:gd name="T8" fmla="*/ 40 w 41"/>
                <a:gd name="T9" fmla="*/ 96 h 236"/>
                <a:gd name="T10" fmla="*/ 39 w 41"/>
                <a:gd name="T11" fmla="*/ 125 h 236"/>
                <a:gd name="T12" fmla="*/ 38 w 41"/>
                <a:gd name="T13" fmla="*/ 156 h 236"/>
                <a:gd name="T14" fmla="*/ 37 w 41"/>
                <a:gd name="T15" fmla="*/ 180 h 236"/>
                <a:gd name="T16" fmla="*/ 36 w 41"/>
                <a:gd name="T17" fmla="*/ 201 h 236"/>
                <a:gd name="T18" fmla="*/ 35 w 41"/>
                <a:gd name="T19" fmla="*/ 223 h 236"/>
                <a:gd name="T20" fmla="*/ 34 w 41"/>
                <a:gd name="T21" fmla="*/ 235 h 236"/>
                <a:gd name="T22" fmla="*/ 0 w 41"/>
                <a:gd name="T23" fmla="*/ 217 h 236"/>
                <a:gd name="T24" fmla="*/ 4 w 41"/>
                <a:gd name="T25" fmla="*/ 193 h 236"/>
                <a:gd name="T26" fmla="*/ 6 w 41"/>
                <a:gd name="T27" fmla="*/ 167 h 236"/>
                <a:gd name="T28" fmla="*/ 7 w 41"/>
                <a:gd name="T29" fmla="*/ 140 h 236"/>
                <a:gd name="T30" fmla="*/ 8 w 41"/>
                <a:gd name="T31" fmla="*/ 119 h 236"/>
                <a:gd name="T32" fmla="*/ 8 w 41"/>
                <a:gd name="T33" fmla="*/ 88 h 236"/>
                <a:gd name="T34" fmla="*/ 7 w 41"/>
                <a:gd name="T35" fmla="*/ 62 h 236"/>
                <a:gd name="T36" fmla="*/ 5 w 41"/>
                <a:gd name="T37" fmla="*/ 35 h 236"/>
                <a:gd name="T38" fmla="*/ 2 w 41"/>
                <a:gd name="T39" fmla="*/ 14 h 236"/>
                <a:gd name="T40" fmla="*/ 34 w 41"/>
                <a:gd name="T41" fmla="*/ 0 h 2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1" h="236">
                  <a:moveTo>
                    <a:pt x="34" y="0"/>
                  </a:moveTo>
                  <a:lnTo>
                    <a:pt x="37" y="20"/>
                  </a:lnTo>
                  <a:lnTo>
                    <a:pt x="38" y="42"/>
                  </a:lnTo>
                  <a:lnTo>
                    <a:pt x="39" y="66"/>
                  </a:lnTo>
                  <a:lnTo>
                    <a:pt x="40" y="96"/>
                  </a:lnTo>
                  <a:lnTo>
                    <a:pt x="39" y="125"/>
                  </a:lnTo>
                  <a:lnTo>
                    <a:pt x="38" y="156"/>
                  </a:lnTo>
                  <a:lnTo>
                    <a:pt x="37" y="180"/>
                  </a:lnTo>
                  <a:lnTo>
                    <a:pt x="36" y="201"/>
                  </a:lnTo>
                  <a:lnTo>
                    <a:pt x="35" y="223"/>
                  </a:lnTo>
                  <a:lnTo>
                    <a:pt x="34" y="235"/>
                  </a:lnTo>
                  <a:lnTo>
                    <a:pt x="0" y="217"/>
                  </a:lnTo>
                  <a:lnTo>
                    <a:pt x="4" y="193"/>
                  </a:lnTo>
                  <a:lnTo>
                    <a:pt x="6" y="167"/>
                  </a:lnTo>
                  <a:lnTo>
                    <a:pt x="7" y="140"/>
                  </a:lnTo>
                  <a:lnTo>
                    <a:pt x="8" y="119"/>
                  </a:lnTo>
                  <a:lnTo>
                    <a:pt x="8" y="88"/>
                  </a:lnTo>
                  <a:lnTo>
                    <a:pt x="7" y="62"/>
                  </a:lnTo>
                  <a:lnTo>
                    <a:pt x="5" y="35"/>
                  </a:lnTo>
                  <a:lnTo>
                    <a:pt x="2" y="14"/>
                  </a:lnTo>
                  <a:lnTo>
                    <a:pt x="34" y="0"/>
                  </a:lnTo>
                </a:path>
              </a:pathLst>
            </a:custGeom>
            <a:solidFill>
              <a:srgbClr val="FF8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18" name="Freeform 62"/>
            <p:cNvSpPr>
              <a:spLocks/>
            </p:cNvSpPr>
            <p:nvPr/>
          </p:nvSpPr>
          <p:spPr bwMode="auto">
            <a:xfrm>
              <a:off x="1539" y="1683"/>
              <a:ext cx="38" cy="172"/>
            </a:xfrm>
            <a:custGeom>
              <a:avLst/>
              <a:gdLst>
                <a:gd name="T0" fmla="*/ 33 w 38"/>
                <a:gd name="T1" fmla="*/ 0 h 172"/>
                <a:gd name="T2" fmla="*/ 37 w 38"/>
                <a:gd name="T3" fmla="*/ 32 h 172"/>
                <a:gd name="T4" fmla="*/ 37 w 38"/>
                <a:gd name="T5" fmla="*/ 62 h 172"/>
                <a:gd name="T6" fmla="*/ 37 w 38"/>
                <a:gd name="T7" fmla="*/ 91 h 172"/>
                <a:gd name="T8" fmla="*/ 36 w 38"/>
                <a:gd name="T9" fmla="*/ 122 h 172"/>
                <a:gd name="T10" fmla="*/ 35 w 38"/>
                <a:gd name="T11" fmla="*/ 146 h 172"/>
                <a:gd name="T12" fmla="*/ 31 w 38"/>
                <a:gd name="T13" fmla="*/ 171 h 172"/>
                <a:gd name="T14" fmla="*/ 0 w 38"/>
                <a:gd name="T15" fmla="*/ 157 h 172"/>
                <a:gd name="T16" fmla="*/ 3 w 38"/>
                <a:gd name="T17" fmla="*/ 133 h 172"/>
                <a:gd name="T18" fmla="*/ 4 w 38"/>
                <a:gd name="T19" fmla="*/ 106 h 172"/>
                <a:gd name="T20" fmla="*/ 5 w 38"/>
                <a:gd name="T21" fmla="*/ 85 h 172"/>
                <a:gd name="T22" fmla="*/ 5 w 38"/>
                <a:gd name="T23" fmla="*/ 54 h 172"/>
                <a:gd name="T24" fmla="*/ 4 w 38"/>
                <a:gd name="T25" fmla="*/ 28 h 172"/>
                <a:gd name="T26" fmla="*/ 1 w 38"/>
                <a:gd name="T27" fmla="*/ 15 h 172"/>
                <a:gd name="T28" fmla="*/ 33 w 38"/>
                <a:gd name="T29" fmla="*/ 0 h 1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8" h="172">
                  <a:moveTo>
                    <a:pt x="33" y="0"/>
                  </a:moveTo>
                  <a:lnTo>
                    <a:pt x="37" y="32"/>
                  </a:lnTo>
                  <a:lnTo>
                    <a:pt x="37" y="62"/>
                  </a:lnTo>
                  <a:lnTo>
                    <a:pt x="37" y="91"/>
                  </a:lnTo>
                  <a:lnTo>
                    <a:pt x="36" y="122"/>
                  </a:lnTo>
                  <a:lnTo>
                    <a:pt x="35" y="146"/>
                  </a:lnTo>
                  <a:lnTo>
                    <a:pt x="31" y="171"/>
                  </a:lnTo>
                  <a:lnTo>
                    <a:pt x="0" y="157"/>
                  </a:lnTo>
                  <a:lnTo>
                    <a:pt x="3" y="133"/>
                  </a:lnTo>
                  <a:lnTo>
                    <a:pt x="4" y="106"/>
                  </a:lnTo>
                  <a:lnTo>
                    <a:pt x="5" y="85"/>
                  </a:lnTo>
                  <a:lnTo>
                    <a:pt x="5" y="54"/>
                  </a:lnTo>
                  <a:lnTo>
                    <a:pt x="4" y="28"/>
                  </a:lnTo>
                  <a:lnTo>
                    <a:pt x="1" y="15"/>
                  </a:lnTo>
                  <a:lnTo>
                    <a:pt x="33" y="0"/>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19" name="Freeform 63"/>
            <p:cNvSpPr>
              <a:spLocks/>
            </p:cNvSpPr>
            <p:nvPr/>
          </p:nvSpPr>
          <p:spPr bwMode="auto">
            <a:xfrm>
              <a:off x="1477" y="1710"/>
              <a:ext cx="36" cy="115"/>
            </a:xfrm>
            <a:custGeom>
              <a:avLst/>
              <a:gdLst>
                <a:gd name="T0" fmla="*/ 34 w 36"/>
                <a:gd name="T1" fmla="*/ 17 h 115"/>
                <a:gd name="T2" fmla="*/ 35 w 36"/>
                <a:gd name="T3" fmla="*/ 46 h 115"/>
                <a:gd name="T4" fmla="*/ 35 w 36"/>
                <a:gd name="T5" fmla="*/ 75 h 115"/>
                <a:gd name="T6" fmla="*/ 33 w 36"/>
                <a:gd name="T7" fmla="*/ 100 h 115"/>
                <a:gd name="T8" fmla="*/ 31 w 36"/>
                <a:gd name="T9" fmla="*/ 114 h 115"/>
                <a:gd name="T10" fmla="*/ 0 w 36"/>
                <a:gd name="T11" fmla="*/ 101 h 115"/>
                <a:gd name="T12" fmla="*/ 2 w 36"/>
                <a:gd name="T13" fmla="*/ 70 h 115"/>
                <a:gd name="T14" fmla="*/ 2 w 36"/>
                <a:gd name="T15" fmla="*/ 42 h 115"/>
                <a:gd name="T16" fmla="*/ 2 w 36"/>
                <a:gd name="T17" fmla="*/ 15 h 115"/>
                <a:gd name="T18" fmla="*/ 33 w 36"/>
                <a:gd name="T19" fmla="*/ 0 h 115"/>
                <a:gd name="T20" fmla="*/ 34 w 36"/>
                <a:gd name="T21" fmla="*/ 17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 h="115">
                  <a:moveTo>
                    <a:pt x="34" y="17"/>
                  </a:moveTo>
                  <a:lnTo>
                    <a:pt x="35" y="46"/>
                  </a:lnTo>
                  <a:lnTo>
                    <a:pt x="35" y="75"/>
                  </a:lnTo>
                  <a:lnTo>
                    <a:pt x="33" y="100"/>
                  </a:lnTo>
                  <a:lnTo>
                    <a:pt x="31" y="114"/>
                  </a:lnTo>
                  <a:lnTo>
                    <a:pt x="0" y="101"/>
                  </a:lnTo>
                  <a:lnTo>
                    <a:pt x="2" y="70"/>
                  </a:lnTo>
                  <a:lnTo>
                    <a:pt x="2" y="42"/>
                  </a:lnTo>
                  <a:lnTo>
                    <a:pt x="2" y="15"/>
                  </a:lnTo>
                  <a:lnTo>
                    <a:pt x="33" y="0"/>
                  </a:lnTo>
                  <a:lnTo>
                    <a:pt x="34" y="17"/>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530" name="Group 64"/>
          <p:cNvGrpSpPr>
            <a:grpSpLocks/>
          </p:cNvGrpSpPr>
          <p:nvPr/>
        </p:nvGrpSpPr>
        <p:grpSpPr bwMode="auto">
          <a:xfrm>
            <a:off x="2519364" y="1701800"/>
            <a:ext cx="776287" cy="1138238"/>
            <a:chOff x="996" y="1352"/>
            <a:chExt cx="489" cy="717"/>
          </a:xfrm>
        </p:grpSpPr>
        <p:sp>
          <p:nvSpPr>
            <p:cNvPr id="20607" name="Freeform 65"/>
            <p:cNvSpPr>
              <a:spLocks/>
            </p:cNvSpPr>
            <p:nvPr/>
          </p:nvSpPr>
          <p:spPr bwMode="auto">
            <a:xfrm>
              <a:off x="996" y="1352"/>
              <a:ext cx="489" cy="717"/>
            </a:xfrm>
            <a:custGeom>
              <a:avLst/>
              <a:gdLst>
                <a:gd name="T0" fmla="*/ 214 w 489"/>
                <a:gd name="T1" fmla="*/ 620 h 717"/>
                <a:gd name="T2" fmla="*/ 177 w 489"/>
                <a:gd name="T3" fmla="*/ 578 h 717"/>
                <a:gd name="T4" fmla="*/ 112 w 489"/>
                <a:gd name="T5" fmla="*/ 539 h 717"/>
                <a:gd name="T6" fmla="*/ 30 w 489"/>
                <a:gd name="T7" fmla="*/ 514 h 717"/>
                <a:gd name="T8" fmla="*/ 34 w 489"/>
                <a:gd name="T9" fmla="*/ 475 h 717"/>
                <a:gd name="T10" fmla="*/ 63 w 489"/>
                <a:gd name="T11" fmla="*/ 412 h 717"/>
                <a:gd name="T12" fmla="*/ 8 w 489"/>
                <a:gd name="T13" fmla="*/ 317 h 717"/>
                <a:gd name="T14" fmla="*/ 2 w 489"/>
                <a:gd name="T15" fmla="*/ 253 h 717"/>
                <a:gd name="T16" fmla="*/ 2 w 489"/>
                <a:gd name="T17" fmla="*/ 179 h 717"/>
                <a:gd name="T18" fmla="*/ 63 w 489"/>
                <a:gd name="T19" fmla="*/ 62 h 717"/>
                <a:gd name="T20" fmla="*/ 85 w 489"/>
                <a:gd name="T21" fmla="*/ 43 h 717"/>
                <a:gd name="T22" fmla="*/ 139 w 489"/>
                <a:gd name="T23" fmla="*/ 18 h 717"/>
                <a:gd name="T24" fmla="*/ 257 w 489"/>
                <a:gd name="T25" fmla="*/ 0 h 717"/>
                <a:gd name="T26" fmla="*/ 320 w 489"/>
                <a:gd name="T27" fmla="*/ 7 h 717"/>
                <a:gd name="T28" fmla="*/ 365 w 489"/>
                <a:gd name="T29" fmla="*/ 28 h 717"/>
                <a:gd name="T30" fmla="*/ 398 w 489"/>
                <a:gd name="T31" fmla="*/ 38 h 717"/>
                <a:gd name="T32" fmla="*/ 427 w 489"/>
                <a:gd name="T33" fmla="*/ 91 h 717"/>
                <a:gd name="T34" fmla="*/ 443 w 489"/>
                <a:gd name="T35" fmla="*/ 146 h 717"/>
                <a:gd name="T36" fmla="*/ 453 w 489"/>
                <a:gd name="T37" fmla="*/ 166 h 717"/>
                <a:gd name="T38" fmla="*/ 463 w 489"/>
                <a:gd name="T39" fmla="*/ 183 h 717"/>
                <a:gd name="T40" fmla="*/ 455 w 489"/>
                <a:gd name="T41" fmla="*/ 215 h 717"/>
                <a:gd name="T42" fmla="*/ 447 w 489"/>
                <a:gd name="T43" fmla="*/ 235 h 717"/>
                <a:gd name="T44" fmla="*/ 474 w 489"/>
                <a:gd name="T45" fmla="*/ 284 h 717"/>
                <a:gd name="T46" fmla="*/ 488 w 489"/>
                <a:gd name="T47" fmla="*/ 323 h 717"/>
                <a:gd name="T48" fmla="*/ 468 w 489"/>
                <a:gd name="T49" fmla="*/ 337 h 717"/>
                <a:gd name="T50" fmla="*/ 447 w 489"/>
                <a:gd name="T51" fmla="*/ 349 h 717"/>
                <a:gd name="T52" fmla="*/ 449 w 489"/>
                <a:gd name="T53" fmla="*/ 369 h 717"/>
                <a:gd name="T54" fmla="*/ 441 w 489"/>
                <a:gd name="T55" fmla="*/ 388 h 717"/>
                <a:gd name="T56" fmla="*/ 390 w 489"/>
                <a:gd name="T57" fmla="*/ 404 h 717"/>
                <a:gd name="T58" fmla="*/ 418 w 489"/>
                <a:gd name="T59" fmla="*/ 431 h 717"/>
                <a:gd name="T60" fmla="*/ 427 w 489"/>
                <a:gd name="T61" fmla="*/ 443 h 717"/>
                <a:gd name="T62" fmla="*/ 408 w 489"/>
                <a:gd name="T63" fmla="*/ 453 h 717"/>
                <a:gd name="T64" fmla="*/ 406 w 489"/>
                <a:gd name="T65" fmla="*/ 473 h 717"/>
                <a:gd name="T66" fmla="*/ 400 w 489"/>
                <a:gd name="T67" fmla="*/ 504 h 717"/>
                <a:gd name="T68" fmla="*/ 378 w 489"/>
                <a:gd name="T69" fmla="*/ 528 h 717"/>
                <a:gd name="T70" fmla="*/ 347 w 489"/>
                <a:gd name="T71" fmla="*/ 530 h 717"/>
                <a:gd name="T72" fmla="*/ 302 w 489"/>
                <a:gd name="T73" fmla="*/ 506 h 717"/>
                <a:gd name="T74" fmla="*/ 271 w 489"/>
                <a:gd name="T75" fmla="*/ 504 h 717"/>
                <a:gd name="T76" fmla="*/ 255 w 489"/>
                <a:gd name="T77" fmla="*/ 547 h 717"/>
                <a:gd name="T78" fmla="*/ 243 w 489"/>
                <a:gd name="T79" fmla="*/ 583 h 717"/>
                <a:gd name="T80" fmla="*/ 255 w 489"/>
                <a:gd name="T81" fmla="*/ 644 h 717"/>
                <a:gd name="T82" fmla="*/ 282 w 489"/>
                <a:gd name="T83" fmla="*/ 711 h 717"/>
                <a:gd name="T84" fmla="*/ 263 w 489"/>
                <a:gd name="T85" fmla="*/ 711 h 7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89" h="717">
                  <a:moveTo>
                    <a:pt x="263" y="711"/>
                  </a:moveTo>
                  <a:lnTo>
                    <a:pt x="214" y="620"/>
                  </a:lnTo>
                  <a:lnTo>
                    <a:pt x="202" y="598"/>
                  </a:lnTo>
                  <a:lnTo>
                    <a:pt x="177" y="578"/>
                  </a:lnTo>
                  <a:lnTo>
                    <a:pt x="153" y="565"/>
                  </a:lnTo>
                  <a:lnTo>
                    <a:pt x="112" y="539"/>
                  </a:lnTo>
                  <a:lnTo>
                    <a:pt x="59" y="518"/>
                  </a:lnTo>
                  <a:lnTo>
                    <a:pt x="30" y="514"/>
                  </a:lnTo>
                  <a:lnTo>
                    <a:pt x="4" y="524"/>
                  </a:lnTo>
                  <a:lnTo>
                    <a:pt x="34" y="475"/>
                  </a:lnTo>
                  <a:lnTo>
                    <a:pt x="45" y="439"/>
                  </a:lnTo>
                  <a:lnTo>
                    <a:pt x="63" y="412"/>
                  </a:lnTo>
                  <a:lnTo>
                    <a:pt x="16" y="339"/>
                  </a:lnTo>
                  <a:lnTo>
                    <a:pt x="8" y="317"/>
                  </a:lnTo>
                  <a:lnTo>
                    <a:pt x="6" y="289"/>
                  </a:lnTo>
                  <a:lnTo>
                    <a:pt x="2" y="253"/>
                  </a:lnTo>
                  <a:lnTo>
                    <a:pt x="0" y="227"/>
                  </a:lnTo>
                  <a:lnTo>
                    <a:pt x="2" y="179"/>
                  </a:lnTo>
                  <a:lnTo>
                    <a:pt x="22" y="122"/>
                  </a:lnTo>
                  <a:lnTo>
                    <a:pt x="63" y="62"/>
                  </a:lnTo>
                  <a:lnTo>
                    <a:pt x="75" y="48"/>
                  </a:lnTo>
                  <a:lnTo>
                    <a:pt x="85" y="43"/>
                  </a:lnTo>
                  <a:lnTo>
                    <a:pt x="98" y="39"/>
                  </a:lnTo>
                  <a:lnTo>
                    <a:pt x="139" y="18"/>
                  </a:lnTo>
                  <a:lnTo>
                    <a:pt x="161" y="12"/>
                  </a:lnTo>
                  <a:lnTo>
                    <a:pt x="257" y="0"/>
                  </a:lnTo>
                  <a:lnTo>
                    <a:pt x="306" y="7"/>
                  </a:lnTo>
                  <a:lnTo>
                    <a:pt x="320" y="7"/>
                  </a:lnTo>
                  <a:lnTo>
                    <a:pt x="345" y="17"/>
                  </a:lnTo>
                  <a:lnTo>
                    <a:pt x="365" y="28"/>
                  </a:lnTo>
                  <a:lnTo>
                    <a:pt x="384" y="28"/>
                  </a:lnTo>
                  <a:lnTo>
                    <a:pt x="398" y="38"/>
                  </a:lnTo>
                  <a:lnTo>
                    <a:pt x="410" y="64"/>
                  </a:lnTo>
                  <a:lnTo>
                    <a:pt x="427" y="91"/>
                  </a:lnTo>
                  <a:lnTo>
                    <a:pt x="437" y="127"/>
                  </a:lnTo>
                  <a:lnTo>
                    <a:pt x="443" y="146"/>
                  </a:lnTo>
                  <a:lnTo>
                    <a:pt x="447" y="154"/>
                  </a:lnTo>
                  <a:lnTo>
                    <a:pt x="453" y="166"/>
                  </a:lnTo>
                  <a:lnTo>
                    <a:pt x="459" y="174"/>
                  </a:lnTo>
                  <a:lnTo>
                    <a:pt x="463" y="183"/>
                  </a:lnTo>
                  <a:lnTo>
                    <a:pt x="465" y="197"/>
                  </a:lnTo>
                  <a:lnTo>
                    <a:pt x="455" y="215"/>
                  </a:lnTo>
                  <a:lnTo>
                    <a:pt x="451" y="228"/>
                  </a:lnTo>
                  <a:lnTo>
                    <a:pt x="447" y="235"/>
                  </a:lnTo>
                  <a:lnTo>
                    <a:pt x="459" y="255"/>
                  </a:lnTo>
                  <a:lnTo>
                    <a:pt x="474" y="284"/>
                  </a:lnTo>
                  <a:lnTo>
                    <a:pt x="486" y="306"/>
                  </a:lnTo>
                  <a:lnTo>
                    <a:pt x="488" y="323"/>
                  </a:lnTo>
                  <a:lnTo>
                    <a:pt x="481" y="334"/>
                  </a:lnTo>
                  <a:lnTo>
                    <a:pt x="468" y="337"/>
                  </a:lnTo>
                  <a:lnTo>
                    <a:pt x="453" y="339"/>
                  </a:lnTo>
                  <a:lnTo>
                    <a:pt x="447" y="349"/>
                  </a:lnTo>
                  <a:lnTo>
                    <a:pt x="445" y="367"/>
                  </a:lnTo>
                  <a:lnTo>
                    <a:pt x="449" y="369"/>
                  </a:lnTo>
                  <a:lnTo>
                    <a:pt x="453" y="380"/>
                  </a:lnTo>
                  <a:lnTo>
                    <a:pt x="441" y="388"/>
                  </a:lnTo>
                  <a:lnTo>
                    <a:pt x="400" y="404"/>
                  </a:lnTo>
                  <a:lnTo>
                    <a:pt x="390" y="404"/>
                  </a:lnTo>
                  <a:lnTo>
                    <a:pt x="398" y="416"/>
                  </a:lnTo>
                  <a:lnTo>
                    <a:pt x="418" y="431"/>
                  </a:lnTo>
                  <a:lnTo>
                    <a:pt x="425" y="436"/>
                  </a:lnTo>
                  <a:lnTo>
                    <a:pt x="427" y="443"/>
                  </a:lnTo>
                  <a:lnTo>
                    <a:pt x="421" y="450"/>
                  </a:lnTo>
                  <a:lnTo>
                    <a:pt x="408" y="453"/>
                  </a:lnTo>
                  <a:lnTo>
                    <a:pt x="406" y="457"/>
                  </a:lnTo>
                  <a:lnTo>
                    <a:pt x="406" y="473"/>
                  </a:lnTo>
                  <a:lnTo>
                    <a:pt x="405" y="489"/>
                  </a:lnTo>
                  <a:lnTo>
                    <a:pt x="400" y="504"/>
                  </a:lnTo>
                  <a:lnTo>
                    <a:pt x="390" y="522"/>
                  </a:lnTo>
                  <a:lnTo>
                    <a:pt x="378" y="528"/>
                  </a:lnTo>
                  <a:lnTo>
                    <a:pt x="361" y="532"/>
                  </a:lnTo>
                  <a:lnTo>
                    <a:pt x="347" y="530"/>
                  </a:lnTo>
                  <a:lnTo>
                    <a:pt x="322" y="520"/>
                  </a:lnTo>
                  <a:lnTo>
                    <a:pt x="302" y="506"/>
                  </a:lnTo>
                  <a:lnTo>
                    <a:pt x="282" y="504"/>
                  </a:lnTo>
                  <a:lnTo>
                    <a:pt x="271" y="504"/>
                  </a:lnTo>
                  <a:lnTo>
                    <a:pt x="273" y="524"/>
                  </a:lnTo>
                  <a:lnTo>
                    <a:pt x="255" y="547"/>
                  </a:lnTo>
                  <a:lnTo>
                    <a:pt x="251" y="567"/>
                  </a:lnTo>
                  <a:lnTo>
                    <a:pt x="243" y="583"/>
                  </a:lnTo>
                  <a:lnTo>
                    <a:pt x="247" y="610"/>
                  </a:lnTo>
                  <a:lnTo>
                    <a:pt x="255" y="644"/>
                  </a:lnTo>
                  <a:lnTo>
                    <a:pt x="261" y="669"/>
                  </a:lnTo>
                  <a:lnTo>
                    <a:pt x="282" y="711"/>
                  </a:lnTo>
                  <a:lnTo>
                    <a:pt x="265" y="716"/>
                  </a:lnTo>
                  <a:lnTo>
                    <a:pt x="263" y="711"/>
                  </a:lnTo>
                </a:path>
              </a:pathLst>
            </a:custGeom>
            <a:solidFill>
              <a:srgbClr val="4040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08" name="Freeform 66"/>
            <p:cNvSpPr>
              <a:spLocks/>
            </p:cNvSpPr>
            <p:nvPr/>
          </p:nvSpPr>
          <p:spPr bwMode="auto">
            <a:xfrm>
              <a:off x="1382" y="1575"/>
              <a:ext cx="61" cy="35"/>
            </a:xfrm>
            <a:custGeom>
              <a:avLst/>
              <a:gdLst>
                <a:gd name="T0" fmla="*/ 0 w 61"/>
                <a:gd name="T1" fmla="*/ 24 h 35"/>
                <a:gd name="T2" fmla="*/ 13 w 61"/>
                <a:gd name="T3" fmla="*/ 22 h 35"/>
                <a:gd name="T4" fmla="*/ 26 w 61"/>
                <a:gd name="T5" fmla="*/ 15 h 35"/>
                <a:gd name="T6" fmla="*/ 36 w 61"/>
                <a:gd name="T7" fmla="*/ 9 h 35"/>
                <a:gd name="T8" fmla="*/ 47 w 61"/>
                <a:gd name="T9" fmla="*/ 6 h 35"/>
                <a:gd name="T10" fmla="*/ 60 w 61"/>
                <a:gd name="T11" fmla="*/ 0 h 35"/>
                <a:gd name="T12" fmla="*/ 48 w 61"/>
                <a:gd name="T13" fmla="*/ 9 h 35"/>
                <a:gd name="T14" fmla="*/ 35 w 61"/>
                <a:gd name="T15" fmla="*/ 18 h 35"/>
                <a:gd name="T16" fmla="*/ 32 w 61"/>
                <a:gd name="T17" fmla="*/ 32 h 35"/>
                <a:gd name="T18" fmla="*/ 23 w 61"/>
                <a:gd name="T19" fmla="*/ 34 h 35"/>
                <a:gd name="T20" fmla="*/ 25 w 61"/>
                <a:gd name="T21" fmla="*/ 25 h 35"/>
                <a:gd name="T22" fmla="*/ 23 w 61"/>
                <a:gd name="T23" fmla="*/ 20 h 35"/>
                <a:gd name="T24" fmla="*/ 0 w 61"/>
                <a:gd name="T25" fmla="*/ 24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 h="35">
                  <a:moveTo>
                    <a:pt x="0" y="24"/>
                  </a:moveTo>
                  <a:lnTo>
                    <a:pt x="13" y="22"/>
                  </a:lnTo>
                  <a:lnTo>
                    <a:pt x="26" y="15"/>
                  </a:lnTo>
                  <a:lnTo>
                    <a:pt x="36" y="9"/>
                  </a:lnTo>
                  <a:lnTo>
                    <a:pt x="47" y="6"/>
                  </a:lnTo>
                  <a:lnTo>
                    <a:pt x="60" y="0"/>
                  </a:lnTo>
                  <a:lnTo>
                    <a:pt x="48" y="9"/>
                  </a:lnTo>
                  <a:lnTo>
                    <a:pt x="35" y="18"/>
                  </a:lnTo>
                  <a:lnTo>
                    <a:pt x="32" y="32"/>
                  </a:lnTo>
                  <a:lnTo>
                    <a:pt x="23" y="34"/>
                  </a:lnTo>
                  <a:lnTo>
                    <a:pt x="25" y="25"/>
                  </a:lnTo>
                  <a:lnTo>
                    <a:pt x="23" y="20"/>
                  </a:lnTo>
                  <a:lnTo>
                    <a:pt x="0" y="24"/>
                  </a:lnTo>
                </a:path>
              </a:pathLst>
            </a:custGeom>
            <a:solidFill>
              <a:srgbClr val="FFFF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09" name="Freeform 67"/>
            <p:cNvSpPr>
              <a:spLocks/>
            </p:cNvSpPr>
            <p:nvPr/>
          </p:nvSpPr>
          <p:spPr bwMode="auto">
            <a:xfrm>
              <a:off x="1418" y="1686"/>
              <a:ext cx="43" cy="17"/>
            </a:xfrm>
            <a:custGeom>
              <a:avLst/>
              <a:gdLst>
                <a:gd name="T0" fmla="*/ 0 w 43"/>
                <a:gd name="T1" fmla="*/ 3 h 17"/>
                <a:gd name="T2" fmla="*/ 6 w 43"/>
                <a:gd name="T3" fmla="*/ 16 h 17"/>
                <a:gd name="T4" fmla="*/ 12 w 43"/>
                <a:gd name="T5" fmla="*/ 11 h 17"/>
                <a:gd name="T6" fmla="*/ 27 w 43"/>
                <a:gd name="T7" fmla="*/ 4 h 17"/>
                <a:gd name="T8" fmla="*/ 42 w 4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7">
                  <a:moveTo>
                    <a:pt x="0" y="3"/>
                  </a:moveTo>
                  <a:lnTo>
                    <a:pt x="6" y="16"/>
                  </a:lnTo>
                  <a:lnTo>
                    <a:pt x="12" y="11"/>
                  </a:lnTo>
                  <a:lnTo>
                    <a:pt x="27" y="4"/>
                  </a:lnTo>
                  <a:lnTo>
                    <a:pt x="42"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10" name="Line 68"/>
            <p:cNvSpPr>
              <a:spLocks noChangeShapeType="1"/>
            </p:cNvSpPr>
            <p:nvPr/>
          </p:nvSpPr>
          <p:spPr bwMode="auto">
            <a:xfrm flipH="1">
              <a:off x="1380" y="1745"/>
              <a:ext cx="18" cy="2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0531" name="Rectangle 69"/>
          <p:cNvSpPr>
            <a:spLocks noChangeArrowheads="1"/>
          </p:cNvSpPr>
          <p:nvPr/>
        </p:nvSpPr>
        <p:spPr bwMode="auto">
          <a:xfrm>
            <a:off x="5799138" y="1811338"/>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pPr>
            <a:r>
              <a:rPr lang="en-US">
                <a:solidFill>
                  <a:srgbClr val="FF33CC"/>
                </a:solidFill>
              </a:rPr>
              <a:t>«bla bla bla...»</a:t>
            </a:r>
          </a:p>
        </p:txBody>
      </p:sp>
      <p:grpSp>
        <p:nvGrpSpPr>
          <p:cNvPr id="20532" name="Group 70"/>
          <p:cNvGrpSpPr>
            <a:grpSpLocks/>
          </p:cNvGrpSpPr>
          <p:nvPr/>
        </p:nvGrpSpPr>
        <p:grpSpPr bwMode="auto">
          <a:xfrm>
            <a:off x="8891588" y="1530350"/>
            <a:ext cx="977900" cy="973138"/>
            <a:chOff x="5010" y="1244"/>
            <a:chExt cx="616" cy="613"/>
          </a:xfrm>
        </p:grpSpPr>
        <p:sp>
          <p:nvSpPr>
            <p:cNvPr id="20598" name="Freeform 71"/>
            <p:cNvSpPr>
              <a:spLocks/>
            </p:cNvSpPr>
            <p:nvPr/>
          </p:nvSpPr>
          <p:spPr bwMode="auto">
            <a:xfrm>
              <a:off x="5535" y="1244"/>
              <a:ext cx="91" cy="613"/>
            </a:xfrm>
            <a:custGeom>
              <a:avLst/>
              <a:gdLst>
                <a:gd name="T0" fmla="*/ 45 w 91"/>
                <a:gd name="T1" fmla="*/ 0 h 613"/>
                <a:gd name="T2" fmla="*/ 49 w 91"/>
                <a:gd name="T3" fmla="*/ 14 h 613"/>
                <a:gd name="T4" fmla="*/ 56 w 91"/>
                <a:gd name="T5" fmla="*/ 37 h 613"/>
                <a:gd name="T6" fmla="*/ 62 w 91"/>
                <a:gd name="T7" fmla="*/ 57 h 613"/>
                <a:gd name="T8" fmla="*/ 67 w 91"/>
                <a:gd name="T9" fmla="*/ 79 h 613"/>
                <a:gd name="T10" fmla="*/ 72 w 91"/>
                <a:gd name="T11" fmla="*/ 100 h 613"/>
                <a:gd name="T12" fmla="*/ 76 w 91"/>
                <a:gd name="T13" fmla="*/ 124 h 613"/>
                <a:gd name="T14" fmla="*/ 80 w 91"/>
                <a:gd name="T15" fmla="*/ 149 h 613"/>
                <a:gd name="T16" fmla="*/ 84 w 91"/>
                <a:gd name="T17" fmla="*/ 177 h 613"/>
                <a:gd name="T18" fmla="*/ 87 w 91"/>
                <a:gd name="T19" fmla="*/ 201 h 613"/>
                <a:gd name="T20" fmla="*/ 88 w 91"/>
                <a:gd name="T21" fmla="*/ 228 h 613"/>
                <a:gd name="T22" fmla="*/ 89 w 91"/>
                <a:gd name="T23" fmla="*/ 252 h 613"/>
                <a:gd name="T24" fmla="*/ 90 w 91"/>
                <a:gd name="T25" fmla="*/ 282 h 613"/>
                <a:gd name="T26" fmla="*/ 90 w 91"/>
                <a:gd name="T27" fmla="*/ 311 h 613"/>
                <a:gd name="T28" fmla="*/ 89 w 91"/>
                <a:gd name="T29" fmla="*/ 342 h 613"/>
                <a:gd name="T30" fmla="*/ 88 w 91"/>
                <a:gd name="T31" fmla="*/ 366 h 613"/>
                <a:gd name="T32" fmla="*/ 86 w 91"/>
                <a:gd name="T33" fmla="*/ 387 h 613"/>
                <a:gd name="T34" fmla="*/ 83 w 91"/>
                <a:gd name="T35" fmla="*/ 414 h 613"/>
                <a:gd name="T36" fmla="*/ 80 w 91"/>
                <a:gd name="T37" fmla="*/ 438 h 613"/>
                <a:gd name="T38" fmla="*/ 75 w 91"/>
                <a:gd name="T39" fmla="*/ 465 h 613"/>
                <a:gd name="T40" fmla="*/ 70 w 91"/>
                <a:gd name="T41" fmla="*/ 491 h 613"/>
                <a:gd name="T42" fmla="*/ 64 w 91"/>
                <a:gd name="T43" fmla="*/ 515 h 613"/>
                <a:gd name="T44" fmla="*/ 59 w 91"/>
                <a:gd name="T45" fmla="*/ 538 h 613"/>
                <a:gd name="T46" fmla="*/ 51 w 91"/>
                <a:gd name="T47" fmla="*/ 561 h 613"/>
                <a:gd name="T48" fmla="*/ 43 w 91"/>
                <a:gd name="T49" fmla="*/ 584 h 613"/>
                <a:gd name="T50" fmla="*/ 34 w 91"/>
                <a:gd name="T51" fmla="*/ 606 h 613"/>
                <a:gd name="T52" fmla="*/ 31 w 91"/>
                <a:gd name="T53" fmla="*/ 612 h 613"/>
                <a:gd name="T54" fmla="*/ 0 w 91"/>
                <a:gd name="T55" fmla="*/ 598 h 613"/>
                <a:gd name="T56" fmla="*/ 9 w 91"/>
                <a:gd name="T57" fmla="*/ 580 h 613"/>
                <a:gd name="T58" fmla="*/ 18 w 91"/>
                <a:gd name="T59" fmla="*/ 559 h 613"/>
                <a:gd name="T60" fmla="*/ 26 w 91"/>
                <a:gd name="T61" fmla="*/ 537 h 613"/>
                <a:gd name="T62" fmla="*/ 32 w 91"/>
                <a:gd name="T63" fmla="*/ 513 h 613"/>
                <a:gd name="T64" fmla="*/ 39 w 91"/>
                <a:gd name="T65" fmla="*/ 485 h 613"/>
                <a:gd name="T66" fmla="*/ 44 w 91"/>
                <a:gd name="T67" fmla="*/ 460 h 613"/>
                <a:gd name="T68" fmla="*/ 48 w 91"/>
                <a:gd name="T69" fmla="*/ 435 h 613"/>
                <a:gd name="T70" fmla="*/ 51 w 91"/>
                <a:gd name="T71" fmla="*/ 406 h 613"/>
                <a:gd name="T72" fmla="*/ 54 w 91"/>
                <a:gd name="T73" fmla="*/ 379 h 613"/>
                <a:gd name="T74" fmla="*/ 56 w 91"/>
                <a:gd name="T75" fmla="*/ 353 h 613"/>
                <a:gd name="T76" fmla="*/ 57 w 91"/>
                <a:gd name="T77" fmla="*/ 326 h 613"/>
                <a:gd name="T78" fmla="*/ 58 w 91"/>
                <a:gd name="T79" fmla="*/ 305 h 613"/>
                <a:gd name="T80" fmla="*/ 57 w 91"/>
                <a:gd name="T81" fmla="*/ 278 h 613"/>
                <a:gd name="T82" fmla="*/ 57 w 91"/>
                <a:gd name="T83" fmla="*/ 248 h 613"/>
                <a:gd name="T84" fmla="*/ 55 w 91"/>
                <a:gd name="T85" fmla="*/ 221 h 613"/>
                <a:gd name="T86" fmla="*/ 53 w 91"/>
                <a:gd name="T87" fmla="*/ 194 h 613"/>
                <a:gd name="T88" fmla="*/ 49 w 91"/>
                <a:gd name="T89" fmla="*/ 165 h 613"/>
                <a:gd name="T90" fmla="*/ 45 w 91"/>
                <a:gd name="T91" fmla="*/ 139 h 613"/>
                <a:gd name="T92" fmla="*/ 41 w 91"/>
                <a:gd name="T93" fmla="*/ 112 h 613"/>
                <a:gd name="T94" fmla="*/ 35 w 91"/>
                <a:gd name="T95" fmla="*/ 88 h 613"/>
                <a:gd name="T96" fmla="*/ 28 w 91"/>
                <a:gd name="T97" fmla="*/ 60 h 613"/>
                <a:gd name="T98" fmla="*/ 20 w 91"/>
                <a:gd name="T99" fmla="*/ 37 h 613"/>
                <a:gd name="T100" fmla="*/ 12 w 91"/>
                <a:gd name="T101" fmla="*/ 16 h 613"/>
                <a:gd name="T102" fmla="*/ 45 w 91"/>
                <a:gd name="T103" fmla="*/ 0 h 6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1" h="613">
                  <a:moveTo>
                    <a:pt x="45" y="0"/>
                  </a:moveTo>
                  <a:lnTo>
                    <a:pt x="49" y="14"/>
                  </a:lnTo>
                  <a:lnTo>
                    <a:pt x="56" y="37"/>
                  </a:lnTo>
                  <a:lnTo>
                    <a:pt x="62" y="57"/>
                  </a:lnTo>
                  <a:lnTo>
                    <a:pt x="67" y="79"/>
                  </a:lnTo>
                  <a:lnTo>
                    <a:pt x="72" y="100"/>
                  </a:lnTo>
                  <a:lnTo>
                    <a:pt x="76" y="124"/>
                  </a:lnTo>
                  <a:lnTo>
                    <a:pt x="80" y="149"/>
                  </a:lnTo>
                  <a:lnTo>
                    <a:pt x="84" y="177"/>
                  </a:lnTo>
                  <a:lnTo>
                    <a:pt x="87" y="201"/>
                  </a:lnTo>
                  <a:lnTo>
                    <a:pt x="88" y="228"/>
                  </a:lnTo>
                  <a:lnTo>
                    <a:pt x="89" y="252"/>
                  </a:lnTo>
                  <a:lnTo>
                    <a:pt x="90" y="282"/>
                  </a:lnTo>
                  <a:lnTo>
                    <a:pt x="90" y="311"/>
                  </a:lnTo>
                  <a:lnTo>
                    <a:pt x="89" y="342"/>
                  </a:lnTo>
                  <a:lnTo>
                    <a:pt x="88" y="366"/>
                  </a:lnTo>
                  <a:lnTo>
                    <a:pt x="86" y="387"/>
                  </a:lnTo>
                  <a:lnTo>
                    <a:pt x="83" y="414"/>
                  </a:lnTo>
                  <a:lnTo>
                    <a:pt x="80" y="438"/>
                  </a:lnTo>
                  <a:lnTo>
                    <a:pt x="75" y="465"/>
                  </a:lnTo>
                  <a:lnTo>
                    <a:pt x="70" y="491"/>
                  </a:lnTo>
                  <a:lnTo>
                    <a:pt x="64" y="515"/>
                  </a:lnTo>
                  <a:lnTo>
                    <a:pt x="59" y="538"/>
                  </a:lnTo>
                  <a:lnTo>
                    <a:pt x="51" y="561"/>
                  </a:lnTo>
                  <a:lnTo>
                    <a:pt x="43" y="584"/>
                  </a:lnTo>
                  <a:lnTo>
                    <a:pt x="34" y="606"/>
                  </a:lnTo>
                  <a:lnTo>
                    <a:pt x="31" y="612"/>
                  </a:lnTo>
                  <a:lnTo>
                    <a:pt x="0" y="598"/>
                  </a:lnTo>
                  <a:lnTo>
                    <a:pt x="9" y="580"/>
                  </a:lnTo>
                  <a:lnTo>
                    <a:pt x="18" y="559"/>
                  </a:lnTo>
                  <a:lnTo>
                    <a:pt x="26" y="537"/>
                  </a:lnTo>
                  <a:lnTo>
                    <a:pt x="32" y="513"/>
                  </a:lnTo>
                  <a:lnTo>
                    <a:pt x="39" y="485"/>
                  </a:lnTo>
                  <a:lnTo>
                    <a:pt x="44" y="460"/>
                  </a:lnTo>
                  <a:lnTo>
                    <a:pt x="48" y="435"/>
                  </a:lnTo>
                  <a:lnTo>
                    <a:pt x="51" y="406"/>
                  </a:lnTo>
                  <a:lnTo>
                    <a:pt x="54" y="379"/>
                  </a:lnTo>
                  <a:lnTo>
                    <a:pt x="56" y="353"/>
                  </a:lnTo>
                  <a:lnTo>
                    <a:pt x="57" y="326"/>
                  </a:lnTo>
                  <a:lnTo>
                    <a:pt x="58" y="305"/>
                  </a:lnTo>
                  <a:lnTo>
                    <a:pt x="57" y="278"/>
                  </a:lnTo>
                  <a:lnTo>
                    <a:pt x="57" y="248"/>
                  </a:lnTo>
                  <a:lnTo>
                    <a:pt x="55" y="221"/>
                  </a:lnTo>
                  <a:lnTo>
                    <a:pt x="53" y="194"/>
                  </a:lnTo>
                  <a:lnTo>
                    <a:pt x="49" y="165"/>
                  </a:lnTo>
                  <a:lnTo>
                    <a:pt x="45" y="139"/>
                  </a:lnTo>
                  <a:lnTo>
                    <a:pt x="41" y="112"/>
                  </a:lnTo>
                  <a:lnTo>
                    <a:pt x="35" y="88"/>
                  </a:lnTo>
                  <a:lnTo>
                    <a:pt x="28" y="60"/>
                  </a:lnTo>
                  <a:lnTo>
                    <a:pt x="20" y="37"/>
                  </a:lnTo>
                  <a:lnTo>
                    <a:pt x="12" y="16"/>
                  </a:lnTo>
                  <a:lnTo>
                    <a:pt x="45" y="0"/>
                  </a:lnTo>
                </a:path>
              </a:pathLst>
            </a:custGeom>
            <a:solidFill>
              <a:srgbClr val="804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99" name="Freeform 72"/>
            <p:cNvSpPr>
              <a:spLocks/>
            </p:cNvSpPr>
            <p:nvPr/>
          </p:nvSpPr>
          <p:spPr bwMode="auto">
            <a:xfrm>
              <a:off x="5467" y="1278"/>
              <a:ext cx="77" cy="547"/>
            </a:xfrm>
            <a:custGeom>
              <a:avLst/>
              <a:gdLst>
                <a:gd name="T0" fmla="*/ 41 w 77"/>
                <a:gd name="T1" fmla="*/ 0 h 547"/>
                <a:gd name="T2" fmla="*/ 48 w 77"/>
                <a:gd name="T3" fmla="*/ 23 h 547"/>
                <a:gd name="T4" fmla="*/ 53 w 77"/>
                <a:gd name="T5" fmla="*/ 45 h 547"/>
                <a:gd name="T6" fmla="*/ 59 w 77"/>
                <a:gd name="T7" fmla="*/ 66 h 547"/>
                <a:gd name="T8" fmla="*/ 63 w 77"/>
                <a:gd name="T9" fmla="*/ 90 h 547"/>
                <a:gd name="T10" fmla="*/ 67 w 77"/>
                <a:gd name="T11" fmla="*/ 115 h 547"/>
                <a:gd name="T12" fmla="*/ 70 w 77"/>
                <a:gd name="T13" fmla="*/ 143 h 547"/>
                <a:gd name="T14" fmla="*/ 73 w 77"/>
                <a:gd name="T15" fmla="*/ 167 h 547"/>
                <a:gd name="T16" fmla="*/ 74 w 77"/>
                <a:gd name="T17" fmla="*/ 194 h 547"/>
                <a:gd name="T18" fmla="*/ 76 w 77"/>
                <a:gd name="T19" fmla="*/ 218 h 547"/>
                <a:gd name="T20" fmla="*/ 76 w 77"/>
                <a:gd name="T21" fmla="*/ 248 h 547"/>
                <a:gd name="T22" fmla="*/ 76 w 77"/>
                <a:gd name="T23" fmla="*/ 277 h 547"/>
                <a:gd name="T24" fmla="*/ 75 w 77"/>
                <a:gd name="T25" fmla="*/ 308 h 547"/>
                <a:gd name="T26" fmla="*/ 74 w 77"/>
                <a:gd name="T27" fmla="*/ 332 h 547"/>
                <a:gd name="T28" fmla="*/ 72 w 77"/>
                <a:gd name="T29" fmla="*/ 353 h 547"/>
                <a:gd name="T30" fmla="*/ 69 w 77"/>
                <a:gd name="T31" fmla="*/ 380 h 547"/>
                <a:gd name="T32" fmla="*/ 66 w 77"/>
                <a:gd name="T33" fmla="*/ 404 h 547"/>
                <a:gd name="T34" fmla="*/ 62 w 77"/>
                <a:gd name="T35" fmla="*/ 431 h 547"/>
                <a:gd name="T36" fmla="*/ 57 w 77"/>
                <a:gd name="T37" fmla="*/ 457 h 547"/>
                <a:gd name="T38" fmla="*/ 51 w 77"/>
                <a:gd name="T39" fmla="*/ 481 h 547"/>
                <a:gd name="T40" fmla="*/ 45 w 77"/>
                <a:gd name="T41" fmla="*/ 504 h 547"/>
                <a:gd name="T42" fmla="*/ 37 w 77"/>
                <a:gd name="T43" fmla="*/ 527 h 547"/>
                <a:gd name="T44" fmla="*/ 31 w 77"/>
                <a:gd name="T45" fmla="*/ 546 h 547"/>
                <a:gd name="T46" fmla="*/ 0 w 77"/>
                <a:gd name="T47" fmla="*/ 530 h 547"/>
                <a:gd name="T48" fmla="*/ 4 w 77"/>
                <a:gd name="T49" fmla="*/ 525 h 547"/>
                <a:gd name="T50" fmla="*/ 12 w 77"/>
                <a:gd name="T51" fmla="*/ 503 h 547"/>
                <a:gd name="T52" fmla="*/ 18 w 77"/>
                <a:gd name="T53" fmla="*/ 479 h 547"/>
                <a:gd name="T54" fmla="*/ 25 w 77"/>
                <a:gd name="T55" fmla="*/ 451 h 547"/>
                <a:gd name="T56" fmla="*/ 30 w 77"/>
                <a:gd name="T57" fmla="*/ 426 h 547"/>
                <a:gd name="T58" fmla="*/ 34 w 77"/>
                <a:gd name="T59" fmla="*/ 401 h 547"/>
                <a:gd name="T60" fmla="*/ 37 w 77"/>
                <a:gd name="T61" fmla="*/ 372 h 547"/>
                <a:gd name="T62" fmla="*/ 40 w 77"/>
                <a:gd name="T63" fmla="*/ 345 h 547"/>
                <a:gd name="T64" fmla="*/ 42 w 77"/>
                <a:gd name="T65" fmla="*/ 319 h 547"/>
                <a:gd name="T66" fmla="*/ 43 w 77"/>
                <a:gd name="T67" fmla="*/ 292 h 547"/>
                <a:gd name="T68" fmla="*/ 44 w 77"/>
                <a:gd name="T69" fmla="*/ 271 h 547"/>
                <a:gd name="T70" fmla="*/ 44 w 77"/>
                <a:gd name="T71" fmla="*/ 244 h 547"/>
                <a:gd name="T72" fmla="*/ 43 w 77"/>
                <a:gd name="T73" fmla="*/ 214 h 547"/>
                <a:gd name="T74" fmla="*/ 41 w 77"/>
                <a:gd name="T75" fmla="*/ 187 h 547"/>
                <a:gd name="T76" fmla="*/ 39 w 77"/>
                <a:gd name="T77" fmla="*/ 160 h 547"/>
                <a:gd name="T78" fmla="*/ 35 w 77"/>
                <a:gd name="T79" fmla="*/ 131 h 547"/>
                <a:gd name="T80" fmla="*/ 31 w 77"/>
                <a:gd name="T81" fmla="*/ 105 h 547"/>
                <a:gd name="T82" fmla="*/ 27 w 77"/>
                <a:gd name="T83" fmla="*/ 78 h 547"/>
                <a:gd name="T84" fmla="*/ 21 w 77"/>
                <a:gd name="T85" fmla="*/ 54 h 547"/>
                <a:gd name="T86" fmla="*/ 14 w 77"/>
                <a:gd name="T87" fmla="*/ 26 h 547"/>
                <a:gd name="T88" fmla="*/ 9 w 77"/>
                <a:gd name="T89" fmla="*/ 14 h 547"/>
                <a:gd name="T90" fmla="*/ 41 w 77"/>
                <a:gd name="T91" fmla="*/ 0 h 5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7" h="547">
                  <a:moveTo>
                    <a:pt x="41" y="0"/>
                  </a:moveTo>
                  <a:lnTo>
                    <a:pt x="48" y="23"/>
                  </a:lnTo>
                  <a:lnTo>
                    <a:pt x="53" y="45"/>
                  </a:lnTo>
                  <a:lnTo>
                    <a:pt x="59" y="66"/>
                  </a:lnTo>
                  <a:lnTo>
                    <a:pt x="63" y="90"/>
                  </a:lnTo>
                  <a:lnTo>
                    <a:pt x="67" y="115"/>
                  </a:lnTo>
                  <a:lnTo>
                    <a:pt x="70" y="143"/>
                  </a:lnTo>
                  <a:lnTo>
                    <a:pt x="73" y="167"/>
                  </a:lnTo>
                  <a:lnTo>
                    <a:pt x="74" y="194"/>
                  </a:lnTo>
                  <a:lnTo>
                    <a:pt x="76" y="218"/>
                  </a:lnTo>
                  <a:lnTo>
                    <a:pt x="76" y="248"/>
                  </a:lnTo>
                  <a:lnTo>
                    <a:pt x="76" y="277"/>
                  </a:lnTo>
                  <a:lnTo>
                    <a:pt x="75" y="308"/>
                  </a:lnTo>
                  <a:lnTo>
                    <a:pt x="74" y="332"/>
                  </a:lnTo>
                  <a:lnTo>
                    <a:pt x="72" y="353"/>
                  </a:lnTo>
                  <a:lnTo>
                    <a:pt x="69" y="380"/>
                  </a:lnTo>
                  <a:lnTo>
                    <a:pt x="66" y="404"/>
                  </a:lnTo>
                  <a:lnTo>
                    <a:pt x="62" y="431"/>
                  </a:lnTo>
                  <a:lnTo>
                    <a:pt x="57" y="457"/>
                  </a:lnTo>
                  <a:lnTo>
                    <a:pt x="51" y="481"/>
                  </a:lnTo>
                  <a:lnTo>
                    <a:pt x="45" y="504"/>
                  </a:lnTo>
                  <a:lnTo>
                    <a:pt x="37" y="527"/>
                  </a:lnTo>
                  <a:lnTo>
                    <a:pt x="31" y="546"/>
                  </a:lnTo>
                  <a:lnTo>
                    <a:pt x="0" y="530"/>
                  </a:lnTo>
                  <a:lnTo>
                    <a:pt x="4" y="525"/>
                  </a:lnTo>
                  <a:lnTo>
                    <a:pt x="12" y="503"/>
                  </a:lnTo>
                  <a:lnTo>
                    <a:pt x="18" y="479"/>
                  </a:lnTo>
                  <a:lnTo>
                    <a:pt x="25" y="451"/>
                  </a:lnTo>
                  <a:lnTo>
                    <a:pt x="30" y="426"/>
                  </a:lnTo>
                  <a:lnTo>
                    <a:pt x="34" y="401"/>
                  </a:lnTo>
                  <a:lnTo>
                    <a:pt x="37" y="372"/>
                  </a:lnTo>
                  <a:lnTo>
                    <a:pt x="40" y="345"/>
                  </a:lnTo>
                  <a:lnTo>
                    <a:pt x="42" y="319"/>
                  </a:lnTo>
                  <a:lnTo>
                    <a:pt x="43" y="292"/>
                  </a:lnTo>
                  <a:lnTo>
                    <a:pt x="44" y="271"/>
                  </a:lnTo>
                  <a:lnTo>
                    <a:pt x="44" y="244"/>
                  </a:lnTo>
                  <a:lnTo>
                    <a:pt x="43" y="214"/>
                  </a:lnTo>
                  <a:lnTo>
                    <a:pt x="41" y="187"/>
                  </a:lnTo>
                  <a:lnTo>
                    <a:pt x="39" y="160"/>
                  </a:lnTo>
                  <a:lnTo>
                    <a:pt x="35" y="131"/>
                  </a:lnTo>
                  <a:lnTo>
                    <a:pt x="31" y="105"/>
                  </a:lnTo>
                  <a:lnTo>
                    <a:pt x="27" y="78"/>
                  </a:lnTo>
                  <a:lnTo>
                    <a:pt x="21" y="54"/>
                  </a:lnTo>
                  <a:lnTo>
                    <a:pt x="14" y="26"/>
                  </a:lnTo>
                  <a:lnTo>
                    <a:pt x="9" y="14"/>
                  </a:lnTo>
                  <a:lnTo>
                    <a:pt x="41" y="0"/>
                  </a:lnTo>
                </a:path>
              </a:pathLst>
            </a:custGeom>
            <a:solidFill>
              <a:srgbClr val="A05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00" name="Freeform 73"/>
            <p:cNvSpPr>
              <a:spLocks/>
            </p:cNvSpPr>
            <p:nvPr/>
          </p:nvSpPr>
          <p:spPr bwMode="auto">
            <a:xfrm>
              <a:off x="5397" y="1310"/>
              <a:ext cx="66" cy="480"/>
            </a:xfrm>
            <a:custGeom>
              <a:avLst/>
              <a:gdLst>
                <a:gd name="T0" fmla="*/ 42 w 66"/>
                <a:gd name="T1" fmla="*/ 13 h 480"/>
                <a:gd name="T2" fmla="*/ 47 w 66"/>
                <a:gd name="T3" fmla="*/ 34 h 480"/>
                <a:gd name="T4" fmla="*/ 51 w 66"/>
                <a:gd name="T5" fmla="*/ 58 h 480"/>
                <a:gd name="T6" fmla="*/ 55 w 66"/>
                <a:gd name="T7" fmla="*/ 83 h 480"/>
                <a:gd name="T8" fmla="*/ 58 w 66"/>
                <a:gd name="T9" fmla="*/ 111 h 480"/>
                <a:gd name="T10" fmla="*/ 61 w 66"/>
                <a:gd name="T11" fmla="*/ 135 h 480"/>
                <a:gd name="T12" fmla="*/ 63 w 66"/>
                <a:gd name="T13" fmla="*/ 162 h 480"/>
                <a:gd name="T14" fmla="*/ 64 w 66"/>
                <a:gd name="T15" fmla="*/ 186 h 480"/>
                <a:gd name="T16" fmla="*/ 65 w 66"/>
                <a:gd name="T17" fmla="*/ 216 h 480"/>
                <a:gd name="T18" fmla="*/ 64 w 66"/>
                <a:gd name="T19" fmla="*/ 249 h 480"/>
                <a:gd name="T20" fmla="*/ 63 w 66"/>
                <a:gd name="T21" fmla="*/ 276 h 480"/>
                <a:gd name="T22" fmla="*/ 62 w 66"/>
                <a:gd name="T23" fmla="*/ 300 h 480"/>
                <a:gd name="T24" fmla="*/ 60 w 66"/>
                <a:gd name="T25" fmla="*/ 321 h 480"/>
                <a:gd name="T26" fmla="*/ 57 w 66"/>
                <a:gd name="T27" fmla="*/ 348 h 480"/>
                <a:gd name="T28" fmla="*/ 54 w 66"/>
                <a:gd name="T29" fmla="*/ 372 h 480"/>
                <a:gd name="T30" fmla="*/ 50 w 66"/>
                <a:gd name="T31" fmla="*/ 399 h 480"/>
                <a:gd name="T32" fmla="*/ 45 w 66"/>
                <a:gd name="T33" fmla="*/ 425 h 480"/>
                <a:gd name="T34" fmla="*/ 39 w 66"/>
                <a:gd name="T35" fmla="*/ 449 h 480"/>
                <a:gd name="T36" fmla="*/ 34 w 66"/>
                <a:gd name="T37" fmla="*/ 472 h 480"/>
                <a:gd name="T38" fmla="*/ 31 w 66"/>
                <a:gd name="T39" fmla="*/ 479 h 480"/>
                <a:gd name="T40" fmla="*/ 0 w 66"/>
                <a:gd name="T41" fmla="*/ 465 h 480"/>
                <a:gd name="T42" fmla="*/ 6 w 66"/>
                <a:gd name="T43" fmla="*/ 447 h 480"/>
                <a:gd name="T44" fmla="*/ 14 w 66"/>
                <a:gd name="T45" fmla="*/ 419 h 480"/>
                <a:gd name="T46" fmla="*/ 18 w 66"/>
                <a:gd name="T47" fmla="*/ 394 h 480"/>
                <a:gd name="T48" fmla="*/ 22 w 66"/>
                <a:gd name="T49" fmla="*/ 369 h 480"/>
                <a:gd name="T50" fmla="*/ 26 w 66"/>
                <a:gd name="T51" fmla="*/ 340 h 480"/>
                <a:gd name="T52" fmla="*/ 28 w 66"/>
                <a:gd name="T53" fmla="*/ 313 h 480"/>
                <a:gd name="T54" fmla="*/ 31 w 66"/>
                <a:gd name="T55" fmla="*/ 287 h 480"/>
                <a:gd name="T56" fmla="*/ 32 w 66"/>
                <a:gd name="T57" fmla="*/ 260 h 480"/>
                <a:gd name="T58" fmla="*/ 33 w 66"/>
                <a:gd name="T59" fmla="*/ 239 h 480"/>
                <a:gd name="T60" fmla="*/ 32 w 66"/>
                <a:gd name="T61" fmla="*/ 212 h 480"/>
                <a:gd name="T62" fmla="*/ 31 w 66"/>
                <a:gd name="T63" fmla="*/ 182 h 480"/>
                <a:gd name="T64" fmla="*/ 30 w 66"/>
                <a:gd name="T65" fmla="*/ 155 h 480"/>
                <a:gd name="T66" fmla="*/ 27 w 66"/>
                <a:gd name="T67" fmla="*/ 128 h 480"/>
                <a:gd name="T68" fmla="*/ 24 w 66"/>
                <a:gd name="T69" fmla="*/ 99 h 480"/>
                <a:gd name="T70" fmla="*/ 20 w 66"/>
                <a:gd name="T71" fmla="*/ 73 h 480"/>
                <a:gd name="T72" fmla="*/ 15 w 66"/>
                <a:gd name="T73" fmla="*/ 46 h 480"/>
                <a:gd name="T74" fmla="*/ 9 w 66"/>
                <a:gd name="T75" fmla="*/ 22 h 480"/>
                <a:gd name="T76" fmla="*/ 7 w 66"/>
                <a:gd name="T77" fmla="*/ 15 h 480"/>
                <a:gd name="T78" fmla="*/ 39 w 66"/>
                <a:gd name="T79" fmla="*/ 0 h 480"/>
                <a:gd name="T80" fmla="*/ 42 w 66"/>
                <a:gd name="T81" fmla="*/ 13 h 4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6" h="480">
                  <a:moveTo>
                    <a:pt x="42" y="13"/>
                  </a:moveTo>
                  <a:lnTo>
                    <a:pt x="47" y="34"/>
                  </a:lnTo>
                  <a:lnTo>
                    <a:pt x="51" y="58"/>
                  </a:lnTo>
                  <a:lnTo>
                    <a:pt x="55" y="83"/>
                  </a:lnTo>
                  <a:lnTo>
                    <a:pt x="58" y="111"/>
                  </a:lnTo>
                  <a:lnTo>
                    <a:pt x="61" y="135"/>
                  </a:lnTo>
                  <a:lnTo>
                    <a:pt x="63" y="162"/>
                  </a:lnTo>
                  <a:lnTo>
                    <a:pt x="64" y="186"/>
                  </a:lnTo>
                  <a:lnTo>
                    <a:pt x="65" y="216"/>
                  </a:lnTo>
                  <a:lnTo>
                    <a:pt x="64" y="249"/>
                  </a:lnTo>
                  <a:lnTo>
                    <a:pt x="63" y="276"/>
                  </a:lnTo>
                  <a:lnTo>
                    <a:pt x="62" y="300"/>
                  </a:lnTo>
                  <a:lnTo>
                    <a:pt x="60" y="321"/>
                  </a:lnTo>
                  <a:lnTo>
                    <a:pt x="57" y="348"/>
                  </a:lnTo>
                  <a:lnTo>
                    <a:pt x="54" y="372"/>
                  </a:lnTo>
                  <a:lnTo>
                    <a:pt x="50" y="399"/>
                  </a:lnTo>
                  <a:lnTo>
                    <a:pt x="45" y="425"/>
                  </a:lnTo>
                  <a:lnTo>
                    <a:pt x="39" y="449"/>
                  </a:lnTo>
                  <a:lnTo>
                    <a:pt x="34" y="472"/>
                  </a:lnTo>
                  <a:lnTo>
                    <a:pt x="31" y="479"/>
                  </a:lnTo>
                  <a:lnTo>
                    <a:pt x="0" y="465"/>
                  </a:lnTo>
                  <a:lnTo>
                    <a:pt x="6" y="447"/>
                  </a:lnTo>
                  <a:lnTo>
                    <a:pt x="14" y="419"/>
                  </a:lnTo>
                  <a:lnTo>
                    <a:pt x="18" y="394"/>
                  </a:lnTo>
                  <a:lnTo>
                    <a:pt x="22" y="369"/>
                  </a:lnTo>
                  <a:lnTo>
                    <a:pt x="26" y="340"/>
                  </a:lnTo>
                  <a:lnTo>
                    <a:pt x="28" y="313"/>
                  </a:lnTo>
                  <a:lnTo>
                    <a:pt x="31" y="287"/>
                  </a:lnTo>
                  <a:lnTo>
                    <a:pt x="32" y="260"/>
                  </a:lnTo>
                  <a:lnTo>
                    <a:pt x="33" y="239"/>
                  </a:lnTo>
                  <a:lnTo>
                    <a:pt x="32" y="212"/>
                  </a:lnTo>
                  <a:lnTo>
                    <a:pt x="31" y="182"/>
                  </a:lnTo>
                  <a:lnTo>
                    <a:pt x="30" y="155"/>
                  </a:lnTo>
                  <a:lnTo>
                    <a:pt x="27" y="128"/>
                  </a:lnTo>
                  <a:lnTo>
                    <a:pt x="24" y="99"/>
                  </a:lnTo>
                  <a:lnTo>
                    <a:pt x="20" y="73"/>
                  </a:lnTo>
                  <a:lnTo>
                    <a:pt x="15" y="46"/>
                  </a:lnTo>
                  <a:lnTo>
                    <a:pt x="9" y="22"/>
                  </a:lnTo>
                  <a:lnTo>
                    <a:pt x="7" y="15"/>
                  </a:lnTo>
                  <a:lnTo>
                    <a:pt x="39" y="0"/>
                  </a:lnTo>
                  <a:lnTo>
                    <a:pt x="42" y="13"/>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01" name="Freeform 74"/>
            <p:cNvSpPr>
              <a:spLocks/>
            </p:cNvSpPr>
            <p:nvPr/>
          </p:nvSpPr>
          <p:spPr bwMode="auto">
            <a:xfrm>
              <a:off x="5332" y="1342"/>
              <a:ext cx="57" cy="416"/>
            </a:xfrm>
            <a:custGeom>
              <a:avLst/>
              <a:gdLst>
                <a:gd name="T0" fmla="*/ 38 w 57"/>
                <a:gd name="T1" fmla="*/ 0 h 416"/>
                <a:gd name="T2" fmla="*/ 42 w 57"/>
                <a:gd name="T3" fmla="*/ 24 h 416"/>
                <a:gd name="T4" fmla="*/ 47 w 57"/>
                <a:gd name="T5" fmla="*/ 49 h 416"/>
                <a:gd name="T6" fmla="*/ 50 w 57"/>
                <a:gd name="T7" fmla="*/ 77 h 416"/>
                <a:gd name="T8" fmla="*/ 53 w 57"/>
                <a:gd name="T9" fmla="*/ 101 h 416"/>
                <a:gd name="T10" fmla="*/ 54 w 57"/>
                <a:gd name="T11" fmla="*/ 128 h 416"/>
                <a:gd name="T12" fmla="*/ 55 w 57"/>
                <a:gd name="T13" fmla="*/ 152 h 416"/>
                <a:gd name="T14" fmla="*/ 56 w 57"/>
                <a:gd name="T15" fmla="*/ 182 h 416"/>
                <a:gd name="T16" fmla="*/ 56 w 57"/>
                <a:gd name="T17" fmla="*/ 211 h 416"/>
                <a:gd name="T18" fmla="*/ 55 w 57"/>
                <a:gd name="T19" fmla="*/ 242 h 416"/>
                <a:gd name="T20" fmla="*/ 54 w 57"/>
                <a:gd name="T21" fmla="*/ 266 h 416"/>
                <a:gd name="T22" fmla="*/ 52 w 57"/>
                <a:gd name="T23" fmla="*/ 287 h 416"/>
                <a:gd name="T24" fmla="*/ 49 w 57"/>
                <a:gd name="T25" fmla="*/ 314 h 416"/>
                <a:gd name="T26" fmla="*/ 46 w 57"/>
                <a:gd name="T27" fmla="*/ 338 h 416"/>
                <a:gd name="T28" fmla="*/ 41 w 57"/>
                <a:gd name="T29" fmla="*/ 365 h 416"/>
                <a:gd name="T30" fmla="*/ 36 w 57"/>
                <a:gd name="T31" fmla="*/ 391 h 416"/>
                <a:gd name="T32" fmla="*/ 31 w 57"/>
                <a:gd name="T33" fmla="*/ 415 h 416"/>
                <a:gd name="T34" fmla="*/ 0 w 57"/>
                <a:gd name="T35" fmla="*/ 401 h 416"/>
                <a:gd name="T36" fmla="*/ 5 w 57"/>
                <a:gd name="T37" fmla="*/ 385 h 416"/>
                <a:gd name="T38" fmla="*/ 10 w 57"/>
                <a:gd name="T39" fmla="*/ 360 h 416"/>
                <a:gd name="T40" fmla="*/ 14 w 57"/>
                <a:gd name="T41" fmla="*/ 335 h 416"/>
                <a:gd name="T42" fmla="*/ 17 w 57"/>
                <a:gd name="T43" fmla="*/ 306 h 416"/>
                <a:gd name="T44" fmla="*/ 20 w 57"/>
                <a:gd name="T45" fmla="*/ 279 h 416"/>
                <a:gd name="T46" fmla="*/ 22 w 57"/>
                <a:gd name="T47" fmla="*/ 253 h 416"/>
                <a:gd name="T48" fmla="*/ 23 w 57"/>
                <a:gd name="T49" fmla="*/ 226 h 416"/>
                <a:gd name="T50" fmla="*/ 24 w 57"/>
                <a:gd name="T51" fmla="*/ 205 h 416"/>
                <a:gd name="T52" fmla="*/ 23 w 57"/>
                <a:gd name="T53" fmla="*/ 177 h 416"/>
                <a:gd name="T54" fmla="*/ 23 w 57"/>
                <a:gd name="T55" fmla="*/ 148 h 416"/>
                <a:gd name="T56" fmla="*/ 21 w 57"/>
                <a:gd name="T57" fmla="*/ 121 h 416"/>
                <a:gd name="T58" fmla="*/ 19 w 57"/>
                <a:gd name="T59" fmla="*/ 94 h 416"/>
                <a:gd name="T60" fmla="*/ 15 w 57"/>
                <a:gd name="T61" fmla="*/ 65 h 416"/>
                <a:gd name="T62" fmla="*/ 11 w 57"/>
                <a:gd name="T63" fmla="*/ 39 h 416"/>
                <a:gd name="T64" fmla="*/ 6 w 57"/>
                <a:gd name="T65" fmla="*/ 15 h 416"/>
                <a:gd name="T66" fmla="*/ 38 w 57"/>
                <a:gd name="T67" fmla="*/ 0 h 4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7" h="416">
                  <a:moveTo>
                    <a:pt x="38" y="0"/>
                  </a:moveTo>
                  <a:lnTo>
                    <a:pt x="42" y="24"/>
                  </a:lnTo>
                  <a:lnTo>
                    <a:pt x="47" y="49"/>
                  </a:lnTo>
                  <a:lnTo>
                    <a:pt x="50" y="77"/>
                  </a:lnTo>
                  <a:lnTo>
                    <a:pt x="53" y="101"/>
                  </a:lnTo>
                  <a:lnTo>
                    <a:pt x="54" y="128"/>
                  </a:lnTo>
                  <a:lnTo>
                    <a:pt x="55" y="152"/>
                  </a:lnTo>
                  <a:lnTo>
                    <a:pt x="56" y="182"/>
                  </a:lnTo>
                  <a:lnTo>
                    <a:pt x="56" y="211"/>
                  </a:lnTo>
                  <a:lnTo>
                    <a:pt x="55" y="242"/>
                  </a:lnTo>
                  <a:lnTo>
                    <a:pt x="54" y="266"/>
                  </a:lnTo>
                  <a:lnTo>
                    <a:pt x="52" y="287"/>
                  </a:lnTo>
                  <a:lnTo>
                    <a:pt x="49" y="314"/>
                  </a:lnTo>
                  <a:lnTo>
                    <a:pt x="46" y="338"/>
                  </a:lnTo>
                  <a:lnTo>
                    <a:pt x="41" y="365"/>
                  </a:lnTo>
                  <a:lnTo>
                    <a:pt x="36" y="391"/>
                  </a:lnTo>
                  <a:lnTo>
                    <a:pt x="31" y="415"/>
                  </a:lnTo>
                  <a:lnTo>
                    <a:pt x="0" y="401"/>
                  </a:lnTo>
                  <a:lnTo>
                    <a:pt x="5" y="385"/>
                  </a:lnTo>
                  <a:lnTo>
                    <a:pt x="10" y="360"/>
                  </a:lnTo>
                  <a:lnTo>
                    <a:pt x="14" y="335"/>
                  </a:lnTo>
                  <a:lnTo>
                    <a:pt x="17" y="306"/>
                  </a:lnTo>
                  <a:lnTo>
                    <a:pt x="20" y="279"/>
                  </a:lnTo>
                  <a:lnTo>
                    <a:pt x="22" y="253"/>
                  </a:lnTo>
                  <a:lnTo>
                    <a:pt x="23" y="226"/>
                  </a:lnTo>
                  <a:lnTo>
                    <a:pt x="24" y="205"/>
                  </a:lnTo>
                  <a:lnTo>
                    <a:pt x="23" y="177"/>
                  </a:lnTo>
                  <a:lnTo>
                    <a:pt x="23" y="148"/>
                  </a:lnTo>
                  <a:lnTo>
                    <a:pt x="21" y="121"/>
                  </a:lnTo>
                  <a:lnTo>
                    <a:pt x="19" y="94"/>
                  </a:lnTo>
                  <a:lnTo>
                    <a:pt x="15" y="65"/>
                  </a:lnTo>
                  <a:lnTo>
                    <a:pt x="11" y="39"/>
                  </a:lnTo>
                  <a:lnTo>
                    <a:pt x="6" y="15"/>
                  </a:lnTo>
                  <a:lnTo>
                    <a:pt x="38" y="0"/>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02" name="Freeform 75"/>
            <p:cNvSpPr>
              <a:spLocks/>
            </p:cNvSpPr>
            <p:nvPr/>
          </p:nvSpPr>
          <p:spPr bwMode="auto">
            <a:xfrm>
              <a:off x="5266" y="1374"/>
              <a:ext cx="50" cy="353"/>
            </a:xfrm>
            <a:custGeom>
              <a:avLst/>
              <a:gdLst>
                <a:gd name="T0" fmla="*/ 34 w 50"/>
                <a:gd name="T1" fmla="*/ 0 h 353"/>
                <a:gd name="T2" fmla="*/ 39 w 50"/>
                <a:gd name="T3" fmla="*/ 19 h 353"/>
                <a:gd name="T4" fmla="*/ 42 w 50"/>
                <a:gd name="T5" fmla="*/ 47 h 353"/>
                <a:gd name="T6" fmla="*/ 45 w 50"/>
                <a:gd name="T7" fmla="*/ 71 h 353"/>
                <a:gd name="T8" fmla="*/ 46 w 50"/>
                <a:gd name="T9" fmla="*/ 98 h 353"/>
                <a:gd name="T10" fmla="*/ 48 w 50"/>
                <a:gd name="T11" fmla="*/ 122 h 353"/>
                <a:gd name="T12" fmla="*/ 49 w 50"/>
                <a:gd name="T13" fmla="*/ 152 h 353"/>
                <a:gd name="T14" fmla="*/ 48 w 50"/>
                <a:gd name="T15" fmla="*/ 181 h 353"/>
                <a:gd name="T16" fmla="*/ 47 w 50"/>
                <a:gd name="T17" fmla="*/ 212 h 353"/>
                <a:gd name="T18" fmla="*/ 46 w 50"/>
                <a:gd name="T19" fmla="*/ 236 h 353"/>
                <a:gd name="T20" fmla="*/ 44 w 50"/>
                <a:gd name="T21" fmla="*/ 257 h 353"/>
                <a:gd name="T22" fmla="*/ 41 w 50"/>
                <a:gd name="T23" fmla="*/ 284 h 353"/>
                <a:gd name="T24" fmla="*/ 38 w 50"/>
                <a:gd name="T25" fmla="*/ 308 h 353"/>
                <a:gd name="T26" fmla="*/ 34 w 50"/>
                <a:gd name="T27" fmla="*/ 335 h 353"/>
                <a:gd name="T28" fmla="*/ 32 w 50"/>
                <a:gd name="T29" fmla="*/ 352 h 353"/>
                <a:gd name="T30" fmla="*/ 0 w 50"/>
                <a:gd name="T31" fmla="*/ 337 h 353"/>
                <a:gd name="T32" fmla="*/ 2 w 50"/>
                <a:gd name="T33" fmla="*/ 330 h 353"/>
                <a:gd name="T34" fmla="*/ 6 w 50"/>
                <a:gd name="T35" fmla="*/ 305 h 353"/>
                <a:gd name="T36" fmla="*/ 10 w 50"/>
                <a:gd name="T37" fmla="*/ 276 h 353"/>
                <a:gd name="T38" fmla="*/ 12 w 50"/>
                <a:gd name="T39" fmla="*/ 249 h 353"/>
                <a:gd name="T40" fmla="*/ 14 w 50"/>
                <a:gd name="T41" fmla="*/ 223 h 353"/>
                <a:gd name="T42" fmla="*/ 15 w 50"/>
                <a:gd name="T43" fmla="*/ 196 h 353"/>
                <a:gd name="T44" fmla="*/ 16 w 50"/>
                <a:gd name="T45" fmla="*/ 175 h 353"/>
                <a:gd name="T46" fmla="*/ 16 w 50"/>
                <a:gd name="T47" fmla="*/ 148 h 353"/>
                <a:gd name="T48" fmla="*/ 15 w 50"/>
                <a:gd name="T49" fmla="*/ 118 h 353"/>
                <a:gd name="T50" fmla="*/ 13 w 50"/>
                <a:gd name="T51" fmla="*/ 91 h 353"/>
                <a:gd name="T52" fmla="*/ 11 w 50"/>
                <a:gd name="T53" fmla="*/ 64 h 353"/>
                <a:gd name="T54" fmla="*/ 8 w 50"/>
                <a:gd name="T55" fmla="*/ 35 h 353"/>
                <a:gd name="T56" fmla="*/ 2 w 50"/>
                <a:gd name="T57" fmla="*/ 13 h 353"/>
                <a:gd name="T58" fmla="*/ 34 w 50"/>
                <a:gd name="T59" fmla="*/ 0 h 3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0" h="353">
                  <a:moveTo>
                    <a:pt x="34" y="0"/>
                  </a:moveTo>
                  <a:lnTo>
                    <a:pt x="39" y="19"/>
                  </a:lnTo>
                  <a:lnTo>
                    <a:pt x="42" y="47"/>
                  </a:lnTo>
                  <a:lnTo>
                    <a:pt x="45" y="71"/>
                  </a:lnTo>
                  <a:lnTo>
                    <a:pt x="46" y="98"/>
                  </a:lnTo>
                  <a:lnTo>
                    <a:pt x="48" y="122"/>
                  </a:lnTo>
                  <a:lnTo>
                    <a:pt x="49" y="152"/>
                  </a:lnTo>
                  <a:lnTo>
                    <a:pt x="48" y="181"/>
                  </a:lnTo>
                  <a:lnTo>
                    <a:pt x="47" y="212"/>
                  </a:lnTo>
                  <a:lnTo>
                    <a:pt x="46" y="236"/>
                  </a:lnTo>
                  <a:lnTo>
                    <a:pt x="44" y="257"/>
                  </a:lnTo>
                  <a:lnTo>
                    <a:pt x="41" y="284"/>
                  </a:lnTo>
                  <a:lnTo>
                    <a:pt x="38" y="308"/>
                  </a:lnTo>
                  <a:lnTo>
                    <a:pt x="34" y="335"/>
                  </a:lnTo>
                  <a:lnTo>
                    <a:pt x="32" y="352"/>
                  </a:lnTo>
                  <a:lnTo>
                    <a:pt x="0" y="337"/>
                  </a:lnTo>
                  <a:lnTo>
                    <a:pt x="2" y="330"/>
                  </a:lnTo>
                  <a:lnTo>
                    <a:pt x="6" y="305"/>
                  </a:lnTo>
                  <a:lnTo>
                    <a:pt x="10" y="276"/>
                  </a:lnTo>
                  <a:lnTo>
                    <a:pt x="12" y="249"/>
                  </a:lnTo>
                  <a:lnTo>
                    <a:pt x="14" y="223"/>
                  </a:lnTo>
                  <a:lnTo>
                    <a:pt x="15" y="196"/>
                  </a:lnTo>
                  <a:lnTo>
                    <a:pt x="16" y="175"/>
                  </a:lnTo>
                  <a:lnTo>
                    <a:pt x="16" y="148"/>
                  </a:lnTo>
                  <a:lnTo>
                    <a:pt x="15" y="118"/>
                  </a:lnTo>
                  <a:lnTo>
                    <a:pt x="13" y="91"/>
                  </a:lnTo>
                  <a:lnTo>
                    <a:pt x="11" y="64"/>
                  </a:lnTo>
                  <a:lnTo>
                    <a:pt x="8" y="35"/>
                  </a:lnTo>
                  <a:lnTo>
                    <a:pt x="2" y="13"/>
                  </a:lnTo>
                  <a:lnTo>
                    <a:pt x="34" y="0"/>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03" name="Freeform 76"/>
            <p:cNvSpPr>
              <a:spLocks/>
            </p:cNvSpPr>
            <p:nvPr/>
          </p:nvSpPr>
          <p:spPr bwMode="auto">
            <a:xfrm>
              <a:off x="5203" y="1397"/>
              <a:ext cx="47" cy="302"/>
            </a:xfrm>
            <a:custGeom>
              <a:avLst/>
              <a:gdLst>
                <a:gd name="T0" fmla="*/ 38 w 47"/>
                <a:gd name="T1" fmla="*/ 0 h 302"/>
                <a:gd name="T2" fmla="*/ 41 w 47"/>
                <a:gd name="T3" fmla="*/ 18 h 302"/>
                <a:gd name="T4" fmla="*/ 43 w 47"/>
                <a:gd name="T5" fmla="*/ 38 h 302"/>
                <a:gd name="T6" fmla="*/ 45 w 47"/>
                <a:gd name="T7" fmla="*/ 67 h 302"/>
                <a:gd name="T8" fmla="*/ 45 w 47"/>
                <a:gd name="T9" fmla="*/ 89 h 302"/>
                <a:gd name="T10" fmla="*/ 46 w 47"/>
                <a:gd name="T11" fmla="*/ 118 h 302"/>
                <a:gd name="T12" fmla="*/ 46 w 47"/>
                <a:gd name="T13" fmla="*/ 148 h 302"/>
                <a:gd name="T14" fmla="*/ 45 w 47"/>
                <a:gd name="T15" fmla="*/ 179 h 302"/>
                <a:gd name="T16" fmla="*/ 44 w 47"/>
                <a:gd name="T17" fmla="*/ 203 h 302"/>
                <a:gd name="T18" fmla="*/ 42 w 47"/>
                <a:gd name="T19" fmla="*/ 224 h 302"/>
                <a:gd name="T20" fmla="*/ 39 w 47"/>
                <a:gd name="T21" fmla="*/ 251 h 302"/>
                <a:gd name="T22" fmla="*/ 36 w 47"/>
                <a:gd name="T23" fmla="*/ 275 h 302"/>
                <a:gd name="T24" fmla="*/ 31 w 47"/>
                <a:gd name="T25" fmla="*/ 301 h 302"/>
                <a:gd name="T26" fmla="*/ 0 w 47"/>
                <a:gd name="T27" fmla="*/ 285 h 302"/>
                <a:gd name="T28" fmla="*/ 4 w 47"/>
                <a:gd name="T29" fmla="*/ 272 h 302"/>
                <a:gd name="T30" fmla="*/ 7 w 47"/>
                <a:gd name="T31" fmla="*/ 243 h 302"/>
                <a:gd name="T32" fmla="*/ 10 w 47"/>
                <a:gd name="T33" fmla="*/ 216 h 302"/>
                <a:gd name="T34" fmla="*/ 12 w 47"/>
                <a:gd name="T35" fmla="*/ 190 h 302"/>
                <a:gd name="T36" fmla="*/ 13 w 47"/>
                <a:gd name="T37" fmla="*/ 163 h 302"/>
                <a:gd name="T38" fmla="*/ 14 w 47"/>
                <a:gd name="T39" fmla="*/ 142 h 302"/>
                <a:gd name="T40" fmla="*/ 13 w 47"/>
                <a:gd name="T41" fmla="*/ 114 h 302"/>
                <a:gd name="T42" fmla="*/ 13 w 47"/>
                <a:gd name="T43" fmla="*/ 85 h 302"/>
                <a:gd name="T44" fmla="*/ 12 w 47"/>
                <a:gd name="T45" fmla="*/ 57 h 302"/>
                <a:gd name="T46" fmla="*/ 9 w 47"/>
                <a:gd name="T47" fmla="*/ 31 h 302"/>
                <a:gd name="T48" fmla="*/ 5 w 47"/>
                <a:gd name="T49" fmla="*/ 16 h 302"/>
                <a:gd name="T50" fmla="*/ 38 w 47"/>
                <a:gd name="T51" fmla="*/ 0 h 30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7" h="302">
                  <a:moveTo>
                    <a:pt x="38" y="0"/>
                  </a:moveTo>
                  <a:lnTo>
                    <a:pt x="41" y="18"/>
                  </a:lnTo>
                  <a:lnTo>
                    <a:pt x="43" y="38"/>
                  </a:lnTo>
                  <a:lnTo>
                    <a:pt x="45" y="67"/>
                  </a:lnTo>
                  <a:lnTo>
                    <a:pt x="45" y="89"/>
                  </a:lnTo>
                  <a:lnTo>
                    <a:pt x="46" y="118"/>
                  </a:lnTo>
                  <a:lnTo>
                    <a:pt x="46" y="148"/>
                  </a:lnTo>
                  <a:lnTo>
                    <a:pt x="45" y="179"/>
                  </a:lnTo>
                  <a:lnTo>
                    <a:pt x="44" y="203"/>
                  </a:lnTo>
                  <a:lnTo>
                    <a:pt x="42" y="224"/>
                  </a:lnTo>
                  <a:lnTo>
                    <a:pt x="39" y="251"/>
                  </a:lnTo>
                  <a:lnTo>
                    <a:pt x="36" y="275"/>
                  </a:lnTo>
                  <a:lnTo>
                    <a:pt x="31" y="301"/>
                  </a:lnTo>
                  <a:lnTo>
                    <a:pt x="0" y="285"/>
                  </a:lnTo>
                  <a:lnTo>
                    <a:pt x="4" y="272"/>
                  </a:lnTo>
                  <a:lnTo>
                    <a:pt x="7" y="243"/>
                  </a:lnTo>
                  <a:lnTo>
                    <a:pt x="10" y="216"/>
                  </a:lnTo>
                  <a:lnTo>
                    <a:pt x="12" y="190"/>
                  </a:lnTo>
                  <a:lnTo>
                    <a:pt x="13" y="163"/>
                  </a:lnTo>
                  <a:lnTo>
                    <a:pt x="14" y="142"/>
                  </a:lnTo>
                  <a:lnTo>
                    <a:pt x="13" y="114"/>
                  </a:lnTo>
                  <a:lnTo>
                    <a:pt x="13" y="85"/>
                  </a:lnTo>
                  <a:lnTo>
                    <a:pt x="12" y="57"/>
                  </a:lnTo>
                  <a:lnTo>
                    <a:pt x="9" y="31"/>
                  </a:lnTo>
                  <a:lnTo>
                    <a:pt x="5" y="16"/>
                  </a:lnTo>
                  <a:lnTo>
                    <a:pt x="38" y="0"/>
                  </a:lnTo>
                </a:path>
              </a:pathLst>
            </a:custGeom>
            <a:solidFill>
              <a:srgbClr val="E07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04" name="Freeform 77"/>
            <p:cNvSpPr>
              <a:spLocks/>
            </p:cNvSpPr>
            <p:nvPr/>
          </p:nvSpPr>
          <p:spPr bwMode="auto">
            <a:xfrm>
              <a:off x="5138" y="1432"/>
              <a:ext cx="41" cy="236"/>
            </a:xfrm>
            <a:custGeom>
              <a:avLst/>
              <a:gdLst>
                <a:gd name="T0" fmla="*/ 34 w 41"/>
                <a:gd name="T1" fmla="*/ 0 h 236"/>
                <a:gd name="T2" fmla="*/ 37 w 41"/>
                <a:gd name="T3" fmla="*/ 20 h 236"/>
                <a:gd name="T4" fmla="*/ 38 w 41"/>
                <a:gd name="T5" fmla="*/ 42 h 236"/>
                <a:gd name="T6" fmla="*/ 39 w 41"/>
                <a:gd name="T7" fmla="*/ 66 h 236"/>
                <a:gd name="T8" fmla="*/ 40 w 41"/>
                <a:gd name="T9" fmla="*/ 96 h 236"/>
                <a:gd name="T10" fmla="*/ 39 w 41"/>
                <a:gd name="T11" fmla="*/ 125 h 236"/>
                <a:gd name="T12" fmla="*/ 38 w 41"/>
                <a:gd name="T13" fmla="*/ 156 h 236"/>
                <a:gd name="T14" fmla="*/ 37 w 41"/>
                <a:gd name="T15" fmla="*/ 180 h 236"/>
                <a:gd name="T16" fmla="*/ 36 w 41"/>
                <a:gd name="T17" fmla="*/ 201 h 236"/>
                <a:gd name="T18" fmla="*/ 35 w 41"/>
                <a:gd name="T19" fmla="*/ 223 h 236"/>
                <a:gd name="T20" fmla="*/ 34 w 41"/>
                <a:gd name="T21" fmla="*/ 235 h 236"/>
                <a:gd name="T22" fmla="*/ 0 w 41"/>
                <a:gd name="T23" fmla="*/ 217 h 236"/>
                <a:gd name="T24" fmla="*/ 4 w 41"/>
                <a:gd name="T25" fmla="*/ 193 h 236"/>
                <a:gd name="T26" fmla="*/ 6 w 41"/>
                <a:gd name="T27" fmla="*/ 167 h 236"/>
                <a:gd name="T28" fmla="*/ 7 w 41"/>
                <a:gd name="T29" fmla="*/ 140 h 236"/>
                <a:gd name="T30" fmla="*/ 8 w 41"/>
                <a:gd name="T31" fmla="*/ 119 h 236"/>
                <a:gd name="T32" fmla="*/ 8 w 41"/>
                <a:gd name="T33" fmla="*/ 88 h 236"/>
                <a:gd name="T34" fmla="*/ 7 w 41"/>
                <a:gd name="T35" fmla="*/ 62 h 236"/>
                <a:gd name="T36" fmla="*/ 5 w 41"/>
                <a:gd name="T37" fmla="*/ 35 h 236"/>
                <a:gd name="T38" fmla="*/ 2 w 41"/>
                <a:gd name="T39" fmla="*/ 14 h 236"/>
                <a:gd name="T40" fmla="*/ 34 w 41"/>
                <a:gd name="T41" fmla="*/ 0 h 2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1" h="236">
                  <a:moveTo>
                    <a:pt x="34" y="0"/>
                  </a:moveTo>
                  <a:lnTo>
                    <a:pt x="37" y="20"/>
                  </a:lnTo>
                  <a:lnTo>
                    <a:pt x="38" y="42"/>
                  </a:lnTo>
                  <a:lnTo>
                    <a:pt x="39" y="66"/>
                  </a:lnTo>
                  <a:lnTo>
                    <a:pt x="40" y="96"/>
                  </a:lnTo>
                  <a:lnTo>
                    <a:pt x="39" y="125"/>
                  </a:lnTo>
                  <a:lnTo>
                    <a:pt x="38" y="156"/>
                  </a:lnTo>
                  <a:lnTo>
                    <a:pt x="37" y="180"/>
                  </a:lnTo>
                  <a:lnTo>
                    <a:pt x="36" y="201"/>
                  </a:lnTo>
                  <a:lnTo>
                    <a:pt x="35" y="223"/>
                  </a:lnTo>
                  <a:lnTo>
                    <a:pt x="34" y="235"/>
                  </a:lnTo>
                  <a:lnTo>
                    <a:pt x="0" y="217"/>
                  </a:lnTo>
                  <a:lnTo>
                    <a:pt x="4" y="193"/>
                  </a:lnTo>
                  <a:lnTo>
                    <a:pt x="6" y="167"/>
                  </a:lnTo>
                  <a:lnTo>
                    <a:pt x="7" y="140"/>
                  </a:lnTo>
                  <a:lnTo>
                    <a:pt x="8" y="119"/>
                  </a:lnTo>
                  <a:lnTo>
                    <a:pt x="8" y="88"/>
                  </a:lnTo>
                  <a:lnTo>
                    <a:pt x="7" y="62"/>
                  </a:lnTo>
                  <a:lnTo>
                    <a:pt x="5" y="35"/>
                  </a:lnTo>
                  <a:lnTo>
                    <a:pt x="2" y="14"/>
                  </a:lnTo>
                  <a:lnTo>
                    <a:pt x="34" y="0"/>
                  </a:lnTo>
                </a:path>
              </a:pathLst>
            </a:custGeom>
            <a:solidFill>
              <a:srgbClr val="FF8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05" name="Freeform 78"/>
            <p:cNvSpPr>
              <a:spLocks/>
            </p:cNvSpPr>
            <p:nvPr/>
          </p:nvSpPr>
          <p:spPr bwMode="auto">
            <a:xfrm>
              <a:off x="5072" y="1462"/>
              <a:ext cx="38" cy="172"/>
            </a:xfrm>
            <a:custGeom>
              <a:avLst/>
              <a:gdLst>
                <a:gd name="T0" fmla="*/ 33 w 38"/>
                <a:gd name="T1" fmla="*/ 0 h 172"/>
                <a:gd name="T2" fmla="*/ 37 w 38"/>
                <a:gd name="T3" fmla="*/ 32 h 172"/>
                <a:gd name="T4" fmla="*/ 37 w 38"/>
                <a:gd name="T5" fmla="*/ 62 h 172"/>
                <a:gd name="T6" fmla="*/ 37 w 38"/>
                <a:gd name="T7" fmla="*/ 91 h 172"/>
                <a:gd name="T8" fmla="*/ 36 w 38"/>
                <a:gd name="T9" fmla="*/ 122 h 172"/>
                <a:gd name="T10" fmla="*/ 35 w 38"/>
                <a:gd name="T11" fmla="*/ 146 h 172"/>
                <a:gd name="T12" fmla="*/ 31 w 38"/>
                <a:gd name="T13" fmla="*/ 171 h 172"/>
                <a:gd name="T14" fmla="*/ 0 w 38"/>
                <a:gd name="T15" fmla="*/ 157 h 172"/>
                <a:gd name="T16" fmla="*/ 3 w 38"/>
                <a:gd name="T17" fmla="*/ 133 h 172"/>
                <a:gd name="T18" fmla="*/ 4 w 38"/>
                <a:gd name="T19" fmla="*/ 106 h 172"/>
                <a:gd name="T20" fmla="*/ 5 w 38"/>
                <a:gd name="T21" fmla="*/ 85 h 172"/>
                <a:gd name="T22" fmla="*/ 5 w 38"/>
                <a:gd name="T23" fmla="*/ 54 h 172"/>
                <a:gd name="T24" fmla="*/ 4 w 38"/>
                <a:gd name="T25" fmla="*/ 28 h 172"/>
                <a:gd name="T26" fmla="*/ 1 w 38"/>
                <a:gd name="T27" fmla="*/ 15 h 172"/>
                <a:gd name="T28" fmla="*/ 33 w 38"/>
                <a:gd name="T29" fmla="*/ 0 h 1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8" h="172">
                  <a:moveTo>
                    <a:pt x="33" y="0"/>
                  </a:moveTo>
                  <a:lnTo>
                    <a:pt x="37" y="32"/>
                  </a:lnTo>
                  <a:lnTo>
                    <a:pt x="37" y="62"/>
                  </a:lnTo>
                  <a:lnTo>
                    <a:pt x="37" y="91"/>
                  </a:lnTo>
                  <a:lnTo>
                    <a:pt x="36" y="122"/>
                  </a:lnTo>
                  <a:lnTo>
                    <a:pt x="35" y="146"/>
                  </a:lnTo>
                  <a:lnTo>
                    <a:pt x="31" y="171"/>
                  </a:lnTo>
                  <a:lnTo>
                    <a:pt x="0" y="157"/>
                  </a:lnTo>
                  <a:lnTo>
                    <a:pt x="3" y="133"/>
                  </a:lnTo>
                  <a:lnTo>
                    <a:pt x="4" y="106"/>
                  </a:lnTo>
                  <a:lnTo>
                    <a:pt x="5" y="85"/>
                  </a:lnTo>
                  <a:lnTo>
                    <a:pt x="5" y="54"/>
                  </a:lnTo>
                  <a:lnTo>
                    <a:pt x="4" y="28"/>
                  </a:lnTo>
                  <a:lnTo>
                    <a:pt x="1" y="15"/>
                  </a:lnTo>
                  <a:lnTo>
                    <a:pt x="33" y="0"/>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606" name="Freeform 79"/>
            <p:cNvSpPr>
              <a:spLocks/>
            </p:cNvSpPr>
            <p:nvPr/>
          </p:nvSpPr>
          <p:spPr bwMode="auto">
            <a:xfrm>
              <a:off x="5010" y="1489"/>
              <a:ext cx="36" cy="115"/>
            </a:xfrm>
            <a:custGeom>
              <a:avLst/>
              <a:gdLst>
                <a:gd name="T0" fmla="*/ 34 w 36"/>
                <a:gd name="T1" fmla="*/ 17 h 115"/>
                <a:gd name="T2" fmla="*/ 35 w 36"/>
                <a:gd name="T3" fmla="*/ 46 h 115"/>
                <a:gd name="T4" fmla="*/ 35 w 36"/>
                <a:gd name="T5" fmla="*/ 75 h 115"/>
                <a:gd name="T6" fmla="*/ 33 w 36"/>
                <a:gd name="T7" fmla="*/ 100 h 115"/>
                <a:gd name="T8" fmla="*/ 31 w 36"/>
                <a:gd name="T9" fmla="*/ 114 h 115"/>
                <a:gd name="T10" fmla="*/ 0 w 36"/>
                <a:gd name="T11" fmla="*/ 101 h 115"/>
                <a:gd name="T12" fmla="*/ 2 w 36"/>
                <a:gd name="T13" fmla="*/ 70 h 115"/>
                <a:gd name="T14" fmla="*/ 2 w 36"/>
                <a:gd name="T15" fmla="*/ 42 h 115"/>
                <a:gd name="T16" fmla="*/ 2 w 36"/>
                <a:gd name="T17" fmla="*/ 15 h 115"/>
                <a:gd name="T18" fmla="*/ 33 w 36"/>
                <a:gd name="T19" fmla="*/ 0 h 115"/>
                <a:gd name="T20" fmla="*/ 34 w 36"/>
                <a:gd name="T21" fmla="*/ 17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 h="115">
                  <a:moveTo>
                    <a:pt x="34" y="17"/>
                  </a:moveTo>
                  <a:lnTo>
                    <a:pt x="35" y="46"/>
                  </a:lnTo>
                  <a:lnTo>
                    <a:pt x="35" y="75"/>
                  </a:lnTo>
                  <a:lnTo>
                    <a:pt x="33" y="100"/>
                  </a:lnTo>
                  <a:lnTo>
                    <a:pt x="31" y="114"/>
                  </a:lnTo>
                  <a:lnTo>
                    <a:pt x="0" y="101"/>
                  </a:lnTo>
                  <a:lnTo>
                    <a:pt x="2" y="70"/>
                  </a:lnTo>
                  <a:lnTo>
                    <a:pt x="2" y="42"/>
                  </a:lnTo>
                  <a:lnTo>
                    <a:pt x="2" y="15"/>
                  </a:lnTo>
                  <a:lnTo>
                    <a:pt x="33" y="0"/>
                  </a:lnTo>
                  <a:lnTo>
                    <a:pt x="34" y="17"/>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aphicFrame>
        <p:nvGraphicFramePr>
          <p:cNvPr id="20533" name="Object 80"/>
          <p:cNvGraphicFramePr>
            <a:graphicFrameLocks/>
          </p:cNvGraphicFramePr>
          <p:nvPr/>
        </p:nvGraphicFramePr>
        <p:xfrm>
          <a:off x="5797551" y="3489325"/>
          <a:ext cx="842963" cy="1028700"/>
        </p:xfrm>
        <a:graphic>
          <a:graphicData uri="http://schemas.openxmlformats.org/presentationml/2006/ole">
            <mc:AlternateContent xmlns:mc="http://schemas.openxmlformats.org/markup-compatibility/2006">
              <mc:Choice xmlns:v="urn:schemas-microsoft-com:vml" Requires="v">
                <p:oleObj name="ClipArt" r:id="rId3" imgW="1874960" imgH="2288198" progId="MS_ClipArt_Gallery.2">
                  <p:embed/>
                </p:oleObj>
              </mc:Choice>
              <mc:Fallback>
                <p:oleObj name="ClipArt" r:id="rId3" imgW="1874960" imgH="2288198" progId="MS_ClipArt_Gallery.2">
                  <p:embed/>
                  <p:pic>
                    <p:nvPicPr>
                      <p:cNvPr id="20533" name="Object 8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551" y="3489325"/>
                        <a:ext cx="842963"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4" name="Freeform 81"/>
          <p:cNvSpPr>
            <a:spLocks/>
          </p:cNvSpPr>
          <p:nvPr/>
        </p:nvSpPr>
        <p:spPr bwMode="auto">
          <a:xfrm>
            <a:off x="5846764" y="4454525"/>
            <a:ext cx="2401887" cy="230188"/>
          </a:xfrm>
          <a:custGeom>
            <a:avLst/>
            <a:gdLst>
              <a:gd name="T0" fmla="*/ 0 w 1513"/>
              <a:gd name="T1" fmla="*/ 228600 h 145"/>
              <a:gd name="T2" fmla="*/ 1549400 w 1513"/>
              <a:gd name="T3" fmla="*/ 228600 h 145"/>
              <a:gd name="T4" fmla="*/ 1003300 w 1513"/>
              <a:gd name="T5" fmla="*/ 0 h 145"/>
              <a:gd name="T6" fmla="*/ 2400300 w 1513"/>
              <a:gd name="T7" fmla="*/ 0 h 1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3" h="145">
                <a:moveTo>
                  <a:pt x="0" y="144"/>
                </a:moveTo>
                <a:lnTo>
                  <a:pt x="976" y="144"/>
                </a:lnTo>
                <a:lnTo>
                  <a:pt x="632" y="0"/>
                </a:lnTo>
                <a:lnTo>
                  <a:pt x="1512" y="0"/>
                </a:lnTo>
              </a:path>
            </a:pathLst>
          </a:custGeom>
          <a:noFill/>
          <a:ln w="50800" cap="rnd" cmpd="sng">
            <a:solidFill>
              <a:srgbClr val="9966FF"/>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35" name="Rectangle 82"/>
          <p:cNvSpPr>
            <a:spLocks noChangeArrowheads="1"/>
          </p:cNvSpPr>
          <p:nvPr/>
        </p:nvSpPr>
        <p:spPr bwMode="auto">
          <a:xfrm>
            <a:off x="6500813" y="3121026"/>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pPr>
            <a:r>
              <a:rPr lang="en-US">
                <a:solidFill>
                  <a:srgbClr val="9966FF"/>
                </a:solidFill>
              </a:rPr>
              <a:t>« RING ! »</a:t>
            </a:r>
          </a:p>
        </p:txBody>
      </p:sp>
      <p:grpSp>
        <p:nvGrpSpPr>
          <p:cNvPr id="20536" name="Group 83"/>
          <p:cNvGrpSpPr>
            <a:grpSpLocks/>
          </p:cNvGrpSpPr>
          <p:nvPr/>
        </p:nvGrpSpPr>
        <p:grpSpPr bwMode="auto">
          <a:xfrm>
            <a:off x="8926514" y="4094163"/>
            <a:ext cx="1271587" cy="703262"/>
            <a:chOff x="5032" y="2859"/>
            <a:chExt cx="801" cy="443"/>
          </a:xfrm>
        </p:grpSpPr>
        <p:grpSp>
          <p:nvGrpSpPr>
            <p:cNvPr id="20546" name="Group 84"/>
            <p:cNvGrpSpPr>
              <a:grpSpLocks/>
            </p:cNvGrpSpPr>
            <p:nvPr/>
          </p:nvGrpSpPr>
          <p:grpSpPr bwMode="auto">
            <a:xfrm>
              <a:off x="5239" y="3041"/>
              <a:ext cx="389" cy="261"/>
              <a:chOff x="5239" y="3041"/>
              <a:chExt cx="389" cy="261"/>
            </a:xfrm>
          </p:grpSpPr>
          <p:grpSp>
            <p:nvGrpSpPr>
              <p:cNvPr id="20553" name="Group 85"/>
              <p:cNvGrpSpPr>
                <a:grpSpLocks/>
              </p:cNvGrpSpPr>
              <p:nvPr/>
            </p:nvGrpSpPr>
            <p:grpSpPr bwMode="auto">
              <a:xfrm>
                <a:off x="5239" y="3041"/>
                <a:ext cx="389" cy="110"/>
                <a:chOff x="5239" y="3041"/>
                <a:chExt cx="389" cy="110"/>
              </a:xfrm>
            </p:grpSpPr>
            <p:grpSp>
              <p:nvGrpSpPr>
                <p:cNvPr id="20589" name="Group 86"/>
                <p:cNvGrpSpPr>
                  <a:grpSpLocks/>
                </p:cNvGrpSpPr>
                <p:nvPr/>
              </p:nvGrpSpPr>
              <p:grpSpPr bwMode="auto">
                <a:xfrm>
                  <a:off x="5239" y="3115"/>
                  <a:ext cx="102" cy="36"/>
                  <a:chOff x="5239" y="3115"/>
                  <a:chExt cx="102" cy="36"/>
                </a:xfrm>
              </p:grpSpPr>
              <p:sp>
                <p:nvSpPr>
                  <p:cNvPr id="20596" name="Freeform 87"/>
                  <p:cNvSpPr>
                    <a:spLocks/>
                  </p:cNvSpPr>
                  <p:nvPr/>
                </p:nvSpPr>
                <p:spPr bwMode="auto">
                  <a:xfrm>
                    <a:off x="5243" y="3119"/>
                    <a:ext cx="94" cy="28"/>
                  </a:xfrm>
                  <a:custGeom>
                    <a:avLst/>
                    <a:gdLst>
                      <a:gd name="T0" fmla="*/ 6 w 94"/>
                      <a:gd name="T1" fmla="*/ 27 h 28"/>
                      <a:gd name="T2" fmla="*/ 0 w 94"/>
                      <a:gd name="T3" fmla="*/ 8 h 28"/>
                      <a:gd name="T4" fmla="*/ 91 w 94"/>
                      <a:gd name="T5" fmla="*/ 0 h 28"/>
                      <a:gd name="T6" fmla="*/ 93 w 94"/>
                      <a:gd name="T7" fmla="*/ 19 h 28"/>
                      <a:gd name="T8" fmla="*/ 6 w 94"/>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28">
                        <a:moveTo>
                          <a:pt x="6" y="27"/>
                        </a:moveTo>
                        <a:lnTo>
                          <a:pt x="0" y="8"/>
                        </a:lnTo>
                        <a:lnTo>
                          <a:pt x="91" y="0"/>
                        </a:lnTo>
                        <a:lnTo>
                          <a:pt x="93" y="19"/>
                        </a:lnTo>
                        <a:lnTo>
                          <a:pt x="6" y="27"/>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97" name="Freeform 88"/>
                  <p:cNvSpPr>
                    <a:spLocks/>
                  </p:cNvSpPr>
                  <p:nvPr/>
                </p:nvSpPr>
                <p:spPr bwMode="auto">
                  <a:xfrm>
                    <a:off x="5239" y="3115"/>
                    <a:ext cx="102" cy="36"/>
                  </a:xfrm>
                  <a:custGeom>
                    <a:avLst/>
                    <a:gdLst>
                      <a:gd name="T0" fmla="*/ 7 w 102"/>
                      <a:gd name="T1" fmla="*/ 35 h 36"/>
                      <a:gd name="T2" fmla="*/ 0 w 102"/>
                      <a:gd name="T3" fmla="*/ 11 h 36"/>
                      <a:gd name="T4" fmla="*/ 99 w 102"/>
                      <a:gd name="T5" fmla="*/ 0 h 36"/>
                      <a:gd name="T6" fmla="*/ 101 w 102"/>
                      <a:gd name="T7" fmla="*/ 24 h 36"/>
                      <a:gd name="T8" fmla="*/ 7 w 102"/>
                      <a:gd name="T9" fmla="*/ 35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36">
                        <a:moveTo>
                          <a:pt x="7" y="35"/>
                        </a:moveTo>
                        <a:lnTo>
                          <a:pt x="0" y="11"/>
                        </a:lnTo>
                        <a:lnTo>
                          <a:pt x="99" y="0"/>
                        </a:lnTo>
                        <a:lnTo>
                          <a:pt x="101" y="24"/>
                        </a:lnTo>
                        <a:lnTo>
                          <a:pt x="7" y="35"/>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590" name="Group 89"/>
                <p:cNvGrpSpPr>
                  <a:grpSpLocks/>
                </p:cNvGrpSpPr>
                <p:nvPr/>
              </p:nvGrpSpPr>
              <p:grpSpPr bwMode="auto">
                <a:xfrm>
                  <a:off x="5239" y="3041"/>
                  <a:ext cx="389" cy="87"/>
                  <a:chOff x="5239" y="3041"/>
                  <a:chExt cx="389" cy="87"/>
                </a:xfrm>
              </p:grpSpPr>
              <p:sp>
                <p:nvSpPr>
                  <p:cNvPr id="20594" name="Freeform 90"/>
                  <p:cNvSpPr>
                    <a:spLocks/>
                  </p:cNvSpPr>
                  <p:nvPr/>
                </p:nvSpPr>
                <p:spPr bwMode="auto">
                  <a:xfrm>
                    <a:off x="5243" y="3045"/>
                    <a:ext cx="381" cy="79"/>
                  </a:xfrm>
                  <a:custGeom>
                    <a:avLst/>
                    <a:gdLst>
                      <a:gd name="T0" fmla="*/ 0 w 381"/>
                      <a:gd name="T1" fmla="*/ 78 h 79"/>
                      <a:gd name="T2" fmla="*/ 4 w 381"/>
                      <a:gd name="T3" fmla="*/ 43 h 79"/>
                      <a:gd name="T4" fmla="*/ 26 w 381"/>
                      <a:gd name="T5" fmla="*/ 21 h 79"/>
                      <a:gd name="T6" fmla="*/ 88 w 381"/>
                      <a:gd name="T7" fmla="*/ 7 h 79"/>
                      <a:gd name="T8" fmla="*/ 154 w 381"/>
                      <a:gd name="T9" fmla="*/ 2 h 79"/>
                      <a:gd name="T10" fmla="*/ 207 w 381"/>
                      <a:gd name="T11" fmla="*/ 0 h 79"/>
                      <a:gd name="T12" fmla="*/ 262 w 381"/>
                      <a:gd name="T13" fmla="*/ 5 h 79"/>
                      <a:gd name="T14" fmla="*/ 306 w 381"/>
                      <a:gd name="T15" fmla="*/ 12 h 79"/>
                      <a:gd name="T16" fmla="*/ 348 w 381"/>
                      <a:gd name="T17" fmla="*/ 22 h 79"/>
                      <a:gd name="T18" fmla="*/ 369 w 381"/>
                      <a:gd name="T19" fmla="*/ 42 h 79"/>
                      <a:gd name="T20" fmla="*/ 380 w 381"/>
                      <a:gd name="T21" fmla="*/ 74 h 79"/>
                      <a:gd name="T22" fmla="*/ 286 w 381"/>
                      <a:gd name="T23" fmla="*/ 72 h 79"/>
                      <a:gd name="T24" fmla="*/ 292 w 381"/>
                      <a:gd name="T25" fmla="*/ 50 h 79"/>
                      <a:gd name="T26" fmla="*/ 266 w 381"/>
                      <a:gd name="T27" fmla="*/ 43 h 79"/>
                      <a:gd name="T28" fmla="*/ 242 w 381"/>
                      <a:gd name="T29" fmla="*/ 39 h 79"/>
                      <a:gd name="T30" fmla="*/ 204 w 381"/>
                      <a:gd name="T31" fmla="*/ 37 h 79"/>
                      <a:gd name="T32" fmla="*/ 152 w 381"/>
                      <a:gd name="T33" fmla="*/ 37 h 79"/>
                      <a:gd name="T34" fmla="*/ 114 w 381"/>
                      <a:gd name="T35" fmla="*/ 43 h 79"/>
                      <a:gd name="T36" fmla="*/ 88 w 381"/>
                      <a:gd name="T37" fmla="*/ 46 h 79"/>
                      <a:gd name="T38" fmla="*/ 96 w 381"/>
                      <a:gd name="T39" fmla="*/ 68 h 79"/>
                      <a:gd name="T40" fmla="*/ 0 w 381"/>
                      <a:gd name="T41" fmla="*/ 78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1" h="79">
                        <a:moveTo>
                          <a:pt x="0" y="78"/>
                        </a:moveTo>
                        <a:lnTo>
                          <a:pt x="4" y="43"/>
                        </a:lnTo>
                        <a:lnTo>
                          <a:pt x="26" y="21"/>
                        </a:lnTo>
                        <a:lnTo>
                          <a:pt x="88" y="7"/>
                        </a:lnTo>
                        <a:lnTo>
                          <a:pt x="154" y="2"/>
                        </a:lnTo>
                        <a:lnTo>
                          <a:pt x="207" y="0"/>
                        </a:lnTo>
                        <a:lnTo>
                          <a:pt x="262" y="5"/>
                        </a:lnTo>
                        <a:lnTo>
                          <a:pt x="306" y="12"/>
                        </a:lnTo>
                        <a:lnTo>
                          <a:pt x="348" y="22"/>
                        </a:lnTo>
                        <a:lnTo>
                          <a:pt x="369" y="42"/>
                        </a:lnTo>
                        <a:lnTo>
                          <a:pt x="380" y="74"/>
                        </a:lnTo>
                        <a:lnTo>
                          <a:pt x="286" y="72"/>
                        </a:lnTo>
                        <a:lnTo>
                          <a:pt x="292" y="50"/>
                        </a:lnTo>
                        <a:lnTo>
                          <a:pt x="266" y="43"/>
                        </a:lnTo>
                        <a:lnTo>
                          <a:pt x="242" y="39"/>
                        </a:lnTo>
                        <a:lnTo>
                          <a:pt x="204" y="37"/>
                        </a:lnTo>
                        <a:lnTo>
                          <a:pt x="152" y="37"/>
                        </a:lnTo>
                        <a:lnTo>
                          <a:pt x="114" y="43"/>
                        </a:lnTo>
                        <a:lnTo>
                          <a:pt x="88" y="46"/>
                        </a:lnTo>
                        <a:lnTo>
                          <a:pt x="96" y="68"/>
                        </a:lnTo>
                        <a:lnTo>
                          <a:pt x="0" y="78"/>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95" name="Freeform 91"/>
                  <p:cNvSpPr>
                    <a:spLocks/>
                  </p:cNvSpPr>
                  <p:nvPr/>
                </p:nvSpPr>
                <p:spPr bwMode="auto">
                  <a:xfrm>
                    <a:off x="5239" y="3041"/>
                    <a:ext cx="389" cy="87"/>
                  </a:xfrm>
                  <a:custGeom>
                    <a:avLst/>
                    <a:gdLst>
                      <a:gd name="T0" fmla="*/ 0 w 389"/>
                      <a:gd name="T1" fmla="*/ 86 h 87"/>
                      <a:gd name="T2" fmla="*/ 4 w 389"/>
                      <a:gd name="T3" fmla="*/ 47 h 87"/>
                      <a:gd name="T4" fmla="*/ 27 w 389"/>
                      <a:gd name="T5" fmla="*/ 23 h 87"/>
                      <a:gd name="T6" fmla="*/ 90 w 389"/>
                      <a:gd name="T7" fmla="*/ 8 h 87"/>
                      <a:gd name="T8" fmla="*/ 157 w 389"/>
                      <a:gd name="T9" fmla="*/ 2 h 87"/>
                      <a:gd name="T10" fmla="*/ 211 w 389"/>
                      <a:gd name="T11" fmla="*/ 0 h 87"/>
                      <a:gd name="T12" fmla="*/ 268 w 389"/>
                      <a:gd name="T13" fmla="*/ 5 h 87"/>
                      <a:gd name="T14" fmla="*/ 312 w 389"/>
                      <a:gd name="T15" fmla="*/ 13 h 87"/>
                      <a:gd name="T16" fmla="*/ 355 w 389"/>
                      <a:gd name="T17" fmla="*/ 24 h 87"/>
                      <a:gd name="T18" fmla="*/ 377 w 389"/>
                      <a:gd name="T19" fmla="*/ 46 h 87"/>
                      <a:gd name="T20" fmla="*/ 388 w 389"/>
                      <a:gd name="T21" fmla="*/ 82 h 87"/>
                      <a:gd name="T22" fmla="*/ 292 w 389"/>
                      <a:gd name="T23" fmla="*/ 79 h 87"/>
                      <a:gd name="T24" fmla="*/ 298 w 389"/>
                      <a:gd name="T25" fmla="*/ 55 h 87"/>
                      <a:gd name="T26" fmla="*/ 272 w 389"/>
                      <a:gd name="T27" fmla="*/ 47 h 87"/>
                      <a:gd name="T28" fmla="*/ 247 w 389"/>
                      <a:gd name="T29" fmla="*/ 43 h 87"/>
                      <a:gd name="T30" fmla="*/ 208 w 389"/>
                      <a:gd name="T31" fmla="*/ 41 h 87"/>
                      <a:gd name="T32" fmla="*/ 155 w 389"/>
                      <a:gd name="T33" fmla="*/ 41 h 87"/>
                      <a:gd name="T34" fmla="*/ 116 w 389"/>
                      <a:gd name="T35" fmla="*/ 47 h 87"/>
                      <a:gd name="T36" fmla="*/ 90 w 389"/>
                      <a:gd name="T37" fmla="*/ 51 h 87"/>
                      <a:gd name="T38" fmla="*/ 98 w 389"/>
                      <a:gd name="T39" fmla="*/ 75 h 87"/>
                      <a:gd name="T40" fmla="*/ 0 w 389"/>
                      <a:gd name="T41" fmla="*/ 86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87">
                        <a:moveTo>
                          <a:pt x="0" y="86"/>
                        </a:moveTo>
                        <a:lnTo>
                          <a:pt x="4" y="47"/>
                        </a:lnTo>
                        <a:lnTo>
                          <a:pt x="27" y="23"/>
                        </a:lnTo>
                        <a:lnTo>
                          <a:pt x="90" y="8"/>
                        </a:lnTo>
                        <a:lnTo>
                          <a:pt x="157" y="2"/>
                        </a:lnTo>
                        <a:lnTo>
                          <a:pt x="211" y="0"/>
                        </a:lnTo>
                        <a:lnTo>
                          <a:pt x="268" y="5"/>
                        </a:lnTo>
                        <a:lnTo>
                          <a:pt x="312" y="13"/>
                        </a:lnTo>
                        <a:lnTo>
                          <a:pt x="355" y="24"/>
                        </a:lnTo>
                        <a:lnTo>
                          <a:pt x="377" y="46"/>
                        </a:lnTo>
                        <a:lnTo>
                          <a:pt x="388" y="82"/>
                        </a:lnTo>
                        <a:lnTo>
                          <a:pt x="292" y="79"/>
                        </a:lnTo>
                        <a:lnTo>
                          <a:pt x="298" y="55"/>
                        </a:lnTo>
                        <a:lnTo>
                          <a:pt x="272" y="47"/>
                        </a:lnTo>
                        <a:lnTo>
                          <a:pt x="247" y="43"/>
                        </a:lnTo>
                        <a:lnTo>
                          <a:pt x="208" y="41"/>
                        </a:lnTo>
                        <a:lnTo>
                          <a:pt x="155" y="41"/>
                        </a:lnTo>
                        <a:lnTo>
                          <a:pt x="116" y="47"/>
                        </a:lnTo>
                        <a:lnTo>
                          <a:pt x="90" y="51"/>
                        </a:lnTo>
                        <a:lnTo>
                          <a:pt x="98" y="75"/>
                        </a:lnTo>
                        <a:lnTo>
                          <a:pt x="0" y="8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591" name="Group 92"/>
                <p:cNvGrpSpPr>
                  <a:grpSpLocks/>
                </p:cNvGrpSpPr>
                <p:nvPr/>
              </p:nvGrpSpPr>
              <p:grpSpPr bwMode="auto">
                <a:xfrm>
                  <a:off x="5532" y="3119"/>
                  <a:ext cx="95" cy="27"/>
                  <a:chOff x="5532" y="3119"/>
                  <a:chExt cx="95" cy="27"/>
                </a:xfrm>
              </p:grpSpPr>
              <p:sp>
                <p:nvSpPr>
                  <p:cNvPr id="20592" name="Freeform 93"/>
                  <p:cNvSpPr>
                    <a:spLocks/>
                  </p:cNvSpPr>
                  <p:nvPr/>
                </p:nvSpPr>
                <p:spPr bwMode="auto">
                  <a:xfrm>
                    <a:off x="5536" y="3123"/>
                    <a:ext cx="87" cy="19"/>
                  </a:xfrm>
                  <a:custGeom>
                    <a:avLst/>
                    <a:gdLst>
                      <a:gd name="T0" fmla="*/ 0 w 87"/>
                      <a:gd name="T1" fmla="*/ 0 h 19"/>
                      <a:gd name="T2" fmla="*/ 86 w 87"/>
                      <a:gd name="T3" fmla="*/ 2 h 19"/>
                      <a:gd name="T4" fmla="*/ 82 w 87"/>
                      <a:gd name="T5" fmla="*/ 18 h 19"/>
                      <a:gd name="T6" fmla="*/ 3 w 87"/>
                      <a:gd name="T7" fmla="*/ 15 h 19"/>
                      <a:gd name="T8" fmla="*/ 0 w 87"/>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9">
                        <a:moveTo>
                          <a:pt x="0" y="0"/>
                        </a:moveTo>
                        <a:lnTo>
                          <a:pt x="86" y="2"/>
                        </a:lnTo>
                        <a:lnTo>
                          <a:pt x="82" y="18"/>
                        </a:lnTo>
                        <a:lnTo>
                          <a:pt x="3" y="15"/>
                        </a:lnTo>
                        <a:lnTo>
                          <a:pt x="0" y="0"/>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93" name="Freeform 94"/>
                  <p:cNvSpPr>
                    <a:spLocks/>
                  </p:cNvSpPr>
                  <p:nvPr/>
                </p:nvSpPr>
                <p:spPr bwMode="auto">
                  <a:xfrm>
                    <a:off x="5532" y="3119"/>
                    <a:ext cx="95" cy="27"/>
                  </a:xfrm>
                  <a:custGeom>
                    <a:avLst/>
                    <a:gdLst>
                      <a:gd name="T0" fmla="*/ 0 w 95"/>
                      <a:gd name="T1" fmla="*/ 0 h 27"/>
                      <a:gd name="T2" fmla="*/ 94 w 95"/>
                      <a:gd name="T3" fmla="*/ 3 h 27"/>
                      <a:gd name="T4" fmla="*/ 90 w 95"/>
                      <a:gd name="T5" fmla="*/ 26 h 27"/>
                      <a:gd name="T6" fmla="*/ 3 w 95"/>
                      <a:gd name="T7" fmla="*/ 22 h 27"/>
                      <a:gd name="T8" fmla="*/ 0 w 9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27">
                        <a:moveTo>
                          <a:pt x="0" y="0"/>
                        </a:moveTo>
                        <a:lnTo>
                          <a:pt x="94" y="3"/>
                        </a:lnTo>
                        <a:lnTo>
                          <a:pt x="90" y="26"/>
                        </a:lnTo>
                        <a:lnTo>
                          <a:pt x="3" y="22"/>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grpSp>
            <p:nvGrpSpPr>
              <p:cNvPr id="20554" name="Group 95"/>
              <p:cNvGrpSpPr>
                <a:grpSpLocks/>
              </p:cNvGrpSpPr>
              <p:nvPr/>
            </p:nvGrpSpPr>
            <p:grpSpPr bwMode="auto">
              <a:xfrm>
                <a:off x="5303" y="3071"/>
                <a:ext cx="262" cy="231"/>
                <a:chOff x="5303" y="3071"/>
                <a:chExt cx="262" cy="231"/>
              </a:xfrm>
            </p:grpSpPr>
            <p:grpSp>
              <p:nvGrpSpPr>
                <p:cNvPr id="20568" name="Group 96"/>
                <p:cNvGrpSpPr>
                  <a:grpSpLocks/>
                </p:cNvGrpSpPr>
                <p:nvPr/>
              </p:nvGrpSpPr>
              <p:grpSpPr bwMode="auto">
                <a:xfrm>
                  <a:off x="5323" y="3098"/>
                  <a:ext cx="221" cy="146"/>
                  <a:chOff x="5323" y="3098"/>
                  <a:chExt cx="221" cy="146"/>
                </a:xfrm>
              </p:grpSpPr>
              <p:sp>
                <p:nvSpPr>
                  <p:cNvPr id="20587" name="Freeform 97"/>
                  <p:cNvSpPr>
                    <a:spLocks/>
                  </p:cNvSpPr>
                  <p:nvPr/>
                </p:nvSpPr>
                <p:spPr bwMode="auto">
                  <a:xfrm>
                    <a:off x="5327" y="3102"/>
                    <a:ext cx="213" cy="138"/>
                  </a:xfrm>
                  <a:custGeom>
                    <a:avLst/>
                    <a:gdLst>
                      <a:gd name="T0" fmla="*/ 0 w 213"/>
                      <a:gd name="T1" fmla="*/ 137 h 138"/>
                      <a:gd name="T2" fmla="*/ 19 w 213"/>
                      <a:gd name="T3" fmla="*/ 0 h 138"/>
                      <a:gd name="T4" fmla="*/ 193 w 213"/>
                      <a:gd name="T5" fmla="*/ 0 h 138"/>
                      <a:gd name="T6" fmla="*/ 212 w 213"/>
                      <a:gd name="T7" fmla="*/ 137 h 138"/>
                      <a:gd name="T8" fmla="*/ 0 w 213"/>
                      <a:gd name="T9" fmla="*/ 137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3" h="138">
                        <a:moveTo>
                          <a:pt x="0" y="137"/>
                        </a:moveTo>
                        <a:lnTo>
                          <a:pt x="19" y="0"/>
                        </a:lnTo>
                        <a:lnTo>
                          <a:pt x="193" y="0"/>
                        </a:lnTo>
                        <a:lnTo>
                          <a:pt x="212" y="137"/>
                        </a:lnTo>
                        <a:lnTo>
                          <a:pt x="0" y="137"/>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8" name="Freeform 98"/>
                  <p:cNvSpPr>
                    <a:spLocks/>
                  </p:cNvSpPr>
                  <p:nvPr/>
                </p:nvSpPr>
                <p:spPr bwMode="auto">
                  <a:xfrm>
                    <a:off x="5323" y="3098"/>
                    <a:ext cx="221" cy="146"/>
                  </a:xfrm>
                  <a:custGeom>
                    <a:avLst/>
                    <a:gdLst>
                      <a:gd name="T0" fmla="*/ 0 w 221"/>
                      <a:gd name="T1" fmla="*/ 145 h 146"/>
                      <a:gd name="T2" fmla="*/ 20 w 221"/>
                      <a:gd name="T3" fmla="*/ 0 h 146"/>
                      <a:gd name="T4" fmla="*/ 200 w 221"/>
                      <a:gd name="T5" fmla="*/ 0 h 146"/>
                      <a:gd name="T6" fmla="*/ 220 w 221"/>
                      <a:gd name="T7" fmla="*/ 145 h 146"/>
                      <a:gd name="T8" fmla="*/ 0 w 221"/>
                      <a:gd name="T9" fmla="*/ 145 h 1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146">
                        <a:moveTo>
                          <a:pt x="0" y="145"/>
                        </a:moveTo>
                        <a:lnTo>
                          <a:pt x="20" y="0"/>
                        </a:lnTo>
                        <a:lnTo>
                          <a:pt x="200" y="0"/>
                        </a:lnTo>
                        <a:lnTo>
                          <a:pt x="220" y="145"/>
                        </a:lnTo>
                        <a:lnTo>
                          <a:pt x="0" y="145"/>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569" name="Group 99"/>
                <p:cNvGrpSpPr>
                  <a:grpSpLocks/>
                </p:cNvGrpSpPr>
                <p:nvPr/>
              </p:nvGrpSpPr>
              <p:grpSpPr bwMode="auto">
                <a:xfrm>
                  <a:off x="5303" y="3243"/>
                  <a:ext cx="262" cy="59"/>
                  <a:chOff x="5303" y="3243"/>
                  <a:chExt cx="262" cy="59"/>
                </a:xfrm>
              </p:grpSpPr>
              <p:sp>
                <p:nvSpPr>
                  <p:cNvPr id="20585" name="Freeform 100"/>
                  <p:cNvSpPr>
                    <a:spLocks/>
                  </p:cNvSpPr>
                  <p:nvPr/>
                </p:nvSpPr>
                <p:spPr bwMode="auto">
                  <a:xfrm>
                    <a:off x="5307" y="3247"/>
                    <a:ext cx="254" cy="51"/>
                  </a:xfrm>
                  <a:custGeom>
                    <a:avLst/>
                    <a:gdLst>
                      <a:gd name="T0" fmla="*/ 19 w 254"/>
                      <a:gd name="T1" fmla="*/ 0 h 51"/>
                      <a:gd name="T2" fmla="*/ 233 w 254"/>
                      <a:gd name="T3" fmla="*/ 0 h 51"/>
                      <a:gd name="T4" fmla="*/ 253 w 254"/>
                      <a:gd name="T5" fmla="*/ 50 h 51"/>
                      <a:gd name="T6" fmla="*/ 0 w 254"/>
                      <a:gd name="T7" fmla="*/ 50 h 51"/>
                      <a:gd name="T8" fmla="*/ 19 w 254"/>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 h="51">
                        <a:moveTo>
                          <a:pt x="19" y="0"/>
                        </a:moveTo>
                        <a:lnTo>
                          <a:pt x="233" y="0"/>
                        </a:lnTo>
                        <a:lnTo>
                          <a:pt x="253" y="50"/>
                        </a:lnTo>
                        <a:lnTo>
                          <a:pt x="0" y="50"/>
                        </a:lnTo>
                        <a:lnTo>
                          <a:pt x="19" y="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6" name="Freeform 101"/>
                  <p:cNvSpPr>
                    <a:spLocks/>
                  </p:cNvSpPr>
                  <p:nvPr/>
                </p:nvSpPr>
                <p:spPr bwMode="auto">
                  <a:xfrm>
                    <a:off x="5303" y="3243"/>
                    <a:ext cx="262" cy="59"/>
                  </a:xfrm>
                  <a:custGeom>
                    <a:avLst/>
                    <a:gdLst>
                      <a:gd name="T0" fmla="*/ 20 w 262"/>
                      <a:gd name="T1" fmla="*/ 0 h 59"/>
                      <a:gd name="T2" fmla="*/ 240 w 262"/>
                      <a:gd name="T3" fmla="*/ 0 h 59"/>
                      <a:gd name="T4" fmla="*/ 261 w 262"/>
                      <a:gd name="T5" fmla="*/ 58 h 59"/>
                      <a:gd name="T6" fmla="*/ 0 w 262"/>
                      <a:gd name="T7" fmla="*/ 58 h 59"/>
                      <a:gd name="T8" fmla="*/ 20 w 262"/>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59">
                        <a:moveTo>
                          <a:pt x="20" y="0"/>
                        </a:moveTo>
                        <a:lnTo>
                          <a:pt x="240" y="0"/>
                        </a:lnTo>
                        <a:lnTo>
                          <a:pt x="261" y="58"/>
                        </a:lnTo>
                        <a:lnTo>
                          <a:pt x="0" y="58"/>
                        </a:lnTo>
                        <a:lnTo>
                          <a:pt x="2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570" name="Group 102"/>
                <p:cNvGrpSpPr>
                  <a:grpSpLocks/>
                </p:cNvGrpSpPr>
                <p:nvPr/>
              </p:nvGrpSpPr>
              <p:grpSpPr bwMode="auto">
                <a:xfrm>
                  <a:off x="5303" y="3098"/>
                  <a:ext cx="41" cy="204"/>
                  <a:chOff x="5303" y="3098"/>
                  <a:chExt cx="41" cy="204"/>
                </a:xfrm>
              </p:grpSpPr>
              <p:sp>
                <p:nvSpPr>
                  <p:cNvPr id="20583" name="Freeform 103"/>
                  <p:cNvSpPr>
                    <a:spLocks/>
                  </p:cNvSpPr>
                  <p:nvPr/>
                </p:nvSpPr>
                <p:spPr bwMode="auto">
                  <a:xfrm>
                    <a:off x="5307" y="3102"/>
                    <a:ext cx="33" cy="196"/>
                  </a:xfrm>
                  <a:custGeom>
                    <a:avLst/>
                    <a:gdLst>
                      <a:gd name="T0" fmla="*/ 16 w 33"/>
                      <a:gd name="T1" fmla="*/ 139 h 196"/>
                      <a:gd name="T2" fmla="*/ 0 w 33"/>
                      <a:gd name="T3" fmla="*/ 195 h 196"/>
                      <a:gd name="T4" fmla="*/ 17 w 33"/>
                      <a:gd name="T5" fmla="*/ 58 h 196"/>
                      <a:gd name="T6" fmla="*/ 32 w 33"/>
                      <a:gd name="T7" fmla="*/ 0 h 196"/>
                      <a:gd name="T8" fmla="*/ 16 w 33"/>
                      <a:gd name="T9" fmla="*/ 139 h 1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96">
                        <a:moveTo>
                          <a:pt x="16" y="139"/>
                        </a:moveTo>
                        <a:lnTo>
                          <a:pt x="0" y="195"/>
                        </a:lnTo>
                        <a:lnTo>
                          <a:pt x="17" y="58"/>
                        </a:lnTo>
                        <a:lnTo>
                          <a:pt x="32" y="0"/>
                        </a:lnTo>
                        <a:lnTo>
                          <a:pt x="16" y="139"/>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4" name="Freeform 104"/>
                  <p:cNvSpPr>
                    <a:spLocks/>
                  </p:cNvSpPr>
                  <p:nvPr/>
                </p:nvSpPr>
                <p:spPr bwMode="auto">
                  <a:xfrm>
                    <a:off x="5303" y="3098"/>
                    <a:ext cx="41" cy="204"/>
                  </a:xfrm>
                  <a:custGeom>
                    <a:avLst/>
                    <a:gdLst>
                      <a:gd name="T0" fmla="*/ 20 w 41"/>
                      <a:gd name="T1" fmla="*/ 145 h 204"/>
                      <a:gd name="T2" fmla="*/ 0 w 41"/>
                      <a:gd name="T3" fmla="*/ 203 h 204"/>
                      <a:gd name="T4" fmla="*/ 21 w 41"/>
                      <a:gd name="T5" fmla="*/ 60 h 204"/>
                      <a:gd name="T6" fmla="*/ 40 w 41"/>
                      <a:gd name="T7" fmla="*/ 0 h 204"/>
                      <a:gd name="T8" fmla="*/ 20 w 41"/>
                      <a:gd name="T9" fmla="*/ 145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204">
                        <a:moveTo>
                          <a:pt x="20" y="145"/>
                        </a:moveTo>
                        <a:lnTo>
                          <a:pt x="0" y="203"/>
                        </a:lnTo>
                        <a:lnTo>
                          <a:pt x="21" y="60"/>
                        </a:lnTo>
                        <a:lnTo>
                          <a:pt x="40" y="0"/>
                        </a:lnTo>
                        <a:lnTo>
                          <a:pt x="20" y="145"/>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571" name="Group 105"/>
                <p:cNvGrpSpPr>
                  <a:grpSpLocks/>
                </p:cNvGrpSpPr>
                <p:nvPr/>
              </p:nvGrpSpPr>
              <p:grpSpPr bwMode="auto">
                <a:xfrm>
                  <a:off x="5523" y="3096"/>
                  <a:ext cx="42" cy="205"/>
                  <a:chOff x="5523" y="3096"/>
                  <a:chExt cx="42" cy="205"/>
                </a:xfrm>
              </p:grpSpPr>
              <p:sp>
                <p:nvSpPr>
                  <p:cNvPr id="20581" name="Freeform 106"/>
                  <p:cNvSpPr>
                    <a:spLocks/>
                  </p:cNvSpPr>
                  <p:nvPr/>
                </p:nvSpPr>
                <p:spPr bwMode="auto">
                  <a:xfrm>
                    <a:off x="5527" y="3100"/>
                    <a:ext cx="34" cy="197"/>
                  </a:xfrm>
                  <a:custGeom>
                    <a:avLst/>
                    <a:gdLst>
                      <a:gd name="T0" fmla="*/ 16 w 34"/>
                      <a:gd name="T1" fmla="*/ 139 h 197"/>
                      <a:gd name="T2" fmla="*/ 33 w 34"/>
                      <a:gd name="T3" fmla="*/ 196 h 197"/>
                      <a:gd name="T4" fmla="*/ 15 w 34"/>
                      <a:gd name="T5" fmla="*/ 58 h 197"/>
                      <a:gd name="T6" fmla="*/ 0 w 34"/>
                      <a:gd name="T7" fmla="*/ 0 h 197"/>
                      <a:gd name="T8" fmla="*/ 16 w 34"/>
                      <a:gd name="T9" fmla="*/ 139 h 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197">
                        <a:moveTo>
                          <a:pt x="16" y="139"/>
                        </a:moveTo>
                        <a:lnTo>
                          <a:pt x="33" y="196"/>
                        </a:lnTo>
                        <a:lnTo>
                          <a:pt x="15" y="58"/>
                        </a:lnTo>
                        <a:lnTo>
                          <a:pt x="0" y="0"/>
                        </a:lnTo>
                        <a:lnTo>
                          <a:pt x="16" y="139"/>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2" name="Freeform 107"/>
                  <p:cNvSpPr>
                    <a:spLocks/>
                  </p:cNvSpPr>
                  <p:nvPr/>
                </p:nvSpPr>
                <p:spPr bwMode="auto">
                  <a:xfrm>
                    <a:off x="5523" y="3096"/>
                    <a:ext cx="42" cy="205"/>
                  </a:xfrm>
                  <a:custGeom>
                    <a:avLst/>
                    <a:gdLst>
                      <a:gd name="T0" fmla="*/ 20 w 42"/>
                      <a:gd name="T1" fmla="*/ 145 h 205"/>
                      <a:gd name="T2" fmla="*/ 41 w 42"/>
                      <a:gd name="T3" fmla="*/ 204 h 205"/>
                      <a:gd name="T4" fmla="*/ 19 w 42"/>
                      <a:gd name="T5" fmla="*/ 60 h 205"/>
                      <a:gd name="T6" fmla="*/ 0 w 42"/>
                      <a:gd name="T7" fmla="*/ 0 h 205"/>
                      <a:gd name="T8" fmla="*/ 20 w 42"/>
                      <a:gd name="T9" fmla="*/ 145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05">
                        <a:moveTo>
                          <a:pt x="20" y="145"/>
                        </a:moveTo>
                        <a:lnTo>
                          <a:pt x="41" y="204"/>
                        </a:lnTo>
                        <a:lnTo>
                          <a:pt x="19" y="60"/>
                        </a:lnTo>
                        <a:lnTo>
                          <a:pt x="0" y="0"/>
                        </a:lnTo>
                        <a:lnTo>
                          <a:pt x="20" y="145"/>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572" name="Group 108"/>
                <p:cNvGrpSpPr>
                  <a:grpSpLocks/>
                </p:cNvGrpSpPr>
                <p:nvPr/>
              </p:nvGrpSpPr>
              <p:grpSpPr bwMode="auto">
                <a:xfrm>
                  <a:off x="5362" y="3071"/>
                  <a:ext cx="35" cy="28"/>
                  <a:chOff x="5362" y="3071"/>
                  <a:chExt cx="35" cy="28"/>
                </a:xfrm>
              </p:grpSpPr>
              <p:sp>
                <p:nvSpPr>
                  <p:cNvPr id="20579" name="Freeform 109"/>
                  <p:cNvSpPr>
                    <a:spLocks/>
                  </p:cNvSpPr>
                  <p:nvPr/>
                </p:nvSpPr>
                <p:spPr bwMode="auto">
                  <a:xfrm>
                    <a:off x="5366" y="3075"/>
                    <a:ext cx="27" cy="20"/>
                  </a:xfrm>
                  <a:custGeom>
                    <a:avLst/>
                    <a:gdLst>
                      <a:gd name="T0" fmla="*/ 0 w 27"/>
                      <a:gd name="T1" fmla="*/ 19 h 20"/>
                      <a:gd name="T2" fmla="*/ 0 w 27"/>
                      <a:gd name="T3" fmla="*/ 14 h 20"/>
                      <a:gd name="T4" fmla="*/ 4 w 27"/>
                      <a:gd name="T5" fmla="*/ 0 h 20"/>
                      <a:gd name="T6" fmla="*/ 21 w 27"/>
                      <a:gd name="T7" fmla="*/ 0 h 20"/>
                      <a:gd name="T8" fmla="*/ 26 w 27"/>
                      <a:gd name="T9" fmla="*/ 13 h 20"/>
                      <a:gd name="T10" fmla="*/ 26 w 27"/>
                      <a:gd name="T11" fmla="*/ 19 h 20"/>
                      <a:gd name="T12" fmla="*/ 0 w 27"/>
                      <a:gd name="T13" fmla="*/ 19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0">
                        <a:moveTo>
                          <a:pt x="0" y="19"/>
                        </a:moveTo>
                        <a:lnTo>
                          <a:pt x="0" y="14"/>
                        </a:lnTo>
                        <a:lnTo>
                          <a:pt x="4" y="0"/>
                        </a:lnTo>
                        <a:lnTo>
                          <a:pt x="21" y="0"/>
                        </a:lnTo>
                        <a:lnTo>
                          <a:pt x="26" y="13"/>
                        </a:lnTo>
                        <a:lnTo>
                          <a:pt x="26" y="19"/>
                        </a:lnTo>
                        <a:lnTo>
                          <a:pt x="0" y="19"/>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0" name="Freeform 110"/>
                  <p:cNvSpPr>
                    <a:spLocks/>
                  </p:cNvSpPr>
                  <p:nvPr/>
                </p:nvSpPr>
                <p:spPr bwMode="auto">
                  <a:xfrm>
                    <a:off x="5362" y="3071"/>
                    <a:ext cx="35" cy="28"/>
                  </a:xfrm>
                  <a:custGeom>
                    <a:avLst/>
                    <a:gdLst>
                      <a:gd name="T0" fmla="*/ 0 w 35"/>
                      <a:gd name="T1" fmla="*/ 27 h 28"/>
                      <a:gd name="T2" fmla="*/ 0 w 35"/>
                      <a:gd name="T3" fmla="*/ 20 h 28"/>
                      <a:gd name="T4" fmla="*/ 5 w 35"/>
                      <a:gd name="T5" fmla="*/ 0 h 28"/>
                      <a:gd name="T6" fmla="*/ 28 w 35"/>
                      <a:gd name="T7" fmla="*/ 0 h 28"/>
                      <a:gd name="T8" fmla="*/ 34 w 35"/>
                      <a:gd name="T9" fmla="*/ 19 h 28"/>
                      <a:gd name="T10" fmla="*/ 34 w 35"/>
                      <a:gd name="T11" fmla="*/ 27 h 28"/>
                      <a:gd name="T12" fmla="*/ 0 w 35"/>
                      <a:gd name="T13" fmla="*/ 27 h 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28">
                        <a:moveTo>
                          <a:pt x="0" y="27"/>
                        </a:moveTo>
                        <a:lnTo>
                          <a:pt x="0" y="20"/>
                        </a:lnTo>
                        <a:lnTo>
                          <a:pt x="5" y="0"/>
                        </a:lnTo>
                        <a:lnTo>
                          <a:pt x="28" y="0"/>
                        </a:lnTo>
                        <a:lnTo>
                          <a:pt x="34" y="19"/>
                        </a:lnTo>
                        <a:lnTo>
                          <a:pt x="34" y="27"/>
                        </a:lnTo>
                        <a:lnTo>
                          <a:pt x="0" y="2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573" name="Group 111"/>
                <p:cNvGrpSpPr>
                  <a:grpSpLocks/>
                </p:cNvGrpSpPr>
                <p:nvPr/>
              </p:nvGrpSpPr>
              <p:grpSpPr bwMode="auto">
                <a:xfrm>
                  <a:off x="5467" y="3071"/>
                  <a:ext cx="34" cy="28"/>
                  <a:chOff x="5467" y="3071"/>
                  <a:chExt cx="34" cy="28"/>
                </a:xfrm>
              </p:grpSpPr>
              <p:sp>
                <p:nvSpPr>
                  <p:cNvPr id="20577" name="Freeform 112"/>
                  <p:cNvSpPr>
                    <a:spLocks/>
                  </p:cNvSpPr>
                  <p:nvPr/>
                </p:nvSpPr>
                <p:spPr bwMode="auto">
                  <a:xfrm>
                    <a:off x="5471" y="3075"/>
                    <a:ext cx="26" cy="20"/>
                  </a:xfrm>
                  <a:custGeom>
                    <a:avLst/>
                    <a:gdLst>
                      <a:gd name="T0" fmla="*/ 0 w 26"/>
                      <a:gd name="T1" fmla="*/ 19 h 20"/>
                      <a:gd name="T2" fmla="*/ 0 w 26"/>
                      <a:gd name="T3" fmla="*/ 14 h 20"/>
                      <a:gd name="T4" fmla="*/ 4 w 26"/>
                      <a:gd name="T5" fmla="*/ 0 h 20"/>
                      <a:gd name="T6" fmla="*/ 20 w 26"/>
                      <a:gd name="T7" fmla="*/ 0 h 20"/>
                      <a:gd name="T8" fmla="*/ 25 w 26"/>
                      <a:gd name="T9" fmla="*/ 13 h 20"/>
                      <a:gd name="T10" fmla="*/ 25 w 26"/>
                      <a:gd name="T11" fmla="*/ 19 h 20"/>
                      <a:gd name="T12" fmla="*/ 0 w 26"/>
                      <a:gd name="T13" fmla="*/ 19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0">
                        <a:moveTo>
                          <a:pt x="0" y="19"/>
                        </a:moveTo>
                        <a:lnTo>
                          <a:pt x="0" y="14"/>
                        </a:lnTo>
                        <a:lnTo>
                          <a:pt x="4" y="0"/>
                        </a:lnTo>
                        <a:lnTo>
                          <a:pt x="20" y="0"/>
                        </a:lnTo>
                        <a:lnTo>
                          <a:pt x="25" y="13"/>
                        </a:lnTo>
                        <a:lnTo>
                          <a:pt x="25" y="19"/>
                        </a:lnTo>
                        <a:lnTo>
                          <a:pt x="0" y="19"/>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78" name="Freeform 113"/>
                  <p:cNvSpPr>
                    <a:spLocks/>
                  </p:cNvSpPr>
                  <p:nvPr/>
                </p:nvSpPr>
                <p:spPr bwMode="auto">
                  <a:xfrm>
                    <a:off x="5467" y="3071"/>
                    <a:ext cx="34" cy="28"/>
                  </a:xfrm>
                  <a:custGeom>
                    <a:avLst/>
                    <a:gdLst>
                      <a:gd name="T0" fmla="*/ 0 w 34"/>
                      <a:gd name="T1" fmla="*/ 27 h 28"/>
                      <a:gd name="T2" fmla="*/ 0 w 34"/>
                      <a:gd name="T3" fmla="*/ 20 h 28"/>
                      <a:gd name="T4" fmla="*/ 5 w 34"/>
                      <a:gd name="T5" fmla="*/ 0 h 28"/>
                      <a:gd name="T6" fmla="*/ 27 w 34"/>
                      <a:gd name="T7" fmla="*/ 0 h 28"/>
                      <a:gd name="T8" fmla="*/ 33 w 34"/>
                      <a:gd name="T9" fmla="*/ 19 h 28"/>
                      <a:gd name="T10" fmla="*/ 33 w 34"/>
                      <a:gd name="T11" fmla="*/ 27 h 28"/>
                      <a:gd name="T12" fmla="*/ 0 w 34"/>
                      <a:gd name="T13" fmla="*/ 27 h 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28">
                        <a:moveTo>
                          <a:pt x="0" y="27"/>
                        </a:moveTo>
                        <a:lnTo>
                          <a:pt x="0" y="20"/>
                        </a:lnTo>
                        <a:lnTo>
                          <a:pt x="5" y="0"/>
                        </a:lnTo>
                        <a:lnTo>
                          <a:pt x="27" y="0"/>
                        </a:lnTo>
                        <a:lnTo>
                          <a:pt x="33" y="19"/>
                        </a:lnTo>
                        <a:lnTo>
                          <a:pt x="33" y="27"/>
                        </a:lnTo>
                        <a:lnTo>
                          <a:pt x="0" y="2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0574" name="Group 114"/>
                <p:cNvGrpSpPr>
                  <a:grpSpLocks/>
                </p:cNvGrpSpPr>
                <p:nvPr/>
              </p:nvGrpSpPr>
              <p:grpSpPr bwMode="auto">
                <a:xfrm>
                  <a:off x="5340" y="3109"/>
                  <a:ext cx="188" cy="125"/>
                  <a:chOff x="5340" y="3109"/>
                  <a:chExt cx="188" cy="125"/>
                </a:xfrm>
              </p:grpSpPr>
              <p:sp>
                <p:nvSpPr>
                  <p:cNvPr id="20575" name="Freeform 115"/>
                  <p:cNvSpPr>
                    <a:spLocks/>
                  </p:cNvSpPr>
                  <p:nvPr/>
                </p:nvSpPr>
                <p:spPr bwMode="auto">
                  <a:xfrm>
                    <a:off x="5344" y="3113"/>
                    <a:ext cx="180" cy="117"/>
                  </a:xfrm>
                  <a:custGeom>
                    <a:avLst/>
                    <a:gdLst>
                      <a:gd name="T0" fmla="*/ 0 w 180"/>
                      <a:gd name="T1" fmla="*/ 116 h 117"/>
                      <a:gd name="T2" fmla="*/ 16 w 180"/>
                      <a:gd name="T3" fmla="*/ 0 h 117"/>
                      <a:gd name="T4" fmla="*/ 163 w 180"/>
                      <a:gd name="T5" fmla="*/ 0 h 117"/>
                      <a:gd name="T6" fmla="*/ 179 w 180"/>
                      <a:gd name="T7" fmla="*/ 116 h 117"/>
                      <a:gd name="T8" fmla="*/ 0 w 180"/>
                      <a:gd name="T9" fmla="*/ 116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117">
                        <a:moveTo>
                          <a:pt x="0" y="116"/>
                        </a:moveTo>
                        <a:lnTo>
                          <a:pt x="16" y="0"/>
                        </a:lnTo>
                        <a:lnTo>
                          <a:pt x="163" y="0"/>
                        </a:lnTo>
                        <a:lnTo>
                          <a:pt x="179" y="116"/>
                        </a:lnTo>
                        <a:lnTo>
                          <a:pt x="0" y="116"/>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76" name="Freeform 116"/>
                  <p:cNvSpPr>
                    <a:spLocks/>
                  </p:cNvSpPr>
                  <p:nvPr/>
                </p:nvSpPr>
                <p:spPr bwMode="auto">
                  <a:xfrm>
                    <a:off x="5340" y="3109"/>
                    <a:ext cx="188" cy="125"/>
                  </a:xfrm>
                  <a:custGeom>
                    <a:avLst/>
                    <a:gdLst>
                      <a:gd name="T0" fmla="*/ 0 w 188"/>
                      <a:gd name="T1" fmla="*/ 124 h 125"/>
                      <a:gd name="T2" fmla="*/ 17 w 188"/>
                      <a:gd name="T3" fmla="*/ 0 h 125"/>
                      <a:gd name="T4" fmla="*/ 170 w 188"/>
                      <a:gd name="T5" fmla="*/ 0 h 125"/>
                      <a:gd name="T6" fmla="*/ 187 w 188"/>
                      <a:gd name="T7" fmla="*/ 124 h 125"/>
                      <a:gd name="T8" fmla="*/ 0 w 188"/>
                      <a:gd name="T9" fmla="*/ 124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25">
                        <a:moveTo>
                          <a:pt x="0" y="124"/>
                        </a:moveTo>
                        <a:lnTo>
                          <a:pt x="17" y="0"/>
                        </a:lnTo>
                        <a:lnTo>
                          <a:pt x="170" y="0"/>
                        </a:lnTo>
                        <a:lnTo>
                          <a:pt x="187" y="124"/>
                        </a:lnTo>
                        <a:lnTo>
                          <a:pt x="0" y="124"/>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grpSp>
            <p:nvGrpSpPr>
              <p:cNvPr id="20555" name="Group 117"/>
              <p:cNvGrpSpPr>
                <a:grpSpLocks/>
              </p:cNvGrpSpPr>
              <p:nvPr/>
            </p:nvGrpSpPr>
            <p:grpSpPr bwMode="auto">
              <a:xfrm>
                <a:off x="5394" y="3134"/>
                <a:ext cx="88" cy="81"/>
                <a:chOff x="5394" y="3134"/>
                <a:chExt cx="88" cy="81"/>
              </a:xfrm>
            </p:grpSpPr>
            <p:sp>
              <p:nvSpPr>
                <p:cNvPr id="20556" name="Rectangle 118"/>
                <p:cNvSpPr>
                  <a:spLocks noChangeArrowheads="1"/>
                </p:cNvSpPr>
                <p:nvPr/>
              </p:nvSpPr>
              <p:spPr bwMode="auto">
                <a:xfrm>
                  <a:off x="5394" y="3134"/>
                  <a:ext cx="20"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57" name="Rectangle 119"/>
                <p:cNvSpPr>
                  <a:spLocks noChangeArrowheads="1"/>
                </p:cNvSpPr>
                <p:nvPr/>
              </p:nvSpPr>
              <p:spPr bwMode="auto">
                <a:xfrm>
                  <a:off x="5427" y="3134"/>
                  <a:ext cx="21"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58" name="Rectangle 120"/>
                <p:cNvSpPr>
                  <a:spLocks noChangeArrowheads="1"/>
                </p:cNvSpPr>
                <p:nvPr/>
              </p:nvSpPr>
              <p:spPr bwMode="auto">
                <a:xfrm>
                  <a:off x="5461" y="3134"/>
                  <a:ext cx="21"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59" name="Rectangle 121"/>
                <p:cNvSpPr>
                  <a:spLocks noChangeArrowheads="1"/>
                </p:cNvSpPr>
                <p:nvPr/>
              </p:nvSpPr>
              <p:spPr bwMode="auto">
                <a:xfrm>
                  <a:off x="5394" y="3158"/>
                  <a:ext cx="20"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60" name="Rectangle 122"/>
                <p:cNvSpPr>
                  <a:spLocks noChangeArrowheads="1"/>
                </p:cNvSpPr>
                <p:nvPr/>
              </p:nvSpPr>
              <p:spPr bwMode="auto">
                <a:xfrm>
                  <a:off x="5427" y="3158"/>
                  <a:ext cx="21"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61" name="Rectangle 123"/>
                <p:cNvSpPr>
                  <a:spLocks noChangeArrowheads="1"/>
                </p:cNvSpPr>
                <p:nvPr/>
              </p:nvSpPr>
              <p:spPr bwMode="auto">
                <a:xfrm>
                  <a:off x="5461" y="3158"/>
                  <a:ext cx="21"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62" name="Rectangle 124"/>
                <p:cNvSpPr>
                  <a:spLocks noChangeArrowheads="1"/>
                </p:cNvSpPr>
                <p:nvPr/>
              </p:nvSpPr>
              <p:spPr bwMode="auto">
                <a:xfrm>
                  <a:off x="5394" y="3182"/>
                  <a:ext cx="20"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63" name="Rectangle 125"/>
                <p:cNvSpPr>
                  <a:spLocks noChangeArrowheads="1"/>
                </p:cNvSpPr>
                <p:nvPr/>
              </p:nvSpPr>
              <p:spPr bwMode="auto">
                <a:xfrm>
                  <a:off x="5427" y="3182"/>
                  <a:ext cx="21"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64" name="Rectangle 126"/>
                <p:cNvSpPr>
                  <a:spLocks noChangeArrowheads="1"/>
                </p:cNvSpPr>
                <p:nvPr/>
              </p:nvSpPr>
              <p:spPr bwMode="auto">
                <a:xfrm>
                  <a:off x="5461" y="3182"/>
                  <a:ext cx="21"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65" name="Rectangle 127"/>
                <p:cNvSpPr>
                  <a:spLocks noChangeArrowheads="1"/>
                </p:cNvSpPr>
                <p:nvPr/>
              </p:nvSpPr>
              <p:spPr bwMode="auto">
                <a:xfrm>
                  <a:off x="5394" y="3206"/>
                  <a:ext cx="20"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66" name="Rectangle 128"/>
                <p:cNvSpPr>
                  <a:spLocks noChangeArrowheads="1"/>
                </p:cNvSpPr>
                <p:nvPr/>
              </p:nvSpPr>
              <p:spPr bwMode="auto">
                <a:xfrm>
                  <a:off x="5427" y="3206"/>
                  <a:ext cx="21"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67" name="Rectangle 129"/>
                <p:cNvSpPr>
                  <a:spLocks noChangeArrowheads="1"/>
                </p:cNvSpPr>
                <p:nvPr/>
              </p:nvSpPr>
              <p:spPr bwMode="auto">
                <a:xfrm>
                  <a:off x="5461" y="3206"/>
                  <a:ext cx="21" cy="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20547" name="Arc 130"/>
            <p:cNvSpPr>
              <a:spLocks/>
            </p:cNvSpPr>
            <p:nvPr/>
          </p:nvSpPr>
          <p:spPr bwMode="auto">
            <a:xfrm>
              <a:off x="5099" y="2929"/>
              <a:ext cx="153" cy="211"/>
            </a:xfrm>
            <a:custGeom>
              <a:avLst/>
              <a:gdLst>
                <a:gd name="T0" fmla="*/ 0 w 21600"/>
                <a:gd name="T1" fmla="*/ 211 h 21600"/>
                <a:gd name="T2" fmla="*/ 152 w 21600"/>
                <a:gd name="T3" fmla="*/ 0 h 21600"/>
                <a:gd name="T4" fmla="*/ 153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25"/>
                    <a:pt x="9584" y="77"/>
                    <a:pt x="21459" y="0"/>
                  </a:cubicBezTo>
                </a:path>
                <a:path w="21600" h="21600" stroke="0" extrusionOk="0">
                  <a:moveTo>
                    <a:pt x="0" y="21600"/>
                  </a:moveTo>
                  <a:cubicBezTo>
                    <a:pt x="0" y="9725"/>
                    <a:pt x="9584" y="77"/>
                    <a:pt x="21459" y="0"/>
                  </a:cubicBezTo>
                  <a:lnTo>
                    <a:pt x="21600" y="21600"/>
                  </a:lnTo>
                  <a:lnTo>
                    <a:pt x="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48" name="Arc 131"/>
            <p:cNvSpPr>
              <a:spLocks/>
            </p:cNvSpPr>
            <p:nvPr/>
          </p:nvSpPr>
          <p:spPr bwMode="auto">
            <a:xfrm>
              <a:off x="5156" y="2967"/>
              <a:ext cx="166" cy="211"/>
            </a:xfrm>
            <a:custGeom>
              <a:avLst/>
              <a:gdLst>
                <a:gd name="T0" fmla="*/ 0 w 23429"/>
                <a:gd name="T1" fmla="*/ 211 h 21600"/>
                <a:gd name="T2" fmla="*/ 166 w 23429"/>
                <a:gd name="T3" fmla="*/ 1 h 21600"/>
                <a:gd name="T4" fmla="*/ 153 w 23429"/>
                <a:gd name="T5" fmla="*/ 211 h 21600"/>
                <a:gd name="T6" fmla="*/ 0 60000 65536"/>
                <a:gd name="T7" fmla="*/ 0 60000 65536"/>
                <a:gd name="T8" fmla="*/ 0 60000 65536"/>
              </a:gdLst>
              <a:ahLst/>
              <a:cxnLst>
                <a:cxn ang="T6">
                  <a:pos x="T0" y="T1"/>
                </a:cxn>
                <a:cxn ang="T7">
                  <a:pos x="T2" y="T3"/>
                </a:cxn>
                <a:cxn ang="T8">
                  <a:pos x="T4" y="T5"/>
                </a:cxn>
              </a:cxnLst>
              <a:rect l="0" t="0" r="r" b="b"/>
              <a:pathLst>
                <a:path w="23429" h="21600" fill="none" extrusionOk="0">
                  <a:moveTo>
                    <a:pt x="0" y="21600"/>
                  </a:moveTo>
                  <a:cubicBezTo>
                    <a:pt x="0" y="9670"/>
                    <a:pt x="9670" y="0"/>
                    <a:pt x="21600" y="0"/>
                  </a:cubicBezTo>
                  <a:cubicBezTo>
                    <a:pt x="22210" y="0"/>
                    <a:pt x="22820" y="25"/>
                    <a:pt x="23429" y="77"/>
                  </a:cubicBezTo>
                </a:path>
                <a:path w="23429" h="21600" stroke="0" extrusionOk="0">
                  <a:moveTo>
                    <a:pt x="0" y="21600"/>
                  </a:moveTo>
                  <a:cubicBezTo>
                    <a:pt x="0" y="9670"/>
                    <a:pt x="9670" y="0"/>
                    <a:pt x="21600" y="0"/>
                  </a:cubicBezTo>
                  <a:cubicBezTo>
                    <a:pt x="22210" y="0"/>
                    <a:pt x="22820" y="25"/>
                    <a:pt x="23429" y="77"/>
                  </a:cubicBezTo>
                  <a:lnTo>
                    <a:pt x="21600" y="21600"/>
                  </a:lnTo>
                  <a:lnTo>
                    <a:pt x="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49" name="Arc 132"/>
            <p:cNvSpPr>
              <a:spLocks/>
            </p:cNvSpPr>
            <p:nvPr/>
          </p:nvSpPr>
          <p:spPr bwMode="auto">
            <a:xfrm>
              <a:off x="5032" y="2901"/>
              <a:ext cx="153" cy="211"/>
            </a:xfrm>
            <a:custGeom>
              <a:avLst/>
              <a:gdLst>
                <a:gd name="T0" fmla="*/ 0 w 21600"/>
                <a:gd name="T1" fmla="*/ 211 h 21600"/>
                <a:gd name="T2" fmla="*/ 152 w 21600"/>
                <a:gd name="T3" fmla="*/ 0 h 21600"/>
                <a:gd name="T4" fmla="*/ 153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25"/>
                    <a:pt x="9584" y="77"/>
                    <a:pt x="21459" y="0"/>
                  </a:cubicBezTo>
                </a:path>
                <a:path w="21600" h="21600" stroke="0" extrusionOk="0">
                  <a:moveTo>
                    <a:pt x="0" y="21600"/>
                  </a:moveTo>
                  <a:cubicBezTo>
                    <a:pt x="0" y="9725"/>
                    <a:pt x="9584" y="77"/>
                    <a:pt x="21459" y="0"/>
                  </a:cubicBezTo>
                  <a:lnTo>
                    <a:pt x="21600" y="21600"/>
                  </a:lnTo>
                  <a:lnTo>
                    <a:pt x="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50" name="Arc 133"/>
            <p:cNvSpPr>
              <a:spLocks/>
            </p:cNvSpPr>
            <p:nvPr/>
          </p:nvSpPr>
          <p:spPr bwMode="auto">
            <a:xfrm rot="5820000">
              <a:off x="5587" y="2883"/>
              <a:ext cx="153" cy="212"/>
            </a:xfrm>
            <a:custGeom>
              <a:avLst/>
              <a:gdLst>
                <a:gd name="T0" fmla="*/ 0 w 21600"/>
                <a:gd name="T1" fmla="*/ 211 h 21600"/>
                <a:gd name="T2" fmla="*/ 152 w 21600"/>
                <a:gd name="T3" fmla="*/ 0 h 21600"/>
                <a:gd name="T4" fmla="*/ 153 w 21600"/>
                <a:gd name="T5" fmla="*/ 21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498"/>
                  </a:moveTo>
                  <a:cubicBezTo>
                    <a:pt x="56" y="9663"/>
                    <a:pt x="9624" y="77"/>
                    <a:pt x="21459" y="0"/>
                  </a:cubicBezTo>
                </a:path>
                <a:path w="21600" h="21600" stroke="0" extrusionOk="0">
                  <a:moveTo>
                    <a:pt x="0" y="21498"/>
                  </a:moveTo>
                  <a:cubicBezTo>
                    <a:pt x="56" y="9663"/>
                    <a:pt x="9624" y="77"/>
                    <a:pt x="21459" y="0"/>
                  </a:cubicBezTo>
                  <a:lnTo>
                    <a:pt x="21600" y="21600"/>
                  </a:lnTo>
                  <a:lnTo>
                    <a:pt x="0" y="21498"/>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51" name="Arc 134"/>
            <p:cNvSpPr>
              <a:spLocks/>
            </p:cNvSpPr>
            <p:nvPr/>
          </p:nvSpPr>
          <p:spPr bwMode="auto">
            <a:xfrm rot="5820000">
              <a:off x="5534" y="2944"/>
              <a:ext cx="166" cy="211"/>
            </a:xfrm>
            <a:custGeom>
              <a:avLst/>
              <a:gdLst>
                <a:gd name="T0" fmla="*/ 0 w 23429"/>
                <a:gd name="T1" fmla="*/ 211 h 21600"/>
                <a:gd name="T2" fmla="*/ 166 w 23429"/>
                <a:gd name="T3" fmla="*/ 1 h 21600"/>
                <a:gd name="T4" fmla="*/ 153 w 23429"/>
                <a:gd name="T5" fmla="*/ 211 h 21600"/>
                <a:gd name="T6" fmla="*/ 0 60000 65536"/>
                <a:gd name="T7" fmla="*/ 0 60000 65536"/>
                <a:gd name="T8" fmla="*/ 0 60000 65536"/>
              </a:gdLst>
              <a:ahLst/>
              <a:cxnLst>
                <a:cxn ang="T6">
                  <a:pos x="T0" y="T1"/>
                </a:cxn>
                <a:cxn ang="T7">
                  <a:pos x="T2" y="T3"/>
                </a:cxn>
                <a:cxn ang="T8">
                  <a:pos x="T4" y="T5"/>
                </a:cxn>
              </a:cxnLst>
              <a:rect l="0" t="0" r="r" b="b"/>
              <a:pathLst>
                <a:path w="23429" h="21600" fill="none" extrusionOk="0">
                  <a:moveTo>
                    <a:pt x="0" y="21600"/>
                  </a:moveTo>
                  <a:cubicBezTo>
                    <a:pt x="0" y="9670"/>
                    <a:pt x="9670" y="0"/>
                    <a:pt x="21600" y="0"/>
                  </a:cubicBezTo>
                  <a:cubicBezTo>
                    <a:pt x="22210" y="0"/>
                    <a:pt x="22820" y="25"/>
                    <a:pt x="23429" y="77"/>
                  </a:cubicBezTo>
                </a:path>
                <a:path w="23429" h="21600" stroke="0" extrusionOk="0">
                  <a:moveTo>
                    <a:pt x="0" y="21600"/>
                  </a:moveTo>
                  <a:cubicBezTo>
                    <a:pt x="0" y="9670"/>
                    <a:pt x="9670" y="0"/>
                    <a:pt x="21600" y="0"/>
                  </a:cubicBezTo>
                  <a:cubicBezTo>
                    <a:pt x="22210" y="0"/>
                    <a:pt x="22820" y="25"/>
                    <a:pt x="23429" y="77"/>
                  </a:cubicBezTo>
                  <a:lnTo>
                    <a:pt x="21600" y="21600"/>
                  </a:lnTo>
                  <a:lnTo>
                    <a:pt x="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52" name="Arc 135"/>
            <p:cNvSpPr>
              <a:spLocks/>
            </p:cNvSpPr>
            <p:nvPr/>
          </p:nvSpPr>
          <p:spPr bwMode="auto">
            <a:xfrm rot="5820000">
              <a:off x="5651" y="2830"/>
              <a:ext cx="154" cy="211"/>
            </a:xfrm>
            <a:custGeom>
              <a:avLst/>
              <a:gdLst>
                <a:gd name="T0" fmla="*/ 0 w 21600"/>
                <a:gd name="T1" fmla="*/ 211 h 21600"/>
                <a:gd name="T2" fmla="*/ 153 w 21600"/>
                <a:gd name="T3" fmla="*/ 0 h 21600"/>
                <a:gd name="T4" fmla="*/ 154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25"/>
                    <a:pt x="9584" y="77"/>
                    <a:pt x="21459" y="0"/>
                  </a:cubicBezTo>
                </a:path>
                <a:path w="21600" h="21600" stroke="0" extrusionOk="0">
                  <a:moveTo>
                    <a:pt x="0" y="21600"/>
                  </a:moveTo>
                  <a:cubicBezTo>
                    <a:pt x="0" y="9725"/>
                    <a:pt x="9584" y="77"/>
                    <a:pt x="21459" y="0"/>
                  </a:cubicBezTo>
                  <a:lnTo>
                    <a:pt x="21600" y="21600"/>
                  </a:lnTo>
                  <a:lnTo>
                    <a:pt x="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0537" name="AutoShape 136"/>
          <p:cNvSpPr>
            <a:spLocks noChangeArrowheads="1"/>
          </p:cNvSpPr>
          <p:nvPr/>
        </p:nvSpPr>
        <p:spPr bwMode="auto">
          <a:xfrm>
            <a:off x="8723313" y="3417889"/>
            <a:ext cx="1200150" cy="661987"/>
          </a:xfrm>
          <a:prstGeom prst="star16">
            <a:avLst>
              <a:gd name="adj" fmla="val 37500"/>
            </a:avLst>
          </a:prstGeom>
          <a:solidFill>
            <a:srgbClr val="FCFEB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r>
              <a:rPr lang="en-US" sz="1600">
                <a:solidFill>
                  <a:srgbClr val="000000"/>
                </a:solidFill>
              </a:rPr>
              <a:t>riiiiing</a:t>
            </a:r>
          </a:p>
        </p:txBody>
      </p:sp>
      <p:pic>
        <p:nvPicPr>
          <p:cNvPr id="20538" name="Picture 13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8551" y="3983038"/>
            <a:ext cx="2760663"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39" name="Rectangle 138"/>
          <p:cNvSpPr>
            <a:spLocks noChangeArrowheads="1"/>
          </p:cNvSpPr>
          <p:nvPr/>
        </p:nvSpPr>
        <p:spPr bwMode="auto">
          <a:xfrm>
            <a:off x="3113088" y="4587875"/>
            <a:ext cx="15097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pPr>
            <a:r>
              <a:rPr lang="en-US" sz="1600">
                <a:solidFill>
                  <a:srgbClr val="034CF9"/>
                </a:solidFill>
              </a:rPr>
              <a:t>Network</a:t>
            </a:r>
          </a:p>
        </p:txBody>
      </p:sp>
      <p:sp>
        <p:nvSpPr>
          <p:cNvPr id="20540" name="AutoShape 139"/>
          <p:cNvSpPr>
            <a:spLocks noChangeArrowheads="1"/>
          </p:cNvSpPr>
          <p:nvPr/>
        </p:nvSpPr>
        <p:spPr bwMode="auto">
          <a:xfrm>
            <a:off x="6478589" y="3082925"/>
            <a:ext cx="1311275" cy="458788"/>
          </a:xfrm>
          <a:prstGeom prst="wedgeRoundRectCallout">
            <a:avLst>
              <a:gd name="adj1" fmla="val -50000"/>
              <a:gd name="adj2" fmla="val 66667"/>
              <a:gd name="adj3" fmla="val 1666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41" name="Rectangle 140"/>
          <p:cNvSpPr>
            <a:spLocks noChangeArrowheads="1"/>
          </p:cNvSpPr>
          <p:nvPr/>
        </p:nvSpPr>
        <p:spPr bwMode="auto">
          <a:xfrm>
            <a:off x="4822825" y="4876801"/>
            <a:ext cx="463550" cy="581025"/>
          </a:xfrm>
          <a:prstGeom prst="rect">
            <a:avLst/>
          </a:prstGeom>
          <a:solidFill>
            <a:srgbClr val="06FF06"/>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42" name="Line 141"/>
          <p:cNvSpPr>
            <a:spLocks noChangeShapeType="1"/>
          </p:cNvSpPr>
          <p:nvPr/>
        </p:nvSpPr>
        <p:spPr bwMode="auto">
          <a:xfrm flipV="1">
            <a:off x="5053013" y="4635500"/>
            <a:ext cx="0" cy="2349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43" name="Line 142"/>
          <p:cNvSpPr>
            <a:spLocks noChangeShapeType="1"/>
          </p:cNvSpPr>
          <p:nvPr/>
        </p:nvSpPr>
        <p:spPr bwMode="auto">
          <a:xfrm>
            <a:off x="4935539" y="4635500"/>
            <a:ext cx="23653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20544" name="Picture 143" desc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7076" y="1374776"/>
            <a:ext cx="862013"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5" name="Rectangle 144"/>
          <p:cNvSpPr>
            <a:spLocks noChangeArrowheads="1"/>
          </p:cNvSpPr>
          <p:nvPr/>
        </p:nvSpPr>
        <p:spPr bwMode="auto">
          <a:xfrm>
            <a:off x="2114551" y="998539"/>
            <a:ext cx="1091517" cy="49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sz="2600" u="sng" dirty="0">
                <a:solidFill>
                  <a:srgbClr val="00279F"/>
                </a:solidFill>
                <a:latin typeface="Times New Roman" pitchFamily="16" charset="0"/>
              </a:rPr>
              <a:t>Traffic</a:t>
            </a:r>
          </a:p>
        </p:txBody>
      </p:sp>
    </p:spTree>
    <p:extLst>
      <p:ext uri="{BB962C8B-B14F-4D97-AF65-F5344CB8AC3E}">
        <p14:creationId xmlns:p14="http://schemas.microsoft.com/office/powerpoint/2010/main" val="31218527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555876" y="261939"/>
            <a:ext cx="6657975" cy="388937"/>
          </a:xfrm>
        </p:spPr>
        <p:txBody>
          <a:bodyPr>
            <a:normAutofit fontScale="90000"/>
          </a:bodyPr>
          <a:lstStyle/>
          <a:p>
            <a:r>
              <a:rPr lang="en-US"/>
              <a:t>Radio Link Aspects</a:t>
            </a:r>
          </a:p>
        </p:txBody>
      </p:sp>
      <p:sp>
        <p:nvSpPr>
          <p:cNvPr id="26627" name="Rectangle 3"/>
          <p:cNvSpPr>
            <a:spLocks noGrp="1" noChangeArrowheads="1"/>
          </p:cNvSpPr>
          <p:nvPr>
            <p:ph type="body" idx="1"/>
          </p:nvPr>
        </p:nvSpPr>
        <p:spPr>
          <a:xfrm>
            <a:off x="2209800" y="914400"/>
            <a:ext cx="7772400" cy="400110"/>
          </a:xfrm>
        </p:spPr>
        <p:txBody>
          <a:bodyPr/>
          <a:lstStyle/>
          <a:p>
            <a:r>
              <a:rPr lang="en-US"/>
              <a:t>From Speech to RF Signal</a:t>
            </a:r>
          </a:p>
        </p:txBody>
      </p:sp>
      <p:sp>
        <p:nvSpPr>
          <p:cNvPr id="26628" name="Rectangle 4"/>
          <p:cNvSpPr>
            <a:spLocks noChangeArrowheads="1"/>
          </p:cNvSpPr>
          <p:nvPr/>
        </p:nvSpPr>
        <p:spPr bwMode="auto">
          <a:xfrm>
            <a:off x="7432675" y="1453278"/>
            <a:ext cx="162063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600">
                <a:solidFill>
                  <a:srgbClr val="3365FB"/>
                </a:solidFill>
              </a:rPr>
              <a:t>Blah… Blah… Blah...</a:t>
            </a:r>
            <a:endParaRPr lang="en-US" sz="1600">
              <a:solidFill>
                <a:srgbClr val="000000"/>
              </a:solidFill>
            </a:endParaRPr>
          </a:p>
        </p:txBody>
      </p:sp>
      <p:grpSp>
        <p:nvGrpSpPr>
          <p:cNvPr id="26629" name="Group 5"/>
          <p:cNvGrpSpPr>
            <a:grpSpLocks/>
          </p:cNvGrpSpPr>
          <p:nvPr/>
        </p:nvGrpSpPr>
        <p:grpSpPr bwMode="auto">
          <a:xfrm>
            <a:off x="5638801" y="4889500"/>
            <a:ext cx="792163" cy="1677988"/>
            <a:chOff x="2850" y="3033"/>
            <a:chExt cx="541" cy="1057"/>
          </a:xfrm>
        </p:grpSpPr>
        <p:sp>
          <p:nvSpPr>
            <p:cNvPr id="26797" name="Freeform 6"/>
            <p:cNvSpPr>
              <a:spLocks/>
            </p:cNvSpPr>
            <p:nvPr/>
          </p:nvSpPr>
          <p:spPr bwMode="auto">
            <a:xfrm>
              <a:off x="3115" y="3110"/>
              <a:ext cx="17" cy="96"/>
            </a:xfrm>
            <a:custGeom>
              <a:avLst/>
              <a:gdLst>
                <a:gd name="T0" fmla="*/ 16 w 17"/>
                <a:gd name="T1" fmla="*/ 95 h 96"/>
                <a:gd name="T2" fmla="*/ 0 w 17"/>
                <a:gd name="T3" fmla="*/ 95 h 96"/>
                <a:gd name="T4" fmla="*/ 0 w 17"/>
                <a:gd name="T5" fmla="*/ 0 h 96"/>
                <a:gd name="T6" fmla="*/ 16 w 17"/>
                <a:gd name="T7" fmla="*/ 0 h 96"/>
                <a:gd name="T8" fmla="*/ 16 w 17"/>
                <a:gd name="T9" fmla="*/ 95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96">
                  <a:moveTo>
                    <a:pt x="16" y="95"/>
                  </a:moveTo>
                  <a:lnTo>
                    <a:pt x="0" y="95"/>
                  </a:lnTo>
                  <a:lnTo>
                    <a:pt x="0" y="0"/>
                  </a:lnTo>
                  <a:lnTo>
                    <a:pt x="16" y="0"/>
                  </a:lnTo>
                  <a:lnTo>
                    <a:pt x="16" y="95"/>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98" name="Freeform 7"/>
            <p:cNvSpPr>
              <a:spLocks/>
            </p:cNvSpPr>
            <p:nvPr/>
          </p:nvSpPr>
          <p:spPr bwMode="auto">
            <a:xfrm>
              <a:off x="3115" y="3110"/>
              <a:ext cx="31" cy="27"/>
            </a:xfrm>
            <a:custGeom>
              <a:avLst/>
              <a:gdLst>
                <a:gd name="T0" fmla="*/ 0 w 31"/>
                <a:gd name="T1" fmla="*/ 2 h 27"/>
                <a:gd name="T2" fmla="*/ 2 w 31"/>
                <a:gd name="T3" fmla="*/ 0 h 27"/>
                <a:gd name="T4" fmla="*/ 30 w 31"/>
                <a:gd name="T5" fmla="*/ 25 h 27"/>
                <a:gd name="T6" fmla="*/ 28 w 31"/>
                <a:gd name="T7" fmla="*/ 26 h 27"/>
                <a:gd name="T8" fmla="*/ 0 w 31"/>
                <a:gd name="T9" fmla="*/ 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7">
                  <a:moveTo>
                    <a:pt x="0" y="2"/>
                  </a:moveTo>
                  <a:lnTo>
                    <a:pt x="2" y="0"/>
                  </a:lnTo>
                  <a:lnTo>
                    <a:pt x="30" y="25"/>
                  </a:lnTo>
                  <a:lnTo>
                    <a:pt x="28" y="26"/>
                  </a:lnTo>
                  <a:lnTo>
                    <a:pt x="0" y="2"/>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99" name="Freeform 8"/>
            <p:cNvSpPr>
              <a:spLocks/>
            </p:cNvSpPr>
            <p:nvPr/>
          </p:nvSpPr>
          <p:spPr bwMode="auto">
            <a:xfrm>
              <a:off x="3141" y="3033"/>
              <a:ext cx="17" cy="103"/>
            </a:xfrm>
            <a:custGeom>
              <a:avLst/>
              <a:gdLst>
                <a:gd name="T0" fmla="*/ 16 w 17"/>
                <a:gd name="T1" fmla="*/ 102 h 103"/>
                <a:gd name="T2" fmla="*/ 0 w 17"/>
                <a:gd name="T3" fmla="*/ 102 h 103"/>
                <a:gd name="T4" fmla="*/ 0 w 17"/>
                <a:gd name="T5" fmla="*/ 0 h 103"/>
                <a:gd name="T6" fmla="*/ 16 w 17"/>
                <a:gd name="T7" fmla="*/ 0 h 103"/>
                <a:gd name="T8" fmla="*/ 16 w 17"/>
                <a:gd name="T9" fmla="*/ 102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03">
                  <a:moveTo>
                    <a:pt x="16" y="102"/>
                  </a:moveTo>
                  <a:lnTo>
                    <a:pt x="0" y="102"/>
                  </a:lnTo>
                  <a:lnTo>
                    <a:pt x="0" y="0"/>
                  </a:lnTo>
                  <a:lnTo>
                    <a:pt x="16" y="0"/>
                  </a:lnTo>
                  <a:lnTo>
                    <a:pt x="16" y="102"/>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0" name="Freeform 9"/>
            <p:cNvSpPr>
              <a:spLocks/>
            </p:cNvSpPr>
            <p:nvPr/>
          </p:nvSpPr>
          <p:spPr bwMode="auto">
            <a:xfrm>
              <a:off x="2931" y="3074"/>
              <a:ext cx="68" cy="96"/>
            </a:xfrm>
            <a:custGeom>
              <a:avLst/>
              <a:gdLst>
                <a:gd name="T0" fmla="*/ 0 w 68"/>
                <a:gd name="T1" fmla="*/ 0 h 96"/>
                <a:gd name="T2" fmla="*/ 2 w 68"/>
                <a:gd name="T3" fmla="*/ 0 h 96"/>
                <a:gd name="T4" fmla="*/ 67 w 68"/>
                <a:gd name="T5" fmla="*/ 94 h 96"/>
                <a:gd name="T6" fmla="*/ 65 w 68"/>
                <a:gd name="T7" fmla="*/ 95 h 96"/>
                <a:gd name="T8" fmla="*/ 0 w 68"/>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96">
                  <a:moveTo>
                    <a:pt x="0" y="0"/>
                  </a:moveTo>
                  <a:lnTo>
                    <a:pt x="2" y="0"/>
                  </a:lnTo>
                  <a:lnTo>
                    <a:pt x="67" y="94"/>
                  </a:lnTo>
                  <a:lnTo>
                    <a:pt x="65" y="95"/>
                  </a:lnTo>
                  <a:lnTo>
                    <a:pt x="0"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1" name="Freeform 10"/>
            <p:cNvSpPr>
              <a:spLocks/>
            </p:cNvSpPr>
            <p:nvPr/>
          </p:nvSpPr>
          <p:spPr bwMode="auto">
            <a:xfrm>
              <a:off x="2996" y="3135"/>
              <a:ext cx="23" cy="35"/>
            </a:xfrm>
            <a:custGeom>
              <a:avLst/>
              <a:gdLst>
                <a:gd name="T0" fmla="*/ 2 w 23"/>
                <a:gd name="T1" fmla="*/ 34 h 35"/>
                <a:gd name="T2" fmla="*/ 0 w 23"/>
                <a:gd name="T3" fmla="*/ 33 h 35"/>
                <a:gd name="T4" fmla="*/ 20 w 23"/>
                <a:gd name="T5" fmla="*/ 0 h 35"/>
                <a:gd name="T6" fmla="*/ 22 w 23"/>
                <a:gd name="T7" fmla="*/ 1 h 35"/>
                <a:gd name="T8" fmla="*/ 2 w 23"/>
                <a:gd name="T9" fmla="*/ 3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 y="34"/>
                  </a:moveTo>
                  <a:lnTo>
                    <a:pt x="0" y="33"/>
                  </a:lnTo>
                  <a:lnTo>
                    <a:pt x="20" y="0"/>
                  </a:lnTo>
                  <a:lnTo>
                    <a:pt x="22" y="1"/>
                  </a:lnTo>
                  <a:lnTo>
                    <a:pt x="2" y="34"/>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2" name="Freeform 11"/>
            <p:cNvSpPr>
              <a:spLocks/>
            </p:cNvSpPr>
            <p:nvPr/>
          </p:nvSpPr>
          <p:spPr bwMode="auto">
            <a:xfrm>
              <a:off x="3017" y="3135"/>
              <a:ext cx="46" cy="73"/>
            </a:xfrm>
            <a:custGeom>
              <a:avLst/>
              <a:gdLst>
                <a:gd name="T0" fmla="*/ 0 w 46"/>
                <a:gd name="T1" fmla="*/ 1 h 73"/>
                <a:gd name="T2" fmla="*/ 2 w 46"/>
                <a:gd name="T3" fmla="*/ 0 h 73"/>
                <a:gd name="T4" fmla="*/ 45 w 46"/>
                <a:gd name="T5" fmla="*/ 71 h 73"/>
                <a:gd name="T6" fmla="*/ 42 w 46"/>
                <a:gd name="T7" fmla="*/ 72 h 73"/>
                <a:gd name="T8" fmla="*/ 0 w 46"/>
                <a:gd name="T9" fmla="*/ 1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73">
                  <a:moveTo>
                    <a:pt x="0" y="1"/>
                  </a:moveTo>
                  <a:lnTo>
                    <a:pt x="2" y="0"/>
                  </a:lnTo>
                  <a:lnTo>
                    <a:pt x="45" y="71"/>
                  </a:lnTo>
                  <a:lnTo>
                    <a:pt x="42" y="72"/>
                  </a:lnTo>
                  <a:lnTo>
                    <a:pt x="0" y="1"/>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3" name="Freeform 12"/>
            <p:cNvSpPr>
              <a:spLocks/>
            </p:cNvSpPr>
            <p:nvPr/>
          </p:nvSpPr>
          <p:spPr bwMode="auto">
            <a:xfrm>
              <a:off x="3238" y="3074"/>
              <a:ext cx="67" cy="96"/>
            </a:xfrm>
            <a:custGeom>
              <a:avLst/>
              <a:gdLst>
                <a:gd name="T0" fmla="*/ 64 w 67"/>
                <a:gd name="T1" fmla="*/ 0 h 96"/>
                <a:gd name="T2" fmla="*/ 66 w 67"/>
                <a:gd name="T3" fmla="*/ 0 h 96"/>
                <a:gd name="T4" fmla="*/ 2 w 67"/>
                <a:gd name="T5" fmla="*/ 95 h 96"/>
                <a:gd name="T6" fmla="*/ 0 w 67"/>
                <a:gd name="T7" fmla="*/ 94 h 96"/>
                <a:gd name="T8" fmla="*/ 64 w 67"/>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96">
                  <a:moveTo>
                    <a:pt x="64" y="0"/>
                  </a:moveTo>
                  <a:lnTo>
                    <a:pt x="66" y="0"/>
                  </a:lnTo>
                  <a:lnTo>
                    <a:pt x="2" y="95"/>
                  </a:lnTo>
                  <a:lnTo>
                    <a:pt x="0" y="94"/>
                  </a:lnTo>
                  <a:lnTo>
                    <a:pt x="64"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4" name="Freeform 13"/>
            <p:cNvSpPr>
              <a:spLocks/>
            </p:cNvSpPr>
            <p:nvPr/>
          </p:nvSpPr>
          <p:spPr bwMode="auto">
            <a:xfrm>
              <a:off x="3223" y="3135"/>
              <a:ext cx="20" cy="35"/>
            </a:xfrm>
            <a:custGeom>
              <a:avLst/>
              <a:gdLst>
                <a:gd name="T0" fmla="*/ 19 w 20"/>
                <a:gd name="T1" fmla="*/ 33 h 35"/>
                <a:gd name="T2" fmla="*/ 16 w 20"/>
                <a:gd name="T3" fmla="*/ 34 h 35"/>
                <a:gd name="T4" fmla="*/ 0 w 20"/>
                <a:gd name="T5" fmla="*/ 1 h 35"/>
                <a:gd name="T6" fmla="*/ 3 w 20"/>
                <a:gd name="T7" fmla="*/ 0 h 35"/>
                <a:gd name="T8" fmla="*/ 19 w 20"/>
                <a:gd name="T9" fmla="*/ 33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5">
                  <a:moveTo>
                    <a:pt x="19" y="33"/>
                  </a:moveTo>
                  <a:lnTo>
                    <a:pt x="16" y="34"/>
                  </a:lnTo>
                  <a:lnTo>
                    <a:pt x="0" y="1"/>
                  </a:lnTo>
                  <a:lnTo>
                    <a:pt x="3" y="0"/>
                  </a:lnTo>
                  <a:lnTo>
                    <a:pt x="19" y="33"/>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5" name="Freeform 14"/>
            <p:cNvSpPr>
              <a:spLocks/>
            </p:cNvSpPr>
            <p:nvPr/>
          </p:nvSpPr>
          <p:spPr bwMode="auto">
            <a:xfrm>
              <a:off x="3165" y="3135"/>
              <a:ext cx="61" cy="73"/>
            </a:xfrm>
            <a:custGeom>
              <a:avLst/>
              <a:gdLst>
                <a:gd name="T0" fmla="*/ 57 w 61"/>
                <a:gd name="T1" fmla="*/ 0 h 73"/>
                <a:gd name="T2" fmla="*/ 60 w 61"/>
                <a:gd name="T3" fmla="*/ 1 h 73"/>
                <a:gd name="T4" fmla="*/ 3 w 61"/>
                <a:gd name="T5" fmla="*/ 72 h 73"/>
                <a:gd name="T6" fmla="*/ 0 w 61"/>
                <a:gd name="T7" fmla="*/ 71 h 73"/>
                <a:gd name="T8" fmla="*/ 57 w 61"/>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73">
                  <a:moveTo>
                    <a:pt x="57" y="0"/>
                  </a:moveTo>
                  <a:lnTo>
                    <a:pt x="60" y="1"/>
                  </a:lnTo>
                  <a:lnTo>
                    <a:pt x="3" y="72"/>
                  </a:lnTo>
                  <a:lnTo>
                    <a:pt x="0" y="71"/>
                  </a:lnTo>
                  <a:lnTo>
                    <a:pt x="57"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6" name="Freeform 15"/>
            <p:cNvSpPr>
              <a:spLocks/>
            </p:cNvSpPr>
            <p:nvPr/>
          </p:nvSpPr>
          <p:spPr bwMode="auto">
            <a:xfrm>
              <a:off x="2850" y="3266"/>
              <a:ext cx="136" cy="17"/>
            </a:xfrm>
            <a:custGeom>
              <a:avLst/>
              <a:gdLst>
                <a:gd name="T0" fmla="*/ 0 w 136"/>
                <a:gd name="T1" fmla="*/ 16 h 17"/>
                <a:gd name="T2" fmla="*/ 0 w 136"/>
                <a:gd name="T3" fmla="*/ 0 h 17"/>
                <a:gd name="T4" fmla="*/ 135 w 136"/>
                <a:gd name="T5" fmla="*/ 0 h 17"/>
                <a:gd name="T6" fmla="*/ 135 w 136"/>
                <a:gd name="T7" fmla="*/ 16 h 17"/>
                <a:gd name="T8" fmla="*/ 0 w 136"/>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7">
                  <a:moveTo>
                    <a:pt x="0" y="16"/>
                  </a:moveTo>
                  <a:lnTo>
                    <a:pt x="0" y="0"/>
                  </a:lnTo>
                  <a:lnTo>
                    <a:pt x="135" y="0"/>
                  </a:lnTo>
                  <a:lnTo>
                    <a:pt x="135" y="16"/>
                  </a:lnTo>
                  <a:lnTo>
                    <a:pt x="0" y="16"/>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7" name="Freeform 16"/>
            <p:cNvSpPr>
              <a:spLocks/>
            </p:cNvSpPr>
            <p:nvPr/>
          </p:nvSpPr>
          <p:spPr bwMode="auto">
            <a:xfrm>
              <a:off x="2958" y="3246"/>
              <a:ext cx="28" cy="24"/>
            </a:xfrm>
            <a:custGeom>
              <a:avLst/>
              <a:gdLst>
                <a:gd name="T0" fmla="*/ 27 w 28"/>
                <a:gd name="T1" fmla="*/ 21 h 24"/>
                <a:gd name="T2" fmla="*/ 25 w 28"/>
                <a:gd name="T3" fmla="*/ 23 h 24"/>
                <a:gd name="T4" fmla="*/ 0 w 28"/>
                <a:gd name="T5" fmla="*/ 2 h 24"/>
                <a:gd name="T6" fmla="*/ 2 w 28"/>
                <a:gd name="T7" fmla="*/ 0 h 24"/>
                <a:gd name="T8" fmla="*/ 27 w 28"/>
                <a:gd name="T9" fmla="*/ 21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4">
                  <a:moveTo>
                    <a:pt x="27" y="21"/>
                  </a:moveTo>
                  <a:lnTo>
                    <a:pt x="25" y="23"/>
                  </a:lnTo>
                  <a:lnTo>
                    <a:pt x="0" y="2"/>
                  </a:lnTo>
                  <a:lnTo>
                    <a:pt x="2" y="0"/>
                  </a:lnTo>
                  <a:lnTo>
                    <a:pt x="27" y="21"/>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8" name="Freeform 17"/>
            <p:cNvSpPr>
              <a:spLocks/>
            </p:cNvSpPr>
            <p:nvPr/>
          </p:nvSpPr>
          <p:spPr bwMode="auto">
            <a:xfrm>
              <a:off x="2958" y="3246"/>
              <a:ext cx="105" cy="17"/>
            </a:xfrm>
            <a:custGeom>
              <a:avLst/>
              <a:gdLst>
                <a:gd name="T0" fmla="*/ 0 w 105"/>
                <a:gd name="T1" fmla="*/ 16 h 17"/>
                <a:gd name="T2" fmla="*/ 0 w 105"/>
                <a:gd name="T3" fmla="*/ 0 h 17"/>
                <a:gd name="T4" fmla="*/ 104 w 105"/>
                <a:gd name="T5" fmla="*/ 0 h 17"/>
                <a:gd name="T6" fmla="*/ 104 w 105"/>
                <a:gd name="T7" fmla="*/ 16 h 17"/>
                <a:gd name="T8" fmla="*/ 0 w 105"/>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17">
                  <a:moveTo>
                    <a:pt x="0" y="16"/>
                  </a:moveTo>
                  <a:lnTo>
                    <a:pt x="0" y="0"/>
                  </a:lnTo>
                  <a:lnTo>
                    <a:pt x="104" y="0"/>
                  </a:lnTo>
                  <a:lnTo>
                    <a:pt x="104" y="16"/>
                  </a:lnTo>
                  <a:lnTo>
                    <a:pt x="0" y="16"/>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09" name="Freeform 18"/>
            <p:cNvSpPr>
              <a:spLocks/>
            </p:cNvSpPr>
            <p:nvPr/>
          </p:nvSpPr>
          <p:spPr bwMode="auto">
            <a:xfrm>
              <a:off x="3167" y="3246"/>
              <a:ext cx="111" cy="17"/>
            </a:xfrm>
            <a:custGeom>
              <a:avLst/>
              <a:gdLst>
                <a:gd name="T0" fmla="*/ 0 w 111"/>
                <a:gd name="T1" fmla="*/ 16 h 17"/>
                <a:gd name="T2" fmla="*/ 0 w 111"/>
                <a:gd name="T3" fmla="*/ 0 h 17"/>
                <a:gd name="T4" fmla="*/ 110 w 111"/>
                <a:gd name="T5" fmla="*/ 0 h 17"/>
                <a:gd name="T6" fmla="*/ 110 w 111"/>
                <a:gd name="T7" fmla="*/ 16 h 17"/>
                <a:gd name="T8" fmla="*/ 0 w 111"/>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17">
                  <a:moveTo>
                    <a:pt x="0" y="16"/>
                  </a:moveTo>
                  <a:lnTo>
                    <a:pt x="0" y="0"/>
                  </a:lnTo>
                  <a:lnTo>
                    <a:pt x="110" y="0"/>
                  </a:lnTo>
                  <a:lnTo>
                    <a:pt x="110" y="16"/>
                  </a:lnTo>
                  <a:lnTo>
                    <a:pt x="0" y="16"/>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0" name="Freeform 19"/>
            <p:cNvSpPr>
              <a:spLocks/>
            </p:cNvSpPr>
            <p:nvPr/>
          </p:nvSpPr>
          <p:spPr bwMode="auto">
            <a:xfrm>
              <a:off x="3253" y="3246"/>
              <a:ext cx="26" cy="24"/>
            </a:xfrm>
            <a:custGeom>
              <a:avLst/>
              <a:gdLst>
                <a:gd name="T0" fmla="*/ 23 w 26"/>
                <a:gd name="T1" fmla="*/ 0 h 24"/>
                <a:gd name="T2" fmla="*/ 25 w 26"/>
                <a:gd name="T3" fmla="*/ 2 h 24"/>
                <a:gd name="T4" fmla="*/ 2 w 26"/>
                <a:gd name="T5" fmla="*/ 23 h 24"/>
                <a:gd name="T6" fmla="*/ 0 w 26"/>
                <a:gd name="T7" fmla="*/ 21 h 24"/>
                <a:gd name="T8" fmla="*/ 23 w 2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4">
                  <a:moveTo>
                    <a:pt x="23" y="0"/>
                  </a:moveTo>
                  <a:lnTo>
                    <a:pt x="25" y="2"/>
                  </a:lnTo>
                  <a:lnTo>
                    <a:pt x="2" y="23"/>
                  </a:lnTo>
                  <a:lnTo>
                    <a:pt x="0" y="21"/>
                  </a:lnTo>
                  <a:lnTo>
                    <a:pt x="23"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1" name="Freeform 20"/>
            <p:cNvSpPr>
              <a:spLocks/>
            </p:cNvSpPr>
            <p:nvPr/>
          </p:nvSpPr>
          <p:spPr bwMode="auto">
            <a:xfrm>
              <a:off x="3255" y="3266"/>
              <a:ext cx="136" cy="17"/>
            </a:xfrm>
            <a:custGeom>
              <a:avLst/>
              <a:gdLst>
                <a:gd name="T0" fmla="*/ 0 w 136"/>
                <a:gd name="T1" fmla="*/ 16 h 17"/>
                <a:gd name="T2" fmla="*/ 0 w 136"/>
                <a:gd name="T3" fmla="*/ 0 h 17"/>
                <a:gd name="T4" fmla="*/ 135 w 136"/>
                <a:gd name="T5" fmla="*/ 0 h 17"/>
                <a:gd name="T6" fmla="*/ 135 w 136"/>
                <a:gd name="T7" fmla="*/ 16 h 17"/>
                <a:gd name="T8" fmla="*/ 0 w 136"/>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7">
                  <a:moveTo>
                    <a:pt x="0" y="16"/>
                  </a:moveTo>
                  <a:lnTo>
                    <a:pt x="0" y="0"/>
                  </a:lnTo>
                  <a:lnTo>
                    <a:pt x="135" y="0"/>
                  </a:lnTo>
                  <a:lnTo>
                    <a:pt x="135" y="16"/>
                  </a:lnTo>
                  <a:lnTo>
                    <a:pt x="0" y="16"/>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2" name="Freeform 21"/>
            <p:cNvSpPr>
              <a:spLocks/>
            </p:cNvSpPr>
            <p:nvPr/>
          </p:nvSpPr>
          <p:spPr bwMode="auto">
            <a:xfrm>
              <a:off x="3017" y="3749"/>
              <a:ext cx="182" cy="147"/>
            </a:xfrm>
            <a:custGeom>
              <a:avLst/>
              <a:gdLst>
                <a:gd name="T0" fmla="*/ 2 w 182"/>
                <a:gd name="T1" fmla="*/ 146 h 147"/>
                <a:gd name="T2" fmla="*/ 0 w 182"/>
                <a:gd name="T3" fmla="*/ 145 h 147"/>
                <a:gd name="T4" fmla="*/ 179 w 182"/>
                <a:gd name="T5" fmla="*/ 0 h 147"/>
                <a:gd name="T6" fmla="*/ 181 w 182"/>
                <a:gd name="T7" fmla="*/ 2 h 147"/>
                <a:gd name="T8" fmla="*/ 2 w 182"/>
                <a:gd name="T9" fmla="*/ 146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 h="147">
                  <a:moveTo>
                    <a:pt x="2" y="146"/>
                  </a:moveTo>
                  <a:lnTo>
                    <a:pt x="0" y="145"/>
                  </a:lnTo>
                  <a:lnTo>
                    <a:pt x="179" y="0"/>
                  </a:lnTo>
                  <a:lnTo>
                    <a:pt x="181" y="2"/>
                  </a:lnTo>
                  <a:lnTo>
                    <a:pt x="2" y="146"/>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3" name="Freeform 22"/>
            <p:cNvSpPr>
              <a:spLocks/>
            </p:cNvSpPr>
            <p:nvPr/>
          </p:nvSpPr>
          <p:spPr bwMode="auto">
            <a:xfrm>
              <a:off x="3059" y="3642"/>
              <a:ext cx="140" cy="111"/>
            </a:xfrm>
            <a:custGeom>
              <a:avLst/>
              <a:gdLst>
                <a:gd name="T0" fmla="*/ 139 w 140"/>
                <a:gd name="T1" fmla="*/ 108 h 111"/>
                <a:gd name="T2" fmla="*/ 137 w 140"/>
                <a:gd name="T3" fmla="*/ 110 h 111"/>
                <a:gd name="T4" fmla="*/ 0 w 140"/>
                <a:gd name="T5" fmla="*/ 2 h 111"/>
                <a:gd name="T6" fmla="*/ 2 w 140"/>
                <a:gd name="T7" fmla="*/ 0 h 111"/>
                <a:gd name="T8" fmla="*/ 139 w 140"/>
                <a:gd name="T9" fmla="*/ 108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11">
                  <a:moveTo>
                    <a:pt x="139" y="108"/>
                  </a:moveTo>
                  <a:lnTo>
                    <a:pt x="137" y="110"/>
                  </a:lnTo>
                  <a:lnTo>
                    <a:pt x="0" y="2"/>
                  </a:lnTo>
                  <a:lnTo>
                    <a:pt x="2" y="0"/>
                  </a:lnTo>
                  <a:lnTo>
                    <a:pt x="139" y="108"/>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4" name="Freeform 23"/>
            <p:cNvSpPr>
              <a:spLocks/>
            </p:cNvSpPr>
            <p:nvPr/>
          </p:nvSpPr>
          <p:spPr bwMode="auto">
            <a:xfrm>
              <a:off x="3059" y="3554"/>
              <a:ext cx="107" cy="91"/>
            </a:xfrm>
            <a:custGeom>
              <a:avLst/>
              <a:gdLst>
                <a:gd name="T0" fmla="*/ 2 w 107"/>
                <a:gd name="T1" fmla="*/ 90 h 91"/>
                <a:gd name="T2" fmla="*/ 0 w 107"/>
                <a:gd name="T3" fmla="*/ 88 h 91"/>
                <a:gd name="T4" fmla="*/ 105 w 107"/>
                <a:gd name="T5" fmla="*/ 0 h 91"/>
                <a:gd name="T6" fmla="*/ 106 w 107"/>
                <a:gd name="T7" fmla="*/ 2 h 91"/>
                <a:gd name="T8" fmla="*/ 2 w 107"/>
                <a:gd name="T9" fmla="*/ 9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91">
                  <a:moveTo>
                    <a:pt x="2" y="90"/>
                  </a:moveTo>
                  <a:lnTo>
                    <a:pt x="0" y="88"/>
                  </a:lnTo>
                  <a:lnTo>
                    <a:pt x="105" y="0"/>
                  </a:lnTo>
                  <a:lnTo>
                    <a:pt x="106" y="2"/>
                  </a:lnTo>
                  <a:lnTo>
                    <a:pt x="2" y="9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5" name="Freeform 24"/>
            <p:cNvSpPr>
              <a:spLocks/>
            </p:cNvSpPr>
            <p:nvPr/>
          </p:nvSpPr>
          <p:spPr bwMode="auto">
            <a:xfrm>
              <a:off x="3079" y="3471"/>
              <a:ext cx="87" cy="87"/>
            </a:xfrm>
            <a:custGeom>
              <a:avLst/>
              <a:gdLst>
                <a:gd name="T0" fmla="*/ 86 w 87"/>
                <a:gd name="T1" fmla="*/ 84 h 87"/>
                <a:gd name="T2" fmla="*/ 85 w 87"/>
                <a:gd name="T3" fmla="*/ 86 h 87"/>
                <a:gd name="T4" fmla="*/ 0 w 87"/>
                <a:gd name="T5" fmla="*/ 2 h 87"/>
                <a:gd name="T6" fmla="*/ 2 w 87"/>
                <a:gd name="T7" fmla="*/ 0 h 87"/>
                <a:gd name="T8" fmla="*/ 86 w 87"/>
                <a:gd name="T9" fmla="*/ 84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87">
                  <a:moveTo>
                    <a:pt x="86" y="84"/>
                  </a:moveTo>
                  <a:lnTo>
                    <a:pt x="85" y="86"/>
                  </a:lnTo>
                  <a:lnTo>
                    <a:pt x="0" y="2"/>
                  </a:lnTo>
                  <a:lnTo>
                    <a:pt x="2" y="0"/>
                  </a:lnTo>
                  <a:lnTo>
                    <a:pt x="86" y="84"/>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6" name="Freeform 25"/>
            <p:cNvSpPr>
              <a:spLocks/>
            </p:cNvSpPr>
            <p:nvPr/>
          </p:nvSpPr>
          <p:spPr bwMode="auto">
            <a:xfrm>
              <a:off x="3079" y="3419"/>
              <a:ext cx="69" cy="55"/>
            </a:xfrm>
            <a:custGeom>
              <a:avLst/>
              <a:gdLst>
                <a:gd name="T0" fmla="*/ 3 w 69"/>
                <a:gd name="T1" fmla="*/ 54 h 55"/>
                <a:gd name="T2" fmla="*/ 0 w 69"/>
                <a:gd name="T3" fmla="*/ 52 h 55"/>
                <a:gd name="T4" fmla="*/ 65 w 69"/>
                <a:gd name="T5" fmla="*/ 0 h 55"/>
                <a:gd name="T6" fmla="*/ 68 w 69"/>
                <a:gd name="T7" fmla="*/ 2 h 55"/>
                <a:gd name="T8" fmla="*/ 3 w 69"/>
                <a:gd name="T9" fmla="*/ 54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55">
                  <a:moveTo>
                    <a:pt x="3" y="54"/>
                  </a:moveTo>
                  <a:lnTo>
                    <a:pt x="0" y="52"/>
                  </a:lnTo>
                  <a:lnTo>
                    <a:pt x="65" y="0"/>
                  </a:lnTo>
                  <a:lnTo>
                    <a:pt x="68" y="2"/>
                  </a:lnTo>
                  <a:lnTo>
                    <a:pt x="3" y="54"/>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7" name="Freeform 26"/>
            <p:cNvSpPr>
              <a:spLocks/>
            </p:cNvSpPr>
            <p:nvPr/>
          </p:nvSpPr>
          <p:spPr bwMode="auto">
            <a:xfrm>
              <a:off x="3097" y="3381"/>
              <a:ext cx="51" cy="42"/>
            </a:xfrm>
            <a:custGeom>
              <a:avLst/>
              <a:gdLst>
                <a:gd name="T0" fmla="*/ 50 w 51"/>
                <a:gd name="T1" fmla="*/ 39 h 42"/>
                <a:gd name="T2" fmla="*/ 48 w 51"/>
                <a:gd name="T3" fmla="*/ 41 h 42"/>
                <a:gd name="T4" fmla="*/ 0 w 51"/>
                <a:gd name="T5" fmla="*/ 2 h 42"/>
                <a:gd name="T6" fmla="*/ 1 w 51"/>
                <a:gd name="T7" fmla="*/ 0 h 42"/>
                <a:gd name="T8" fmla="*/ 50 w 51"/>
                <a:gd name="T9" fmla="*/ 39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42">
                  <a:moveTo>
                    <a:pt x="50" y="39"/>
                  </a:moveTo>
                  <a:lnTo>
                    <a:pt x="48" y="41"/>
                  </a:lnTo>
                  <a:lnTo>
                    <a:pt x="0" y="2"/>
                  </a:lnTo>
                  <a:lnTo>
                    <a:pt x="1" y="0"/>
                  </a:lnTo>
                  <a:lnTo>
                    <a:pt x="50" y="39"/>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8" name="Freeform 27"/>
            <p:cNvSpPr>
              <a:spLocks/>
            </p:cNvSpPr>
            <p:nvPr/>
          </p:nvSpPr>
          <p:spPr bwMode="auto">
            <a:xfrm>
              <a:off x="3097" y="3347"/>
              <a:ext cx="34" cy="37"/>
            </a:xfrm>
            <a:custGeom>
              <a:avLst/>
              <a:gdLst>
                <a:gd name="T0" fmla="*/ 1 w 34"/>
                <a:gd name="T1" fmla="*/ 36 h 37"/>
                <a:gd name="T2" fmla="*/ 0 w 34"/>
                <a:gd name="T3" fmla="*/ 36 h 37"/>
                <a:gd name="T4" fmla="*/ 30 w 34"/>
                <a:gd name="T5" fmla="*/ 0 h 37"/>
                <a:gd name="T6" fmla="*/ 33 w 34"/>
                <a:gd name="T7" fmla="*/ 1 h 37"/>
                <a:gd name="T8" fmla="*/ 1 w 34"/>
                <a:gd name="T9" fmla="*/ 3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7">
                  <a:moveTo>
                    <a:pt x="1" y="36"/>
                  </a:moveTo>
                  <a:lnTo>
                    <a:pt x="0" y="36"/>
                  </a:lnTo>
                  <a:lnTo>
                    <a:pt x="30" y="0"/>
                  </a:lnTo>
                  <a:lnTo>
                    <a:pt x="33" y="1"/>
                  </a:lnTo>
                  <a:lnTo>
                    <a:pt x="1" y="36"/>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19" name="Freeform 28"/>
            <p:cNvSpPr>
              <a:spLocks/>
            </p:cNvSpPr>
            <p:nvPr/>
          </p:nvSpPr>
          <p:spPr bwMode="auto">
            <a:xfrm>
              <a:off x="3104" y="3347"/>
              <a:ext cx="33" cy="37"/>
            </a:xfrm>
            <a:custGeom>
              <a:avLst/>
              <a:gdLst>
                <a:gd name="T0" fmla="*/ 0 w 33"/>
                <a:gd name="T1" fmla="*/ 1 h 37"/>
                <a:gd name="T2" fmla="*/ 2 w 33"/>
                <a:gd name="T3" fmla="*/ 0 h 37"/>
                <a:gd name="T4" fmla="*/ 32 w 33"/>
                <a:gd name="T5" fmla="*/ 36 h 37"/>
                <a:gd name="T6" fmla="*/ 30 w 33"/>
                <a:gd name="T7" fmla="*/ 36 h 37"/>
                <a:gd name="T8" fmla="*/ 0 w 33"/>
                <a:gd name="T9" fmla="*/ 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0" y="1"/>
                  </a:moveTo>
                  <a:lnTo>
                    <a:pt x="2" y="0"/>
                  </a:lnTo>
                  <a:lnTo>
                    <a:pt x="32" y="36"/>
                  </a:lnTo>
                  <a:lnTo>
                    <a:pt x="30" y="36"/>
                  </a:lnTo>
                  <a:lnTo>
                    <a:pt x="0" y="1"/>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0" name="Freeform 29"/>
            <p:cNvSpPr>
              <a:spLocks/>
            </p:cNvSpPr>
            <p:nvPr/>
          </p:nvSpPr>
          <p:spPr bwMode="auto">
            <a:xfrm>
              <a:off x="3092" y="3381"/>
              <a:ext cx="45" cy="42"/>
            </a:xfrm>
            <a:custGeom>
              <a:avLst/>
              <a:gdLst>
                <a:gd name="T0" fmla="*/ 42 w 45"/>
                <a:gd name="T1" fmla="*/ 0 h 42"/>
                <a:gd name="T2" fmla="*/ 44 w 45"/>
                <a:gd name="T3" fmla="*/ 2 h 42"/>
                <a:gd name="T4" fmla="*/ 2 w 45"/>
                <a:gd name="T5" fmla="*/ 41 h 42"/>
                <a:gd name="T6" fmla="*/ 0 w 45"/>
                <a:gd name="T7" fmla="*/ 39 h 42"/>
                <a:gd name="T8" fmla="*/ 42 w 45"/>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42">
                  <a:moveTo>
                    <a:pt x="42" y="0"/>
                  </a:moveTo>
                  <a:lnTo>
                    <a:pt x="44" y="2"/>
                  </a:lnTo>
                  <a:lnTo>
                    <a:pt x="2" y="41"/>
                  </a:lnTo>
                  <a:lnTo>
                    <a:pt x="0" y="39"/>
                  </a:lnTo>
                  <a:lnTo>
                    <a:pt x="42"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1" name="Freeform 30"/>
            <p:cNvSpPr>
              <a:spLocks/>
            </p:cNvSpPr>
            <p:nvPr/>
          </p:nvSpPr>
          <p:spPr bwMode="auto">
            <a:xfrm>
              <a:off x="3092" y="3419"/>
              <a:ext cx="63" cy="55"/>
            </a:xfrm>
            <a:custGeom>
              <a:avLst/>
              <a:gdLst>
                <a:gd name="T0" fmla="*/ 0 w 63"/>
                <a:gd name="T1" fmla="*/ 2 h 55"/>
                <a:gd name="T2" fmla="*/ 2 w 63"/>
                <a:gd name="T3" fmla="*/ 0 h 55"/>
                <a:gd name="T4" fmla="*/ 62 w 63"/>
                <a:gd name="T5" fmla="*/ 52 h 55"/>
                <a:gd name="T6" fmla="*/ 60 w 63"/>
                <a:gd name="T7" fmla="*/ 54 h 55"/>
                <a:gd name="T8" fmla="*/ 0 w 63"/>
                <a:gd name="T9" fmla="*/ 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55">
                  <a:moveTo>
                    <a:pt x="0" y="2"/>
                  </a:moveTo>
                  <a:lnTo>
                    <a:pt x="2" y="0"/>
                  </a:lnTo>
                  <a:lnTo>
                    <a:pt x="62" y="52"/>
                  </a:lnTo>
                  <a:lnTo>
                    <a:pt x="60" y="54"/>
                  </a:lnTo>
                  <a:lnTo>
                    <a:pt x="0" y="2"/>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2" name="Freeform 31"/>
            <p:cNvSpPr>
              <a:spLocks/>
            </p:cNvSpPr>
            <p:nvPr/>
          </p:nvSpPr>
          <p:spPr bwMode="auto">
            <a:xfrm>
              <a:off x="3073" y="3471"/>
              <a:ext cx="82" cy="87"/>
            </a:xfrm>
            <a:custGeom>
              <a:avLst/>
              <a:gdLst>
                <a:gd name="T0" fmla="*/ 79 w 82"/>
                <a:gd name="T1" fmla="*/ 0 h 87"/>
                <a:gd name="T2" fmla="*/ 81 w 82"/>
                <a:gd name="T3" fmla="*/ 2 h 87"/>
                <a:gd name="T4" fmla="*/ 2 w 82"/>
                <a:gd name="T5" fmla="*/ 86 h 87"/>
                <a:gd name="T6" fmla="*/ 0 w 82"/>
                <a:gd name="T7" fmla="*/ 84 h 87"/>
                <a:gd name="T8" fmla="*/ 79 w 82"/>
                <a:gd name="T9" fmla="*/ 0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87">
                  <a:moveTo>
                    <a:pt x="79" y="0"/>
                  </a:moveTo>
                  <a:lnTo>
                    <a:pt x="81" y="2"/>
                  </a:lnTo>
                  <a:lnTo>
                    <a:pt x="2" y="86"/>
                  </a:lnTo>
                  <a:lnTo>
                    <a:pt x="0" y="84"/>
                  </a:lnTo>
                  <a:lnTo>
                    <a:pt x="79"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3" name="Freeform 32"/>
            <p:cNvSpPr>
              <a:spLocks/>
            </p:cNvSpPr>
            <p:nvPr/>
          </p:nvSpPr>
          <p:spPr bwMode="auto">
            <a:xfrm>
              <a:off x="3073" y="3554"/>
              <a:ext cx="109" cy="91"/>
            </a:xfrm>
            <a:custGeom>
              <a:avLst/>
              <a:gdLst>
                <a:gd name="T0" fmla="*/ 0 w 109"/>
                <a:gd name="T1" fmla="*/ 2 h 91"/>
                <a:gd name="T2" fmla="*/ 2 w 109"/>
                <a:gd name="T3" fmla="*/ 0 h 91"/>
                <a:gd name="T4" fmla="*/ 108 w 109"/>
                <a:gd name="T5" fmla="*/ 88 h 91"/>
                <a:gd name="T6" fmla="*/ 106 w 109"/>
                <a:gd name="T7" fmla="*/ 90 h 91"/>
                <a:gd name="T8" fmla="*/ 0 w 109"/>
                <a:gd name="T9" fmla="*/ 2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 h="91">
                  <a:moveTo>
                    <a:pt x="0" y="2"/>
                  </a:moveTo>
                  <a:lnTo>
                    <a:pt x="2" y="0"/>
                  </a:lnTo>
                  <a:lnTo>
                    <a:pt x="108" y="88"/>
                  </a:lnTo>
                  <a:lnTo>
                    <a:pt x="106" y="90"/>
                  </a:lnTo>
                  <a:lnTo>
                    <a:pt x="0" y="2"/>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4" name="Freeform 33"/>
            <p:cNvSpPr>
              <a:spLocks/>
            </p:cNvSpPr>
            <p:nvPr/>
          </p:nvSpPr>
          <p:spPr bwMode="auto">
            <a:xfrm>
              <a:off x="3040" y="3642"/>
              <a:ext cx="142" cy="111"/>
            </a:xfrm>
            <a:custGeom>
              <a:avLst/>
              <a:gdLst>
                <a:gd name="T0" fmla="*/ 139 w 142"/>
                <a:gd name="T1" fmla="*/ 0 h 111"/>
                <a:gd name="T2" fmla="*/ 141 w 142"/>
                <a:gd name="T3" fmla="*/ 2 h 111"/>
                <a:gd name="T4" fmla="*/ 2 w 142"/>
                <a:gd name="T5" fmla="*/ 110 h 111"/>
                <a:gd name="T6" fmla="*/ 0 w 142"/>
                <a:gd name="T7" fmla="*/ 108 h 111"/>
                <a:gd name="T8" fmla="*/ 139 w 142"/>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11">
                  <a:moveTo>
                    <a:pt x="139" y="0"/>
                  </a:moveTo>
                  <a:lnTo>
                    <a:pt x="141" y="2"/>
                  </a:lnTo>
                  <a:lnTo>
                    <a:pt x="2" y="110"/>
                  </a:lnTo>
                  <a:lnTo>
                    <a:pt x="0" y="108"/>
                  </a:lnTo>
                  <a:lnTo>
                    <a:pt x="139"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5" name="Freeform 34"/>
            <p:cNvSpPr>
              <a:spLocks/>
            </p:cNvSpPr>
            <p:nvPr/>
          </p:nvSpPr>
          <p:spPr bwMode="auto">
            <a:xfrm>
              <a:off x="3040" y="3749"/>
              <a:ext cx="188" cy="154"/>
            </a:xfrm>
            <a:custGeom>
              <a:avLst/>
              <a:gdLst>
                <a:gd name="T0" fmla="*/ 0 w 188"/>
                <a:gd name="T1" fmla="*/ 2 h 154"/>
                <a:gd name="T2" fmla="*/ 2 w 188"/>
                <a:gd name="T3" fmla="*/ 0 h 154"/>
                <a:gd name="T4" fmla="*/ 187 w 188"/>
                <a:gd name="T5" fmla="*/ 152 h 154"/>
                <a:gd name="T6" fmla="*/ 185 w 188"/>
                <a:gd name="T7" fmla="*/ 153 h 154"/>
                <a:gd name="T8" fmla="*/ 0 w 188"/>
                <a:gd name="T9" fmla="*/ 2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54">
                  <a:moveTo>
                    <a:pt x="0" y="2"/>
                  </a:moveTo>
                  <a:lnTo>
                    <a:pt x="2" y="0"/>
                  </a:lnTo>
                  <a:lnTo>
                    <a:pt x="187" y="152"/>
                  </a:lnTo>
                  <a:lnTo>
                    <a:pt x="185" y="153"/>
                  </a:lnTo>
                  <a:lnTo>
                    <a:pt x="0" y="2"/>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6" name="Freeform 35"/>
            <p:cNvSpPr>
              <a:spLocks/>
            </p:cNvSpPr>
            <p:nvPr/>
          </p:nvSpPr>
          <p:spPr bwMode="auto">
            <a:xfrm>
              <a:off x="3114" y="3248"/>
              <a:ext cx="112" cy="653"/>
            </a:xfrm>
            <a:custGeom>
              <a:avLst/>
              <a:gdLst>
                <a:gd name="T0" fmla="*/ 0 w 112"/>
                <a:gd name="T1" fmla="*/ 0 h 653"/>
                <a:gd name="T2" fmla="*/ 2 w 112"/>
                <a:gd name="T3" fmla="*/ 0 h 653"/>
                <a:gd name="T4" fmla="*/ 111 w 112"/>
                <a:gd name="T5" fmla="*/ 652 h 653"/>
                <a:gd name="T6" fmla="*/ 109 w 112"/>
                <a:gd name="T7" fmla="*/ 652 h 653"/>
                <a:gd name="T8" fmla="*/ 0 w 112"/>
                <a:gd name="T9" fmla="*/ 0 h 6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53">
                  <a:moveTo>
                    <a:pt x="0" y="0"/>
                  </a:moveTo>
                  <a:lnTo>
                    <a:pt x="2" y="0"/>
                  </a:lnTo>
                  <a:lnTo>
                    <a:pt x="111" y="652"/>
                  </a:lnTo>
                  <a:lnTo>
                    <a:pt x="109" y="652"/>
                  </a:lnTo>
                  <a:lnTo>
                    <a:pt x="0"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7" name="Freeform 36"/>
            <p:cNvSpPr>
              <a:spLocks/>
            </p:cNvSpPr>
            <p:nvPr/>
          </p:nvSpPr>
          <p:spPr bwMode="auto">
            <a:xfrm>
              <a:off x="3011" y="3898"/>
              <a:ext cx="213" cy="17"/>
            </a:xfrm>
            <a:custGeom>
              <a:avLst/>
              <a:gdLst>
                <a:gd name="T0" fmla="*/ 212 w 213"/>
                <a:gd name="T1" fmla="*/ 0 h 17"/>
                <a:gd name="T2" fmla="*/ 212 w 213"/>
                <a:gd name="T3" fmla="*/ 16 h 17"/>
                <a:gd name="T4" fmla="*/ 0 w 213"/>
                <a:gd name="T5" fmla="*/ 16 h 17"/>
                <a:gd name="T6" fmla="*/ 0 w 213"/>
                <a:gd name="T7" fmla="*/ 0 h 17"/>
                <a:gd name="T8" fmla="*/ 212 w 21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3" h="17">
                  <a:moveTo>
                    <a:pt x="212" y="0"/>
                  </a:moveTo>
                  <a:lnTo>
                    <a:pt x="212" y="16"/>
                  </a:lnTo>
                  <a:lnTo>
                    <a:pt x="0" y="16"/>
                  </a:lnTo>
                  <a:lnTo>
                    <a:pt x="0" y="0"/>
                  </a:lnTo>
                  <a:lnTo>
                    <a:pt x="212"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8" name="Freeform 37"/>
            <p:cNvSpPr>
              <a:spLocks/>
            </p:cNvSpPr>
            <p:nvPr/>
          </p:nvSpPr>
          <p:spPr bwMode="auto">
            <a:xfrm>
              <a:off x="3011" y="3898"/>
              <a:ext cx="107" cy="67"/>
            </a:xfrm>
            <a:custGeom>
              <a:avLst/>
              <a:gdLst>
                <a:gd name="T0" fmla="*/ 0 w 107"/>
                <a:gd name="T1" fmla="*/ 2 h 67"/>
                <a:gd name="T2" fmla="*/ 2 w 107"/>
                <a:gd name="T3" fmla="*/ 0 h 67"/>
                <a:gd name="T4" fmla="*/ 106 w 107"/>
                <a:gd name="T5" fmla="*/ 64 h 67"/>
                <a:gd name="T6" fmla="*/ 104 w 107"/>
                <a:gd name="T7" fmla="*/ 66 h 67"/>
                <a:gd name="T8" fmla="*/ 0 w 107"/>
                <a:gd name="T9" fmla="*/ 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67">
                  <a:moveTo>
                    <a:pt x="0" y="2"/>
                  </a:moveTo>
                  <a:lnTo>
                    <a:pt x="2" y="0"/>
                  </a:lnTo>
                  <a:lnTo>
                    <a:pt x="106" y="64"/>
                  </a:lnTo>
                  <a:lnTo>
                    <a:pt x="104" y="66"/>
                  </a:lnTo>
                  <a:lnTo>
                    <a:pt x="0" y="2"/>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29" name="Freeform 38"/>
            <p:cNvSpPr>
              <a:spLocks/>
            </p:cNvSpPr>
            <p:nvPr/>
          </p:nvSpPr>
          <p:spPr bwMode="auto">
            <a:xfrm>
              <a:off x="3115" y="3898"/>
              <a:ext cx="111" cy="67"/>
            </a:xfrm>
            <a:custGeom>
              <a:avLst/>
              <a:gdLst>
                <a:gd name="T0" fmla="*/ 2 w 111"/>
                <a:gd name="T1" fmla="*/ 66 h 67"/>
                <a:gd name="T2" fmla="*/ 0 w 111"/>
                <a:gd name="T3" fmla="*/ 64 h 67"/>
                <a:gd name="T4" fmla="*/ 108 w 111"/>
                <a:gd name="T5" fmla="*/ 0 h 67"/>
                <a:gd name="T6" fmla="*/ 110 w 111"/>
                <a:gd name="T7" fmla="*/ 2 h 67"/>
                <a:gd name="T8" fmla="*/ 2 w 111"/>
                <a:gd name="T9" fmla="*/ 66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7">
                  <a:moveTo>
                    <a:pt x="2" y="66"/>
                  </a:moveTo>
                  <a:lnTo>
                    <a:pt x="0" y="64"/>
                  </a:lnTo>
                  <a:lnTo>
                    <a:pt x="108" y="0"/>
                  </a:lnTo>
                  <a:lnTo>
                    <a:pt x="110" y="2"/>
                  </a:lnTo>
                  <a:lnTo>
                    <a:pt x="2" y="66"/>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30" name="Freeform 39"/>
            <p:cNvSpPr>
              <a:spLocks/>
            </p:cNvSpPr>
            <p:nvPr/>
          </p:nvSpPr>
          <p:spPr bwMode="auto">
            <a:xfrm>
              <a:off x="3223" y="3900"/>
              <a:ext cx="111" cy="188"/>
            </a:xfrm>
            <a:custGeom>
              <a:avLst/>
              <a:gdLst>
                <a:gd name="T0" fmla="*/ 0 w 111"/>
                <a:gd name="T1" fmla="*/ 0 h 188"/>
                <a:gd name="T2" fmla="*/ 2 w 111"/>
                <a:gd name="T3" fmla="*/ 0 h 188"/>
                <a:gd name="T4" fmla="*/ 110 w 111"/>
                <a:gd name="T5" fmla="*/ 186 h 188"/>
                <a:gd name="T6" fmla="*/ 108 w 111"/>
                <a:gd name="T7" fmla="*/ 187 h 188"/>
                <a:gd name="T8" fmla="*/ 0 w 111"/>
                <a:gd name="T9" fmla="*/ 0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188">
                  <a:moveTo>
                    <a:pt x="0" y="0"/>
                  </a:moveTo>
                  <a:lnTo>
                    <a:pt x="2" y="0"/>
                  </a:lnTo>
                  <a:lnTo>
                    <a:pt x="110" y="186"/>
                  </a:lnTo>
                  <a:lnTo>
                    <a:pt x="108" y="187"/>
                  </a:lnTo>
                  <a:lnTo>
                    <a:pt x="0"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31" name="Freeform 40"/>
            <p:cNvSpPr>
              <a:spLocks/>
            </p:cNvSpPr>
            <p:nvPr/>
          </p:nvSpPr>
          <p:spPr bwMode="auto">
            <a:xfrm>
              <a:off x="3115" y="3963"/>
              <a:ext cx="219" cy="127"/>
            </a:xfrm>
            <a:custGeom>
              <a:avLst/>
              <a:gdLst>
                <a:gd name="T0" fmla="*/ 218 w 219"/>
                <a:gd name="T1" fmla="*/ 124 h 127"/>
                <a:gd name="T2" fmla="*/ 216 w 219"/>
                <a:gd name="T3" fmla="*/ 126 h 127"/>
                <a:gd name="T4" fmla="*/ 0 w 219"/>
                <a:gd name="T5" fmla="*/ 2 h 127"/>
                <a:gd name="T6" fmla="*/ 2 w 219"/>
                <a:gd name="T7" fmla="*/ 0 h 127"/>
                <a:gd name="T8" fmla="*/ 218 w 219"/>
                <a:gd name="T9" fmla="*/ 124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9" h="127">
                  <a:moveTo>
                    <a:pt x="218" y="124"/>
                  </a:moveTo>
                  <a:lnTo>
                    <a:pt x="216" y="126"/>
                  </a:lnTo>
                  <a:lnTo>
                    <a:pt x="0" y="2"/>
                  </a:lnTo>
                  <a:lnTo>
                    <a:pt x="2" y="0"/>
                  </a:lnTo>
                  <a:lnTo>
                    <a:pt x="218" y="124"/>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32" name="Freeform 41"/>
            <p:cNvSpPr>
              <a:spLocks/>
            </p:cNvSpPr>
            <p:nvPr/>
          </p:nvSpPr>
          <p:spPr bwMode="auto">
            <a:xfrm>
              <a:off x="2909" y="3963"/>
              <a:ext cx="209" cy="127"/>
            </a:xfrm>
            <a:custGeom>
              <a:avLst/>
              <a:gdLst>
                <a:gd name="T0" fmla="*/ 206 w 209"/>
                <a:gd name="T1" fmla="*/ 0 h 127"/>
                <a:gd name="T2" fmla="*/ 208 w 209"/>
                <a:gd name="T3" fmla="*/ 2 h 127"/>
                <a:gd name="T4" fmla="*/ 2 w 209"/>
                <a:gd name="T5" fmla="*/ 126 h 127"/>
                <a:gd name="T6" fmla="*/ 0 w 209"/>
                <a:gd name="T7" fmla="*/ 124 h 127"/>
                <a:gd name="T8" fmla="*/ 206 w 209"/>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27">
                  <a:moveTo>
                    <a:pt x="206" y="0"/>
                  </a:moveTo>
                  <a:lnTo>
                    <a:pt x="208" y="2"/>
                  </a:lnTo>
                  <a:lnTo>
                    <a:pt x="2" y="126"/>
                  </a:lnTo>
                  <a:lnTo>
                    <a:pt x="0" y="124"/>
                  </a:lnTo>
                  <a:lnTo>
                    <a:pt x="206" y="0"/>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33" name="Freeform 42"/>
            <p:cNvSpPr>
              <a:spLocks/>
            </p:cNvSpPr>
            <p:nvPr/>
          </p:nvSpPr>
          <p:spPr bwMode="auto">
            <a:xfrm>
              <a:off x="2909" y="3900"/>
              <a:ext cx="103" cy="188"/>
            </a:xfrm>
            <a:custGeom>
              <a:avLst/>
              <a:gdLst>
                <a:gd name="T0" fmla="*/ 2 w 103"/>
                <a:gd name="T1" fmla="*/ 187 h 188"/>
                <a:gd name="T2" fmla="*/ 0 w 103"/>
                <a:gd name="T3" fmla="*/ 186 h 188"/>
                <a:gd name="T4" fmla="*/ 100 w 103"/>
                <a:gd name="T5" fmla="*/ 0 h 188"/>
                <a:gd name="T6" fmla="*/ 102 w 103"/>
                <a:gd name="T7" fmla="*/ 0 h 188"/>
                <a:gd name="T8" fmla="*/ 2 w 103"/>
                <a:gd name="T9" fmla="*/ 187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188">
                  <a:moveTo>
                    <a:pt x="2" y="187"/>
                  </a:moveTo>
                  <a:lnTo>
                    <a:pt x="0" y="186"/>
                  </a:lnTo>
                  <a:lnTo>
                    <a:pt x="100" y="0"/>
                  </a:lnTo>
                  <a:lnTo>
                    <a:pt x="102" y="0"/>
                  </a:lnTo>
                  <a:lnTo>
                    <a:pt x="2" y="187"/>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834" name="Freeform 43"/>
            <p:cNvSpPr>
              <a:spLocks/>
            </p:cNvSpPr>
            <p:nvPr/>
          </p:nvSpPr>
          <p:spPr bwMode="auto">
            <a:xfrm>
              <a:off x="3011" y="3246"/>
              <a:ext cx="107" cy="655"/>
            </a:xfrm>
            <a:custGeom>
              <a:avLst/>
              <a:gdLst>
                <a:gd name="T0" fmla="*/ 2 w 107"/>
                <a:gd name="T1" fmla="*/ 654 h 655"/>
                <a:gd name="T2" fmla="*/ 0 w 107"/>
                <a:gd name="T3" fmla="*/ 654 h 655"/>
                <a:gd name="T4" fmla="*/ 104 w 107"/>
                <a:gd name="T5" fmla="*/ 0 h 655"/>
                <a:gd name="T6" fmla="*/ 106 w 107"/>
                <a:gd name="T7" fmla="*/ 0 h 655"/>
                <a:gd name="T8" fmla="*/ 2 w 107"/>
                <a:gd name="T9" fmla="*/ 654 h 6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655">
                  <a:moveTo>
                    <a:pt x="2" y="654"/>
                  </a:moveTo>
                  <a:lnTo>
                    <a:pt x="0" y="654"/>
                  </a:lnTo>
                  <a:lnTo>
                    <a:pt x="104" y="0"/>
                  </a:lnTo>
                  <a:lnTo>
                    <a:pt x="106" y="0"/>
                  </a:lnTo>
                  <a:lnTo>
                    <a:pt x="2" y="654"/>
                  </a:lnTo>
                </a:path>
              </a:pathLst>
            </a:custGeom>
            <a:solidFill>
              <a:srgbClr val="000000"/>
            </a:solidFill>
            <a:ln w="1905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6630" name="Rectangle 44"/>
          <p:cNvSpPr>
            <a:spLocks noChangeArrowheads="1"/>
          </p:cNvSpPr>
          <p:nvPr/>
        </p:nvSpPr>
        <p:spPr bwMode="auto">
          <a:xfrm>
            <a:off x="2649539" y="1453278"/>
            <a:ext cx="164628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600">
                <a:solidFill>
                  <a:srgbClr val="3365FB"/>
                </a:solidFill>
              </a:rPr>
              <a:t>Blah... Blah... Blah...</a:t>
            </a:r>
            <a:endParaRPr lang="en-US" sz="1600">
              <a:solidFill>
                <a:srgbClr val="000000"/>
              </a:solidFill>
            </a:endParaRPr>
          </a:p>
        </p:txBody>
      </p:sp>
      <p:sp>
        <p:nvSpPr>
          <p:cNvPr id="26631" name="AutoShape 45"/>
          <p:cNvSpPr>
            <a:spLocks noChangeArrowheads="1"/>
          </p:cNvSpPr>
          <p:nvPr/>
        </p:nvSpPr>
        <p:spPr bwMode="auto">
          <a:xfrm>
            <a:off x="3235326" y="1790700"/>
            <a:ext cx="6189663" cy="3429000"/>
          </a:xfrm>
          <a:prstGeom prst="curvedUpArrow">
            <a:avLst>
              <a:gd name="adj1" fmla="val 18912"/>
              <a:gd name="adj2" fmla="val 55014"/>
              <a:gd name="adj3" fmla="val 16667"/>
            </a:avLst>
          </a:prstGeom>
          <a:solidFill>
            <a:srgbClr val="3365FB"/>
          </a:solidFill>
          <a:ln w="25400">
            <a:solidFill>
              <a:srgbClr val="3365FB"/>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6632" name="Group 46"/>
          <p:cNvGrpSpPr>
            <a:grpSpLocks/>
          </p:cNvGrpSpPr>
          <p:nvPr/>
        </p:nvGrpSpPr>
        <p:grpSpPr bwMode="auto">
          <a:xfrm>
            <a:off x="2890838" y="1862138"/>
            <a:ext cx="1339850" cy="425450"/>
            <a:chOff x="1061" y="1317"/>
            <a:chExt cx="914" cy="268"/>
          </a:xfrm>
        </p:grpSpPr>
        <p:sp>
          <p:nvSpPr>
            <p:cNvPr id="26795" name="AutoShape 47"/>
            <p:cNvSpPr>
              <a:spLocks noChangeArrowheads="1"/>
            </p:cNvSpPr>
            <p:nvPr/>
          </p:nvSpPr>
          <p:spPr bwMode="auto">
            <a:xfrm>
              <a:off x="1061" y="1317"/>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96" name="Rectangle 48"/>
            <p:cNvSpPr>
              <a:spLocks noChangeArrowheads="1"/>
            </p:cNvSpPr>
            <p:nvPr/>
          </p:nvSpPr>
          <p:spPr bwMode="auto">
            <a:xfrm>
              <a:off x="1198" y="1331"/>
              <a:ext cx="609" cy="233"/>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Digitizing and</a:t>
              </a:r>
            </a:p>
            <a:p>
              <a:pPr defTabSz="500063"/>
              <a:r>
                <a:rPr lang="en-US" sz="1200">
                  <a:solidFill>
                    <a:srgbClr val="000000"/>
                  </a:solidFill>
                </a:rPr>
                <a:t>Source Coding</a:t>
              </a:r>
            </a:p>
          </p:txBody>
        </p:sp>
      </p:grpSp>
      <p:grpSp>
        <p:nvGrpSpPr>
          <p:cNvPr id="26633" name="Group 49"/>
          <p:cNvGrpSpPr>
            <a:grpSpLocks/>
          </p:cNvGrpSpPr>
          <p:nvPr/>
        </p:nvGrpSpPr>
        <p:grpSpPr bwMode="auto">
          <a:xfrm>
            <a:off x="2940051" y="2459038"/>
            <a:ext cx="1338263" cy="425450"/>
            <a:chOff x="1198" y="1657"/>
            <a:chExt cx="914" cy="268"/>
          </a:xfrm>
        </p:grpSpPr>
        <p:sp>
          <p:nvSpPr>
            <p:cNvPr id="26793" name="AutoShape 50"/>
            <p:cNvSpPr>
              <a:spLocks noChangeArrowheads="1"/>
            </p:cNvSpPr>
            <p:nvPr/>
          </p:nvSpPr>
          <p:spPr bwMode="auto">
            <a:xfrm>
              <a:off x="1198" y="1657"/>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94" name="Rectangle 51"/>
            <p:cNvSpPr>
              <a:spLocks noChangeArrowheads="1"/>
            </p:cNvSpPr>
            <p:nvPr/>
          </p:nvSpPr>
          <p:spPr bwMode="auto">
            <a:xfrm>
              <a:off x="1308" y="1728"/>
              <a:ext cx="666"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Channel Coding</a:t>
              </a:r>
            </a:p>
          </p:txBody>
        </p:sp>
      </p:grpSp>
      <p:grpSp>
        <p:nvGrpSpPr>
          <p:cNvPr id="26634" name="Group 52"/>
          <p:cNvGrpSpPr>
            <a:grpSpLocks/>
          </p:cNvGrpSpPr>
          <p:nvPr/>
        </p:nvGrpSpPr>
        <p:grpSpPr bwMode="auto">
          <a:xfrm>
            <a:off x="3048001" y="3048000"/>
            <a:ext cx="1338263" cy="425450"/>
            <a:chOff x="1377" y="1989"/>
            <a:chExt cx="914" cy="268"/>
          </a:xfrm>
        </p:grpSpPr>
        <p:sp>
          <p:nvSpPr>
            <p:cNvPr id="26791" name="AutoShape 53"/>
            <p:cNvSpPr>
              <a:spLocks noChangeArrowheads="1"/>
            </p:cNvSpPr>
            <p:nvPr/>
          </p:nvSpPr>
          <p:spPr bwMode="auto">
            <a:xfrm>
              <a:off x="1377" y="1989"/>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92" name="Rectangle 54"/>
            <p:cNvSpPr>
              <a:spLocks noChangeArrowheads="1"/>
            </p:cNvSpPr>
            <p:nvPr/>
          </p:nvSpPr>
          <p:spPr bwMode="auto">
            <a:xfrm>
              <a:off x="1563" y="2060"/>
              <a:ext cx="503"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Interleaving</a:t>
              </a:r>
            </a:p>
          </p:txBody>
        </p:sp>
      </p:grpSp>
      <p:grpSp>
        <p:nvGrpSpPr>
          <p:cNvPr id="26635" name="Group 55"/>
          <p:cNvGrpSpPr>
            <a:grpSpLocks/>
          </p:cNvGrpSpPr>
          <p:nvPr/>
        </p:nvGrpSpPr>
        <p:grpSpPr bwMode="auto">
          <a:xfrm>
            <a:off x="3297238" y="3597275"/>
            <a:ext cx="1339850" cy="425450"/>
            <a:chOff x="1522" y="2327"/>
            <a:chExt cx="914" cy="268"/>
          </a:xfrm>
        </p:grpSpPr>
        <p:sp>
          <p:nvSpPr>
            <p:cNvPr id="26789" name="AutoShape 56"/>
            <p:cNvSpPr>
              <a:spLocks noChangeArrowheads="1"/>
            </p:cNvSpPr>
            <p:nvPr/>
          </p:nvSpPr>
          <p:spPr bwMode="auto">
            <a:xfrm>
              <a:off x="1522" y="2327"/>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90" name="Rectangle 57"/>
            <p:cNvSpPr>
              <a:spLocks noChangeArrowheads="1"/>
            </p:cNvSpPr>
            <p:nvPr/>
          </p:nvSpPr>
          <p:spPr bwMode="auto">
            <a:xfrm>
              <a:off x="1776" y="2398"/>
              <a:ext cx="406"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Ciphering</a:t>
              </a:r>
            </a:p>
          </p:txBody>
        </p:sp>
      </p:grpSp>
      <p:grpSp>
        <p:nvGrpSpPr>
          <p:cNvPr id="26636" name="Group 58"/>
          <p:cNvGrpSpPr>
            <a:grpSpLocks/>
          </p:cNvGrpSpPr>
          <p:nvPr/>
        </p:nvGrpSpPr>
        <p:grpSpPr bwMode="auto">
          <a:xfrm>
            <a:off x="3603625" y="4156075"/>
            <a:ext cx="1339850" cy="425450"/>
            <a:chOff x="1683" y="2667"/>
            <a:chExt cx="914" cy="268"/>
          </a:xfrm>
        </p:grpSpPr>
        <p:sp>
          <p:nvSpPr>
            <p:cNvPr id="26787" name="AutoShape 59"/>
            <p:cNvSpPr>
              <a:spLocks noChangeArrowheads="1"/>
            </p:cNvSpPr>
            <p:nvPr/>
          </p:nvSpPr>
          <p:spPr bwMode="auto">
            <a:xfrm>
              <a:off x="1683" y="2667"/>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88" name="Rectangle 60"/>
            <p:cNvSpPr>
              <a:spLocks noChangeArrowheads="1"/>
            </p:cNvSpPr>
            <p:nvPr/>
          </p:nvSpPr>
          <p:spPr bwMode="auto">
            <a:xfrm>
              <a:off x="1773" y="2738"/>
              <a:ext cx="714"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Burst Formatting</a:t>
              </a:r>
            </a:p>
          </p:txBody>
        </p:sp>
      </p:grpSp>
      <p:grpSp>
        <p:nvGrpSpPr>
          <p:cNvPr id="26637" name="Group 61"/>
          <p:cNvGrpSpPr>
            <a:grpSpLocks/>
          </p:cNvGrpSpPr>
          <p:nvPr/>
        </p:nvGrpSpPr>
        <p:grpSpPr bwMode="auto">
          <a:xfrm>
            <a:off x="4029076" y="4695825"/>
            <a:ext cx="1338263" cy="425450"/>
            <a:chOff x="1813" y="2999"/>
            <a:chExt cx="914" cy="268"/>
          </a:xfrm>
        </p:grpSpPr>
        <p:sp>
          <p:nvSpPr>
            <p:cNvPr id="26785" name="AutoShape 62"/>
            <p:cNvSpPr>
              <a:spLocks noChangeArrowheads="1"/>
            </p:cNvSpPr>
            <p:nvPr/>
          </p:nvSpPr>
          <p:spPr bwMode="auto">
            <a:xfrm>
              <a:off x="1813" y="2999"/>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86" name="Rectangle 63"/>
            <p:cNvSpPr>
              <a:spLocks noChangeArrowheads="1"/>
            </p:cNvSpPr>
            <p:nvPr/>
          </p:nvSpPr>
          <p:spPr bwMode="auto">
            <a:xfrm>
              <a:off x="2034" y="3070"/>
              <a:ext cx="492"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Modulating</a:t>
              </a:r>
            </a:p>
          </p:txBody>
        </p:sp>
      </p:grpSp>
      <p:grpSp>
        <p:nvGrpSpPr>
          <p:cNvPr id="26638" name="Group 64"/>
          <p:cNvGrpSpPr>
            <a:grpSpLocks/>
          </p:cNvGrpSpPr>
          <p:nvPr/>
        </p:nvGrpSpPr>
        <p:grpSpPr bwMode="auto">
          <a:xfrm>
            <a:off x="6588125" y="4695825"/>
            <a:ext cx="1339850" cy="425450"/>
            <a:chOff x="3492" y="3010"/>
            <a:chExt cx="914" cy="268"/>
          </a:xfrm>
        </p:grpSpPr>
        <p:sp>
          <p:nvSpPr>
            <p:cNvPr id="26783" name="AutoShape 65"/>
            <p:cNvSpPr>
              <a:spLocks noChangeArrowheads="1"/>
            </p:cNvSpPr>
            <p:nvPr/>
          </p:nvSpPr>
          <p:spPr bwMode="auto">
            <a:xfrm>
              <a:off x="3492" y="3010"/>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84" name="Rectangle 66"/>
            <p:cNvSpPr>
              <a:spLocks noChangeArrowheads="1"/>
            </p:cNvSpPr>
            <p:nvPr/>
          </p:nvSpPr>
          <p:spPr bwMode="auto">
            <a:xfrm>
              <a:off x="3650" y="3081"/>
              <a:ext cx="603"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Demodulating</a:t>
              </a:r>
            </a:p>
          </p:txBody>
        </p:sp>
      </p:grpSp>
      <p:grpSp>
        <p:nvGrpSpPr>
          <p:cNvPr id="26639" name="Group 67"/>
          <p:cNvGrpSpPr>
            <a:grpSpLocks/>
          </p:cNvGrpSpPr>
          <p:nvPr/>
        </p:nvGrpSpPr>
        <p:grpSpPr bwMode="auto">
          <a:xfrm>
            <a:off x="7031041" y="4157663"/>
            <a:ext cx="1378441" cy="425450"/>
            <a:chOff x="3614" y="2658"/>
            <a:chExt cx="941" cy="268"/>
          </a:xfrm>
        </p:grpSpPr>
        <p:sp>
          <p:nvSpPr>
            <p:cNvPr id="26781" name="AutoShape 68"/>
            <p:cNvSpPr>
              <a:spLocks noChangeArrowheads="1"/>
            </p:cNvSpPr>
            <p:nvPr/>
          </p:nvSpPr>
          <p:spPr bwMode="auto">
            <a:xfrm>
              <a:off x="3614" y="2658"/>
              <a:ext cx="941"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82" name="Rectangle 69"/>
            <p:cNvSpPr>
              <a:spLocks noChangeArrowheads="1"/>
            </p:cNvSpPr>
            <p:nvPr/>
          </p:nvSpPr>
          <p:spPr bwMode="auto">
            <a:xfrm>
              <a:off x="3653" y="2729"/>
              <a:ext cx="846"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Burst De-formatting</a:t>
              </a:r>
            </a:p>
          </p:txBody>
        </p:sp>
      </p:grpSp>
      <p:grpSp>
        <p:nvGrpSpPr>
          <p:cNvPr id="26640" name="Group 70"/>
          <p:cNvGrpSpPr>
            <a:grpSpLocks/>
          </p:cNvGrpSpPr>
          <p:nvPr/>
        </p:nvGrpSpPr>
        <p:grpSpPr bwMode="auto">
          <a:xfrm>
            <a:off x="7394575" y="3598863"/>
            <a:ext cx="1339850" cy="425450"/>
            <a:chOff x="3782" y="2318"/>
            <a:chExt cx="914" cy="268"/>
          </a:xfrm>
        </p:grpSpPr>
        <p:sp>
          <p:nvSpPr>
            <p:cNvPr id="26779" name="AutoShape 71"/>
            <p:cNvSpPr>
              <a:spLocks noChangeArrowheads="1"/>
            </p:cNvSpPr>
            <p:nvPr/>
          </p:nvSpPr>
          <p:spPr bwMode="auto">
            <a:xfrm>
              <a:off x="3782" y="2318"/>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80" name="Rectangle 72"/>
            <p:cNvSpPr>
              <a:spLocks noChangeArrowheads="1"/>
            </p:cNvSpPr>
            <p:nvPr/>
          </p:nvSpPr>
          <p:spPr bwMode="auto">
            <a:xfrm>
              <a:off x="3983" y="2389"/>
              <a:ext cx="512"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Deciphering</a:t>
              </a:r>
            </a:p>
          </p:txBody>
        </p:sp>
      </p:grpSp>
      <p:grpSp>
        <p:nvGrpSpPr>
          <p:cNvPr id="26641" name="Group 73"/>
          <p:cNvGrpSpPr>
            <a:grpSpLocks/>
          </p:cNvGrpSpPr>
          <p:nvPr/>
        </p:nvGrpSpPr>
        <p:grpSpPr bwMode="auto">
          <a:xfrm>
            <a:off x="7642225" y="3041650"/>
            <a:ext cx="1339850" cy="425450"/>
            <a:chOff x="3951" y="1971"/>
            <a:chExt cx="914" cy="268"/>
          </a:xfrm>
        </p:grpSpPr>
        <p:sp>
          <p:nvSpPr>
            <p:cNvPr id="26777" name="AutoShape 74"/>
            <p:cNvSpPr>
              <a:spLocks noChangeArrowheads="1"/>
            </p:cNvSpPr>
            <p:nvPr/>
          </p:nvSpPr>
          <p:spPr bwMode="auto">
            <a:xfrm>
              <a:off x="3951" y="1971"/>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78" name="Rectangle 75"/>
            <p:cNvSpPr>
              <a:spLocks noChangeArrowheads="1"/>
            </p:cNvSpPr>
            <p:nvPr/>
          </p:nvSpPr>
          <p:spPr bwMode="auto">
            <a:xfrm>
              <a:off x="4082" y="2042"/>
              <a:ext cx="649"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De-interleaving</a:t>
              </a:r>
            </a:p>
          </p:txBody>
        </p:sp>
      </p:grpSp>
      <p:grpSp>
        <p:nvGrpSpPr>
          <p:cNvPr id="26642" name="Group 76"/>
          <p:cNvGrpSpPr>
            <a:grpSpLocks/>
          </p:cNvGrpSpPr>
          <p:nvPr/>
        </p:nvGrpSpPr>
        <p:grpSpPr bwMode="auto">
          <a:xfrm>
            <a:off x="7737475" y="2459038"/>
            <a:ext cx="1339850" cy="425450"/>
            <a:chOff x="4108" y="1627"/>
            <a:chExt cx="914" cy="268"/>
          </a:xfrm>
        </p:grpSpPr>
        <p:sp>
          <p:nvSpPr>
            <p:cNvPr id="26775" name="AutoShape 77"/>
            <p:cNvSpPr>
              <a:spLocks noChangeArrowheads="1"/>
            </p:cNvSpPr>
            <p:nvPr/>
          </p:nvSpPr>
          <p:spPr bwMode="auto">
            <a:xfrm>
              <a:off x="4108" y="1627"/>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76" name="Rectangle 78"/>
            <p:cNvSpPr>
              <a:spLocks noChangeArrowheads="1"/>
            </p:cNvSpPr>
            <p:nvPr/>
          </p:nvSpPr>
          <p:spPr bwMode="auto">
            <a:xfrm>
              <a:off x="4164" y="1698"/>
              <a:ext cx="770"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Channel Decoding</a:t>
              </a:r>
            </a:p>
          </p:txBody>
        </p:sp>
      </p:grpSp>
      <p:grpSp>
        <p:nvGrpSpPr>
          <p:cNvPr id="26643" name="Group 79"/>
          <p:cNvGrpSpPr>
            <a:grpSpLocks/>
          </p:cNvGrpSpPr>
          <p:nvPr/>
        </p:nvGrpSpPr>
        <p:grpSpPr bwMode="auto">
          <a:xfrm>
            <a:off x="7786688" y="1862138"/>
            <a:ext cx="1339850" cy="425450"/>
            <a:chOff x="4250" y="1269"/>
            <a:chExt cx="914" cy="268"/>
          </a:xfrm>
        </p:grpSpPr>
        <p:sp>
          <p:nvSpPr>
            <p:cNvPr id="26773" name="AutoShape 80"/>
            <p:cNvSpPr>
              <a:spLocks noChangeArrowheads="1"/>
            </p:cNvSpPr>
            <p:nvPr/>
          </p:nvSpPr>
          <p:spPr bwMode="auto">
            <a:xfrm>
              <a:off x="4250" y="1269"/>
              <a:ext cx="914" cy="268"/>
            </a:xfrm>
            <a:prstGeom prst="roundRect">
              <a:avLst>
                <a:gd name="adj" fmla="val 35880"/>
              </a:avLst>
            </a:prstGeom>
            <a:solidFill>
              <a:srgbClr val="C1CE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74" name="Rectangle 81"/>
            <p:cNvSpPr>
              <a:spLocks noChangeArrowheads="1"/>
            </p:cNvSpPr>
            <p:nvPr/>
          </p:nvSpPr>
          <p:spPr bwMode="auto">
            <a:xfrm>
              <a:off x="4334" y="1340"/>
              <a:ext cx="714" cy="116"/>
            </a:xfrm>
            <a:prstGeom prst="rect">
              <a:avLst/>
            </a:prstGeom>
            <a:solidFill>
              <a:srgbClr val="C1C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defTabSz="500063"/>
              <a:r>
                <a:rPr lang="en-US" sz="1200">
                  <a:solidFill>
                    <a:srgbClr val="000000"/>
                  </a:solidFill>
                </a:rPr>
                <a:t>Source Decoding</a:t>
              </a:r>
            </a:p>
          </p:txBody>
        </p:sp>
      </p:grpSp>
      <p:grpSp>
        <p:nvGrpSpPr>
          <p:cNvPr id="26644" name="Group 82"/>
          <p:cNvGrpSpPr>
            <a:grpSpLocks/>
          </p:cNvGrpSpPr>
          <p:nvPr/>
        </p:nvGrpSpPr>
        <p:grpSpPr bwMode="auto">
          <a:xfrm>
            <a:off x="9202738" y="1206501"/>
            <a:ext cx="857250" cy="1344613"/>
            <a:chOff x="5240" y="760"/>
            <a:chExt cx="585" cy="847"/>
          </a:xfrm>
        </p:grpSpPr>
        <p:sp>
          <p:nvSpPr>
            <p:cNvPr id="26722" name="Freeform 83"/>
            <p:cNvSpPr>
              <a:spLocks/>
            </p:cNvSpPr>
            <p:nvPr/>
          </p:nvSpPr>
          <p:spPr bwMode="auto">
            <a:xfrm>
              <a:off x="5307" y="760"/>
              <a:ext cx="350" cy="352"/>
            </a:xfrm>
            <a:custGeom>
              <a:avLst/>
              <a:gdLst>
                <a:gd name="T0" fmla="*/ 20 w 350"/>
                <a:gd name="T1" fmla="*/ 81 h 352"/>
                <a:gd name="T2" fmla="*/ 13 w 350"/>
                <a:gd name="T3" fmla="*/ 98 h 352"/>
                <a:gd name="T4" fmla="*/ 5 w 350"/>
                <a:gd name="T5" fmla="*/ 117 h 352"/>
                <a:gd name="T6" fmla="*/ 0 w 350"/>
                <a:gd name="T7" fmla="*/ 131 h 352"/>
                <a:gd name="T8" fmla="*/ 0 w 350"/>
                <a:gd name="T9" fmla="*/ 148 h 352"/>
                <a:gd name="T10" fmla="*/ 0 w 350"/>
                <a:gd name="T11" fmla="*/ 162 h 352"/>
                <a:gd name="T12" fmla="*/ 3 w 350"/>
                <a:gd name="T13" fmla="*/ 172 h 352"/>
                <a:gd name="T14" fmla="*/ 5 w 350"/>
                <a:gd name="T15" fmla="*/ 191 h 352"/>
                <a:gd name="T16" fmla="*/ 10 w 350"/>
                <a:gd name="T17" fmla="*/ 208 h 352"/>
                <a:gd name="T18" fmla="*/ 15 w 350"/>
                <a:gd name="T19" fmla="*/ 229 h 352"/>
                <a:gd name="T20" fmla="*/ 23 w 350"/>
                <a:gd name="T21" fmla="*/ 251 h 352"/>
                <a:gd name="T22" fmla="*/ 33 w 350"/>
                <a:gd name="T23" fmla="*/ 270 h 352"/>
                <a:gd name="T24" fmla="*/ 43 w 350"/>
                <a:gd name="T25" fmla="*/ 308 h 352"/>
                <a:gd name="T26" fmla="*/ 45 w 350"/>
                <a:gd name="T27" fmla="*/ 351 h 352"/>
                <a:gd name="T28" fmla="*/ 80 w 350"/>
                <a:gd name="T29" fmla="*/ 346 h 352"/>
                <a:gd name="T30" fmla="*/ 123 w 350"/>
                <a:gd name="T31" fmla="*/ 339 h 352"/>
                <a:gd name="T32" fmla="*/ 178 w 350"/>
                <a:gd name="T33" fmla="*/ 334 h 352"/>
                <a:gd name="T34" fmla="*/ 309 w 350"/>
                <a:gd name="T35" fmla="*/ 318 h 352"/>
                <a:gd name="T36" fmla="*/ 349 w 350"/>
                <a:gd name="T37" fmla="*/ 320 h 352"/>
                <a:gd name="T38" fmla="*/ 344 w 350"/>
                <a:gd name="T39" fmla="*/ 284 h 352"/>
                <a:gd name="T40" fmla="*/ 339 w 350"/>
                <a:gd name="T41" fmla="*/ 241 h 352"/>
                <a:gd name="T42" fmla="*/ 336 w 350"/>
                <a:gd name="T43" fmla="*/ 217 h 352"/>
                <a:gd name="T44" fmla="*/ 334 w 350"/>
                <a:gd name="T45" fmla="*/ 191 h 352"/>
                <a:gd name="T46" fmla="*/ 326 w 350"/>
                <a:gd name="T47" fmla="*/ 165 h 352"/>
                <a:gd name="T48" fmla="*/ 314 w 350"/>
                <a:gd name="T49" fmla="*/ 141 h 352"/>
                <a:gd name="T50" fmla="*/ 301 w 350"/>
                <a:gd name="T51" fmla="*/ 112 h 352"/>
                <a:gd name="T52" fmla="*/ 289 w 350"/>
                <a:gd name="T53" fmla="*/ 79 h 352"/>
                <a:gd name="T54" fmla="*/ 266 w 350"/>
                <a:gd name="T55" fmla="*/ 43 h 352"/>
                <a:gd name="T56" fmla="*/ 223 w 350"/>
                <a:gd name="T57" fmla="*/ 14 h 352"/>
                <a:gd name="T58" fmla="*/ 186 w 350"/>
                <a:gd name="T59" fmla="*/ 2 h 352"/>
                <a:gd name="T60" fmla="*/ 146 w 350"/>
                <a:gd name="T61" fmla="*/ 0 h 352"/>
                <a:gd name="T62" fmla="*/ 115 w 350"/>
                <a:gd name="T63" fmla="*/ 0 h 352"/>
                <a:gd name="T64" fmla="*/ 78 w 350"/>
                <a:gd name="T65" fmla="*/ 10 h 352"/>
                <a:gd name="T66" fmla="*/ 53 w 350"/>
                <a:gd name="T67" fmla="*/ 29 h 352"/>
                <a:gd name="T68" fmla="*/ 35 w 350"/>
                <a:gd name="T69" fmla="*/ 50 h 352"/>
                <a:gd name="T70" fmla="*/ 35 w 350"/>
                <a:gd name="T71" fmla="*/ 72 h 352"/>
                <a:gd name="T72" fmla="*/ 20 w 350"/>
                <a:gd name="T73" fmla="*/ 81 h 3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50" h="352">
                  <a:moveTo>
                    <a:pt x="20" y="81"/>
                  </a:moveTo>
                  <a:lnTo>
                    <a:pt x="13" y="98"/>
                  </a:lnTo>
                  <a:lnTo>
                    <a:pt x="5" y="117"/>
                  </a:lnTo>
                  <a:lnTo>
                    <a:pt x="0" y="131"/>
                  </a:lnTo>
                  <a:lnTo>
                    <a:pt x="0" y="148"/>
                  </a:lnTo>
                  <a:lnTo>
                    <a:pt x="0" y="162"/>
                  </a:lnTo>
                  <a:lnTo>
                    <a:pt x="3" y="172"/>
                  </a:lnTo>
                  <a:lnTo>
                    <a:pt x="5" y="191"/>
                  </a:lnTo>
                  <a:lnTo>
                    <a:pt x="10" y="208"/>
                  </a:lnTo>
                  <a:lnTo>
                    <a:pt x="15" y="229"/>
                  </a:lnTo>
                  <a:lnTo>
                    <a:pt x="23" y="251"/>
                  </a:lnTo>
                  <a:lnTo>
                    <a:pt x="33" y="270"/>
                  </a:lnTo>
                  <a:lnTo>
                    <a:pt x="43" y="308"/>
                  </a:lnTo>
                  <a:lnTo>
                    <a:pt x="45" y="351"/>
                  </a:lnTo>
                  <a:lnTo>
                    <a:pt x="80" y="346"/>
                  </a:lnTo>
                  <a:lnTo>
                    <a:pt x="123" y="339"/>
                  </a:lnTo>
                  <a:lnTo>
                    <a:pt x="178" y="334"/>
                  </a:lnTo>
                  <a:lnTo>
                    <a:pt x="309" y="318"/>
                  </a:lnTo>
                  <a:lnTo>
                    <a:pt x="349" y="320"/>
                  </a:lnTo>
                  <a:lnTo>
                    <a:pt x="344" y="284"/>
                  </a:lnTo>
                  <a:lnTo>
                    <a:pt x="339" y="241"/>
                  </a:lnTo>
                  <a:lnTo>
                    <a:pt x="336" y="217"/>
                  </a:lnTo>
                  <a:lnTo>
                    <a:pt x="334" y="191"/>
                  </a:lnTo>
                  <a:lnTo>
                    <a:pt x="326" y="165"/>
                  </a:lnTo>
                  <a:lnTo>
                    <a:pt x="314" y="141"/>
                  </a:lnTo>
                  <a:lnTo>
                    <a:pt x="301" y="112"/>
                  </a:lnTo>
                  <a:lnTo>
                    <a:pt x="289" y="79"/>
                  </a:lnTo>
                  <a:lnTo>
                    <a:pt x="266" y="43"/>
                  </a:lnTo>
                  <a:lnTo>
                    <a:pt x="223" y="14"/>
                  </a:lnTo>
                  <a:lnTo>
                    <a:pt x="186" y="2"/>
                  </a:lnTo>
                  <a:lnTo>
                    <a:pt x="146" y="0"/>
                  </a:lnTo>
                  <a:lnTo>
                    <a:pt x="115" y="0"/>
                  </a:lnTo>
                  <a:lnTo>
                    <a:pt x="78" y="10"/>
                  </a:lnTo>
                  <a:lnTo>
                    <a:pt x="53" y="29"/>
                  </a:lnTo>
                  <a:lnTo>
                    <a:pt x="35" y="50"/>
                  </a:lnTo>
                  <a:lnTo>
                    <a:pt x="35" y="72"/>
                  </a:lnTo>
                  <a:lnTo>
                    <a:pt x="20" y="81"/>
                  </a:lnTo>
                </a:path>
              </a:pathLst>
            </a:custGeom>
            <a:solidFill>
              <a:srgbClr val="603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6723" name="Group 84"/>
            <p:cNvGrpSpPr>
              <a:grpSpLocks/>
            </p:cNvGrpSpPr>
            <p:nvPr/>
          </p:nvGrpSpPr>
          <p:grpSpPr bwMode="auto">
            <a:xfrm>
              <a:off x="5310" y="772"/>
              <a:ext cx="335" cy="331"/>
              <a:chOff x="5603" y="930"/>
              <a:chExt cx="335" cy="331"/>
            </a:xfrm>
          </p:grpSpPr>
          <p:sp>
            <p:nvSpPr>
              <p:cNvPr id="26771" name="Freeform 85"/>
              <p:cNvSpPr>
                <a:spLocks/>
              </p:cNvSpPr>
              <p:nvPr/>
            </p:nvSpPr>
            <p:spPr bwMode="auto">
              <a:xfrm>
                <a:off x="5603" y="1007"/>
                <a:ext cx="124" cy="254"/>
              </a:xfrm>
              <a:custGeom>
                <a:avLst/>
                <a:gdLst>
                  <a:gd name="T0" fmla="*/ 12 w 124"/>
                  <a:gd name="T1" fmla="*/ 21 h 254"/>
                  <a:gd name="T2" fmla="*/ 5 w 124"/>
                  <a:gd name="T3" fmla="*/ 38 h 254"/>
                  <a:gd name="T4" fmla="*/ 0 w 124"/>
                  <a:gd name="T5" fmla="*/ 57 h 254"/>
                  <a:gd name="T6" fmla="*/ 2 w 124"/>
                  <a:gd name="T7" fmla="*/ 76 h 254"/>
                  <a:gd name="T8" fmla="*/ 5 w 124"/>
                  <a:gd name="T9" fmla="*/ 97 h 254"/>
                  <a:gd name="T10" fmla="*/ 12 w 124"/>
                  <a:gd name="T11" fmla="*/ 113 h 254"/>
                  <a:gd name="T12" fmla="*/ 22 w 124"/>
                  <a:gd name="T13" fmla="*/ 137 h 254"/>
                  <a:gd name="T14" fmla="*/ 27 w 124"/>
                  <a:gd name="T15" fmla="*/ 156 h 254"/>
                  <a:gd name="T16" fmla="*/ 34 w 124"/>
                  <a:gd name="T17" fmla="*/ 173 h 254"/>
                  <a:gd name="T18" fmla="*/ 49 w 124"/>
                  <a:gd name="T19" fmla="*/ 210 h 254"/>
                  <a:gd name="T20" fmla="*/ 57 w 124"/>
                  <a:gd name="T21" fmla="*/ 234 h 254"/>
                  <a:gd name="T22" fmla="*/ 54 w 124"/>
                  <a:gd name="T23" fmla="*/ 253 h 254"/>
                  <a:gd name="T24" fmla="*/ 96 w 124"/>
                  <a:gd name="T25" fmla="*/ 251 h 254"/>
                  <a:gd name="T26" fmla="*/ 123 w 124"/>
                  <a:gd name="T27" fmla="*/ 246 h 254"/>
                  <a:gd name="T28" fmla="*/ 113 w 124"/>
                  <a:gd name="T29" fmla="*/ 218 h 254"/>
                  <a:gd name="T30" fmla="*/ 52 w 124"/>
                  <a:gd name="T31" fmla="*/ 43 h 254"/>
                  <a:gd name="T32" fmla="*/ 62 w 124"/>
                  <a:gd name="T33" fmla="*/ 47 h 254"/>
                  <a:gd name="T34" fmla="*/ 59 w 124"/>
                  <a:gd name="T35" fmla="*/ 40 h 254"/>
                  <a:gd name="T36" fmla="*/ 71 w 124"/>
                  <a:gd name="T37" fmla="*/ 45 h 254"/>
                  <a:gd name="T38" fmla="*/ 52 w 124"/>
                  <a:gd name="T39" fmla="*/ 31 h 254"/>
                  <a:gd name="T40" fmla="*/ 44 w 124"/>
                  <a:gd name="T41" fmla="*/ 24 h 254"/>
                  <a:gd name="T42" fmla="*/ 30 w 124"/>
                  <a:gd name="T43" fmla="*/ 14 h 254"/>
                  <a:gd name="T44" fmla="*/ 25 w 124"/>
                  <a:gd name="T45" fmla="*/ 0 h 254"/>
                  <a:gd name="T46" fmla="*/ 17 w 124"/>
                  <a:gd name="T47" fmla="*/ 7 h 254"/>
                  <a:gd name="T48" fmla="*/ 12 w 124"/>
                  <a:gd name="T49" fmla="*/ 21 h 2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4" h="254">
                    <a:moveTo>
                      <a:pt x="12" y="21"/>
                    </a:moveTo>
                    <a:lnTo>
                      <a:pt x="5" y="38"/>
                    </a:lnTo>
                    <a:lnTo>
                      <a:pt x="0" y="57"/>
                    </a:lnTo>
                    <a:lnTo>
                      <a:pt x="2" y="76"/>
                    </a:lnTo>
                    <a:lnTo>
                      <a:pt x="5" y="97"/>
                    </a:lnTo>
                    <a:lnTo>
                      <a:pt x="12" y="113"/>
                    </a:lnTo>
                    <a:lnTo>
                      <a:pt x="22" y="137"/>
                    </a:lnTo>
                    <a:lnTo>
                      <a:pt x="27" y="156"/>
                    </a:lnTo>
                    <a:lnTo>
                      <a:pt x="34" y="173"/>
                    </a:lnTo>
                    <a:lnTo>
                      <a:pt x="49" y="210"/>
                    </a:lnTo>
                    <a:lnTo>
                      <a:pt x="57" y="234"/>
                    </a:lnTo>
                    <a:lnTo>
                      <a:pt x="54" y="253"/>
                    </a:lnTo>
                    <a:lnTo>
                      <a:pt x="96" y="251"/>
                    </a:lnTo>
                    <a:lnTo>
                      <a:pt x="123" y="246"/>
                    </a:lnTo>
                    <a:lnTo>
                      <a:pt x="113" y="218"/>
                    </a:lnTo>
                    <a:lnTo>
                      <a:pt x="52" y="43"/>
                    </a:lnTo>
                    <a:lnTo>
                      <a:pt x="62" y="47"/>
                    </a:lnTo>
                    <a:lnTo>
                      <a:pt x="59" y="40"/>
                    </a:lnTo>
                    <a:lnTo>
                      <a:pt x="71" y="45"/>
                    </a:lnTo>
                    <a:lnTo>
                      <a:pt x="52" y="31"/>
                    </a:lnTo>
                    <a:lnTo>
                      <a:pt x="44" y="24"/>
                    </a:lnTo>
                    <a:lnTo>
                      <a:pt x="30" y="14"/>
                    </a:lnTo>
                    <a:lnTo>
                      <a:pt x="25" y="0"/>
                    </a:lnTo>
                    <a:lnTo>
                      <a:pt x="17" y="7"/>
                    </a:lnTo>
                    <a:lnTo>
                      <a:pt x="12" y="21"/>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72" name="Freeform 86"/>
              <p:cNvSpPr>
                <a:spLocks/>
              </p:cNvSpPr>
              <p:nvPr/>
            </p:nvSpPr>
            <p:spPr bwMode="auto">
              <a:xfrm>
                <a:off x="5639" y="930"/>
                <a:ext cx="299" cy="307"/>
              </a:xfrm>
              <a:custGeom>
                <a:avLst/>
                <a:gdLst>
                  <a:gd name="T0" fmla="*/ 5 w 299"/>
                  <a:gd name="T1" fmla="*/ 43 h 307"/>
                  <a:gd name="T2" fmla="*/ 2 w 299"/>
                  <a:gd name="T3" fmla="*/ 64 h 307"/>
                  <a:gd name="T4" fmla="*/ 0 w 299"/>
                  <a:gd name="T5" fmla="*/ 81 h 307"/>
                  <a:gd name="T6" fmla="*/ 17 w 299"/>
                  <a:gd name="T7" fmla="*/ 95 h 307"/>
                  <a:gd name="T8" fmla="*/ 40 w 299"/>
                  <a:gd name="T9" fmla="*/ 104 h 307"/>
                  <a:gd name="T10" fmla="*/ 55 w 299"/>
                  <a:gd name="T11" fmla="*/ 107 h 307"/>
                  <a:gd name="T12" fmla="*/ 67 w 299"/>
                  <a:gd name="T13" fmla="*/ 114 h 307"/>
                  <a:gd name="T14" fmla="*/ 60 w 299"/>
                  <a:gd name="T15" fmla="*/ 104 h 307"/>
                  <a:gd name="T16" fmla="*/ 77 w 299"/>
                  <a:gd name="T17" fmla="*/ 100 h 307"/>
                  <a:gd name="T18" fmla="*/ 102 w 299"/>
                  <a:gd name="T19" fmla="*/ 95 h 307"/>
                  <a:gd name="T20" fmla="*/ 82 w 299"/>
                  <a:gd name="T21" fmla="*/ 90 h 307"/>
                  <a:gd name="T22" fmla="*/ 112 w 299"/>
                  <a:gd name="T23" fmla="*/ 88 h 307"/>
                  <a:gd name="T24" fmla="*/ 94 w 299"/>
                  <a:gd name="T25" fmla="*/ 78 h 307"/>
                  <a:gd name="T26" fmla="*/ 134 w 299"/>
                  <a:gd name="T27" fmla="*/ 81 h 307"/>
                  <a:gd name="T28" fmla="*/ 124 w 299"/>
                  <a:gd name="T29" fmla="*/ 69 h 307"/>
                  <a:gd name="T30" fmla="*/ 156 w 299"/>
                  <a:gd name="T31" fmla="*/ 83 h 307"/>
                  <a:gd name="T32" fmla="*/ 169 w 299"/>
                  <a:gd name="T33" fmla="*/ 119 h 307"/>
                  <a:gd name="T34" fmla="*/ 184 w 299"/>
                  <a:gd name="T35" fmla="*/ 140 h 307"/>
                  <a:gd name="T36" fmla="*/ 199 w 299"/>
                  <a:gd name="T37" fmla="*/ 161 h 307"/>
                  <a:gd name="T38" fmla="*/ 201 w 299"/>
                  <a:gd name="T39" fmla="*/ 147 h 307"/>
                  <a:gd name="T40" fmla="*/ 199 w 299"/>
                  <a:gd name="T41" fmla="*/ 128 h 307"/>
                  <a:gd name="T42" fmla="*/ 189 w 299"/>
                  <a:gd name="T43" fmla="*/ 100 h 307"/>
                  <a:gd name="T44" fmla="*/ 209 w 299"/>
                  <a:gd name="T45" fmla="*/ 130 h 307"/>
                  <a:gd name="T46" fmla="*/ 199 w 299"/>
                  <a:gd name="T47" fmla="*/ 95 h 307"/>
                  <a:gd name="T48" fmla="*/ 191 w 299"/>
                  <a:gd name="T49" fmla="*/ 76 h 307"/>
                  <a:gd name="T50" fmla="*/ 206 w 299"/>
                  <a:gd name="T51" fmla="*/ 90 h 307"/>
                  <a:gd name="T52" fmla="*/ 216 w 299"/>
                  <a:gd name="T53" fmla="*/ 121 h 307"/>
                  <a:gd name="T54" fmla="*/ 231 w 299"/>
                  <a:gd name="T55" fmla="*/ 128 h 307"/>
                  <a:gd name="T56" fmla="*/ 241 w 299"/>
                  <a:gd name="T57" fmla="*/ 140 h 307"/>
                  <a:gd name="T58" fmla="*/ 248 w 299"/>
                  <a:gd name="T59" fmla="*/ 159 h 307"/>
                  <a:gd name="T60" fmla="*/ 243 w 299"/>
                  <a:gd name="T61" fmla="*/ 180 h 307"/>
                  <a:gd name="T62" fmla="*/ 246 w 299"/>
                  <a:gd name="T63" fmla="*/ 211 h 307"/>
                  <a:gd name="T64" fmla="*/ 248 w 299"/>
                  <a:gd name="T65" fmla="*/ 280 h 307"/>
                  <a:gd name="T66" fmla="*/ 246 w 299"/>
                  <a:gd name="T67" fmla="*/ 301 h 307"/>
                  <a:gd name="T68" fmla="*/ 271 w 299"/>
                  <a:gd name="T69" fmla="*/ 301 h 307"/>
                  <a:gd name="T70" fmla="*/ 298 w 299"/>
                  <a:gd name="T71" fmla="*/ 306 h 307"/>
                  <a:gd name="T72" fmla="*/ 283 w 299"/>
                  <a:gd name="T73" fmla="*/ 235 h 307"/>
                  <a:gd name="T74" fmla="*/ 283 w 299"/>
                  <a:gd name="T75" fmla="*/ 185 h 307"/>
                  <a:gd name="T76" fmla="*/ 271 w 299"/>
                  <a:gd name="T77" fmla="*/ 147 h 307"/>
                  <a:gd name="T78" fmla="*/ 258 w 299"/>
                  <a:gd name="T79" fmla="*/ 121 h 307"/>
                  <a:gd name="T80" fmla="*/ 246 w 299"/>
                  <a:gd name="T81" fmla="*/ 85 h 307"/>
                  <a:gd name="T82" fmla="*/ 231 w 299"/>
                  <a:gd name="T83" fmla="*/ 52 h 307"/>
                  <a:gd name="T84" fmla="*/ 214 w 299"/>
                  <a:gd name="T85" fmla="*/ 40 h 307"/>
                  <a:gd name="T86" fmla="*/ 194 w 299"/>
                  <a:gd name="T87" fmla="*/ 21 h 307"/>
                  <a:gd name="T88" fmla="*/ 164 w 299"/>
                  <a:gd name="T89" fmla="*/ 9 h 307"/>
                  <a:gd name="T90" fmla="*/ 134 w 299"/>
                  <a:gd name="T91" fmla="*/ 0 h 307"/>
                  <a:gd name="T92" fmla="*/ 99 w 299"/>
                  <a:gd name="T93" fmla="*/ 0 h 307"/>
                  <a:gd name="T94" fmla="*/ 65 w 299"/>
                  <a:gd name="T95" fmla="*/ 2 h 307"/>
                  <a:gd name="T96" fmla="*/ 37 w 299"/>
                  <a:gd name="T97" fmla="*/ 14 h 307"/>
                  <a:gd name="T98" fmla="*/ 20 w 299"/>
                  <a:gd name="T99" fmla="*/ 24 h 307"/>
                  <a:gd name="T100" fmla="*/ 5 w 299"/>
                  <a:gd name="T101" fmla="*/ 43 h 3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9" h="307">
                    <a:moveTo>
                      <a:pt x="5" y="43"/>
                    </a:moveTo>
                    <a:lnTo>
                      <a:pt x="2" y="64"/>
                    </a:lnTo>
                    <a:lnTo>
                      <a:pt x="0" y="81"/>
                    </a:lnTo>
                    <a:lnTo>
                      <a:pt x="17" y="95"/>
                    </a:lnTo>
                    <a:lnTo>
                      <a:pt x="40" y="104"/>
                    </a:lnTo>
                    <a:lnTo>
                      <a:pt x="55" y="107"/>
                    </a:lnTo>
                    <a:lnTo>
                      <a:pt x="67" y="114"/>
                    </a:lnTo>
                    <a:lnTo>
                      <a:pt x="60" y="104"/>
                    </a:lnTo>
                    <a:lnTo>
                      <a:pt x="77" y="100"/>
                    </a:lnTo>
                    <a:lnTo>
                      <a:pt x="102" y="95"/>
                    </a:lnTo>
                    <a:lnTo>
                      <a:pt x="82" y="90"/>
                    </a:lnTo>
                    <a:lnTo>
                      <a:pt x="112" y="88"/>
                    </a:lnTo>
                    <a:lnTo>
                      <a:pt x="94" y="78"/>
                    </a:lnTo>
                    <a:lnTo>
                      <a:pt x="134" y="81"/>
                    </a:lnTo>
                    <a:lnTo>
                      <a:pt x="124" y="69"/>
                    </a:lnTo>
                    <a:lnTo>
                      <a:pt x="156" y="83"/>
                    </a:lnTo>
                    <a:lnTo>
                      <a:pt x="169" y="119"/>
                    </a:lnTo>
                    <a:lnTo>
                      <a:pt x="184" y="140"/>
                    </a:lnTo>
                    <a:lnTo>
                      <a:pt x="199" y="161"/>
                    </a:lnTo>
                    <a:lnTo>
                      <a:pt x="201" y="147"/>
                    </a:lnTo>
                    <a:lnTo>
                      <a:pt x="199" y="128"/>
                    </a:lnTo>
                    <a:lnTo>
                      <a:pt x="189" y="100"/>
                    </a:lnTo>
                    <a:lnTo>
                      <a:pt x="209" y="130"/>
                    </a:lnTo>
                    <a:lnTo>
                      <a:pt x="199" y="95"/>
                    </a:lnTo>
                    <a:lnTo>
                      <a:pt x="191" y="76"/>
                    </a:lnTo>
                    <a:lnTo>
                      <a:pt x="206" y="90"/>
                    </a:lnTo>
                    <a:lnTo>
                      <a:pt x="216" y="121"/>
                    </a:lnTo>
                    <a:lnTo>
                      <a:pt x="231" y="128"/>
                    </a:lnTo>
                    <a:lnTo>
                      <a:pt x="241" y="140"/>
                    </a:lnTo>
                    <a:lnTo>
                      <a:pt x="248" y="159"/>
                    </a:lnTo>
                    <a:lnTo>
                      <a:pt x="243" y="180"/>
                    </a:lnTo>
                    <a:lnTo>
                      <a:pt x="246" y="211"/>
                    </a:lnTo>
                    <a:lnTo>
                      <a:pt x="248" y="280"/>
                    </a:lnTo>
                    <a:lnTo>
                      <a:pt x="246" y="301"/>
                    </a:lnTo>
                    <a:lnTo>
                      <a:pt x="271" y="301"/>
                    </a:lnTo>
                    <a:lnTo>
                      <a:pt x="298" y="306"/>
                    </a:lnTo>
                    <a:lnTo>
                      <a:pt x="283" y="235"/>
                    </a:lnTo>
                    <a:lnTo>
                      <a:pt x="283" y="185"/>
                    </a:lnTo>
                    <a:lnTo>
                      <a:pt x="271" y="147"/>
                    </a:lnTo>
                    <a:lnTo>
                      <a:pt x="258" y="121"/>
                    </a:lnTo>
                    <a:lnTo>
                      <a:pt x="246" y="85"/>
                    </a:lnTo>
                    <a:lnTo>
                      <a:pt x="231" y="52"/>
                    </a:lnTo>
                    <a:lnTo>
                      <a:pt x="214" y="40"/>
                    </a:lnTo>
                    <a:lnTo>
                      <a:pt x="194" y="21"/>
                    </a:lnTo>
                    <a:lnTo>
                      <a:pt x="164" y="9"/>
                    </a:lnTo>
                    <a:lnTo>
                      <a:pt x="134" y="0"/>
                    </a:lnTo>
                    <a:lnTo>
                      <a:pt x="99" y="0"/>
                    </a:lnTo>
                    <a:lnTo>
                      <a:pt x="65" y="2"/>
                    </a:lnTo>
                    <a:lnTo>
                      <a:pt x="37" y="14"/>
                    </a:lnTo>
                    <a:lnTo>
                      <a:pt x="20" y="24"/>
                    </a:lnTo>
                    <a:lnTo>
                      <a:pt x="5" y="43"/>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6724" name="Freeform 87"/>
            <p:cNvSpPr>
              <a:spLocks/>
            </p:cNvSpPr>
            <p:nvPr/>
          </p:nvSpPr>
          <p:spPr bwMode="auto">
            <a:xfrm>
              <a:off x="5343" y="855"/>
              <a:ext cx="246" cy="270"/>
            </a:xfrm>
            <a:custGeom>
              <a:avLst/>
              <a:gdLst>
                <a:gd name="T0" fmla="*/ 5 w 246"/>
                <a:gd name="T1" fmla="*/ 41 h 270"/>
                <a:gd name="T2" fmla="*/ 0 w 246"/>
                <a:gd name="T3" fmla="*/ 82 h 270"/>
                <a:gd name="T4" fmla="*/ 5 w 246"/>
                <a:gd name="T5" fmla="*/ 101 h 270"/>
                <a:gd name="T6" fmla="*/ 13 w 246"/>
                <a:gd name="T7" fmla="*/ 122 h 270"/>
                <a:gd name="T8" fmla="*/ 15 w 246"/>
                <a:gd name="T9" fmla="*/ 142 h 270"/>
                <a:gd name="T10" fmla="*/ 20 w 246"/>
                <a:gd name="T11" fmla="*/ 161 h 270"/>
                <a:gd name="T12" fmla="*/ 28 w 246"/>
                <a:gd name="T13" fmla="*/ 173 h 270"/>
                <a:gd name="T14" fmla="*/ 38 w 246"/>
                <a:gd name="T15" fmla="*/ 185 h 270"/>
                <a:gd name="T16" fmla="*/ 48 w 246"/>
                <a:gd name="T17" fmla="*/ 197 h 270"/>
                <a:gd name="T18" fmla="*/ 58 w 246"/>
                <a:gd name="T19" fmla="*/ 209 h 270"/>
                <a:gd name="T20" fmla="*/ 70 w 246"/>
                <a:gd name="T21" fmla="*/ 221 h 270"/>
                <a:gd name="T22" fmla="*/ 83 w 246"/>
                <a:gd name="T23" fmla="*/ 233 h 270"/>
                <a:gd name="T24" fmla="*/ 98 w 246"/>
                <a:gd name="T25" fmla="*/ 247 h 270"/>
                <a:gd name="T26" fmla="*/ 108 w 246"/>
                <a:gd name="T27" fmla="*/ 255 h 270"/>
                <a:gd name="T28" fmla="*/ 123 w 246"/>
                <a:gd name="T29" fmla="*/ 264 h 270"/>
                <a:gd name="T30" fmla="*/ 135 w 246"/>
                <a:gd name="T31" fmla="*/ 269 h 270"/>
                <a:gd name="T32" fmla="*/ 145 w 246"/>
                <a:gd name="T33" fmla="*/ 269 h 270"/>
                <a:gd name="T34" fmla="*/ 155 w 246"/>
                <a:gd name="T35" fmla="*/ 267 h 270"/>
                <a:gd name="T36" fmla="*/ 165 w 246"/>
                <a:gd name="T37" fmla="*/ 259 h 270"/>
                <a:gd name="T38" fmla="*/ 180 w 246"/>
                <a:gd name="T39" fmla="*/ 250 h 270"/>
                <a:gd name="T40" fmla="*/ 203 w 246"/>
                <a:gd name="T41" fmla="*/ 223 h 270"/>
                <a:gd name="T42" fmla="*/ 218 w 246"/>
                <a:gd name="T43" fmla="*/ 197 h 270"/>
                <a:gd name="T44" fmla="*/ 225 w 246"/>
                <a:gd name="T45" fmla="*/ 183 h 270"/>
                <a:gd name="T46" fmla="*/ 230 w 246"/>
                <a:gd name="T47" fmla="*/ 166 h 270"/>
                <a:gd name="T48" fmla="*/ 230 w 246"/>
                <a:gd name="T49" fmla="*/ 139 h 270"/>
                <a:gd name="T50" fmla="*/ 230 w 246"/>
                <a:gd name="T51" fmla="*/ 118 h 270"/>
                <a:gd name="T52" fmla="*/ 235 w 246"/>
                <a:gd name="T53" fmla="*/ 113 h 270"/>
                <a:gd name="T54" fmla="*/ 240 w 246"/>
                <a:gd name="T55" fmla="*/ 101 h 270"/>
                <a:gd name="T56" fmla="*/ 243 w 246"/>
                <a:gd name="T57" fmla="*/ 91 h 270"/>
                <a:gd name="T58" fmla="*/ 245 w 246"/>
                <a:gd name="T59" fmla="*/ 74 h 270"/>
                <a:gd name="T60" fmla="*/ 240 w 246"/>
                <a:gd name="T61" fmla="*/ 62 h 270"/>
                <a:gd name="T62" fmla="*/ 230 w 246"/>
                <a:gd name="T63" fmla="*/ 50 h 270"/>
                <a:gd name="T64" fmla="*/ 218 w 246"/>
                <a:gd name="T65" fmla="*/ 48 h 270"/>
                <a:gd name="T66" fmla="*/ 213 w 246"/>
                <a:gd name="T67" fmla="*/ 60 h 270"/>
                <a:gd name="T68" fmla="*/ 203 w 246"/>
                <a:gd name="T69" fmla="*/ 89 h 270"/>
                <a:gd name="T70" fmla="*/ 180 w 246"/>
                <a:gd name="T71" fmla="*/ 62 h 270"/>
                <a:gd name="T72" fmla="*/ 168 w 246"/>
                <a:gd name="T73" fmla="*/ 46 h 270"/>
                <a:gd name="T74" fmla="*/ 158 w 246"/>
                <a:gd name="T75" fmla="*/ 26 h 270"/>
                <a:gd name="T76" fmla="*/ 153 w 246"/>
                <a:gd name="T77" fmla="*/ 12 h 270"/>
                <a:gd name="T78" fmla="*/ 143 w 246"/>
                <a:gd name="T79" fmla="*/ 5 h 270"/>
                <a:gd name="T80" fmla="*/ 128 w 246"/>
                <a:gd name="T81" fmla="*/ 0 h 270"/>
                <a:gd name="T82" fmla="*/ 120 w 246"/>
                <a:gd name="T83" fmla="*/ 5 h 270"/>
                <a:gd name="T84" fmla="*/ 108 w 246"/>
                <a:gd name="T85" fmla="*/ 14 h 270"/>
                <a:gd name="T86" fmla="*/ 93 w 246"/>
                <a:gd name="T87" fmla="*/ 19 h 270"/>
                <a:gd name="T88" fmla="*/ 70 w 246"/>
                <a:gd name="T89" fmla="*/ 24 h 270"/>
                <a:gd name="T90" fmla="*/ 73 w 246"/>
                <a:gd name="T91" fmla="*/ 29 h 270"/>
                <a:gd name="T92" fmla="*/ 100 w 246"/>
                <a:gd name="T93" fmla="*/ 38 h 270"/>
                <a:gd name="T94" fmla="*/ 73 w 246"/>
                <a:gd name="T95" fmla="*/ 34 h 270"/>
                <a:gd name="T96" fmla="*/ 55 w 246"/>
                <a:gd name="T97" fmla="*/ 26 h 270"/>
                <a:gd name="T98" fmla="*/ 33 w 246"/>
                <a:gd name="T99" fmla="*/ 29 h 270"/>
                <a:gd name="T100" fmla="*/ 70 w 246"/>
                <a:gd name="T101" fmla="*/ 53 h 270"/>
                <a:gd name="T102" fmla="*/ 23 w 246"/>
                <a:gd name="T103" fmla="*/ 34 h 270"/>
                <a:gd name="T104" fmla="*/ 50 w 246"/>
                <a:gd name="T105" fmla="*/ 50 h 270"/>
                <a:gd name="T106" fmla="*/ 8 w 246"/>
                <a:gd name="T107" fmla="*/ 36 h 270"/>
                <a:gd name="T108" fmla="*/ 30 w 246"/>
                <a:gd name="T109" fmla="*/ 53 h 270"/>
                <a:gd name="T110" fmla="*/ 5 w 246"/>
                <a:gd name="T111" fmla="*/ 41 h 2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6" h="270">
                  <a:moveTo>
                    <a:pt x="5" y="41"/>
                  </a:moveTo>
                  <a:lnTo>
                    <a:pt x="0" y="82"/>
                  </a:lnTo>
                  <a:lnTo>
                    <a:pt x="5" y="101"/>
                  </a:lnTo>
                  <a:lnTo>
                    <a:pt x="13" y="122"/>
                  </a:lnTo>
                  <a:lnTo>
                    <a:pt x="15" y="142"/>
                  </a:lnTo>
                  <a:lnTo>
                    <a:pt x="20" y="161"/>
                  </a:lnTo>
                  <a:lnTo>
                    <a:pt x="28" y="173"/>
                  </a:lnTo>
                  <a:lnTo>
                    <a:pt x="38" y="185"/>
                  </a:lnTo>
                  <a:lnTo>
                    <a:pt x="48" y="197"/>
                  </a:lnTo>
                  <a:lnTo>
                    <a:pt x="58" y="209"/>
                  </a:lnTo>
                  <a:lnTo>
                    <a:pt x="70" y="221"/>
                  </a:lnTo>
                  <a:lnTo>
                    <a:pt x="83" y="233"/>
                  </a:lnTo>
                  <a:lnTo>
                    <a:pt x="98" y="247"/>
                  </a:lnTo>
                  <a:lnTo>
                    <a:pt x="108" y="255"/>
                  </a:lnTo>
                  <a:lnTo>
                    <a:pt x="123" y="264"/>
                  </a:lnTo>
                  <a:lnTo>
                    <a:pt x="135" y="269"/>
                  </a:lnTo>
                  <a:lnTo>
                    <a:pt x="145" y="269"/>
                  </a:lnTo>
                  <a:lnTo>
                    <a:pt x="155" y="267"/>
                  </a:lnTo>
                  <a:lnTo>
                    <a:pt x="165" y="259"/>
                  </a:lnTo>
                  <a:lnTo>
                    <a:pt x="180" y="250"/>
                  </a:lnTo>
                  <a:lnTo>
                    <a:pt x="203" y="223"/>
                  </a:lnTo>
                  <a:lnTo>
                    <a:pt x="218" y="197"/>
                  </a:lnTo>
                  <a:lnTo>
                    <a:pt x="225" y="183"/>
                  </a:lnTo>
                  <a:lnTo>
                    <a:pt x="230" y="166"/>
                  </a:lnTo>
                  <a:lnTo>
                    <a:pt x="230" y="139"/>
                  </a:lnTo>
                  <a:lnTo>
                    <a:pt x="230" y="118"/>
                  </a:lnTo>
                  <a:lnTo>
                    <a:pt x="235" y="113"/>
                  </a:lnTo>
                  <a:lnTo>
                    <a:pt x="240" y="101"/>
                  </a:lnTo>
                  <a:lnTo>
                    <a:pt x="243" y="91"/>
                  </a:lnTo>
                  <a:lnTo>
                    <a:pt x="245" y="74"/>
                  </a:lnTo>
                  <a:lnTo>
                    <a:pt x="240" y="62"/>
                  </a:lnTo>
                  <a:lnTo>
                    <a:pt x="230" y="50"/>
                  </a:lnTo>
                  <a:lnTo>
                    <a:pt x="218" y="48"/>
                  </a:lnTo>
                  <a:lnTo>
                    <a:pt x="213" y="60"/>
                  </a:lnTo>
                  <a:lnTo>
                    <a:pt x="203" y="89"/>
                  </a:lnTo>
                  <a:lnTo>
                    <a:pt x="180" y="62"/>
                  </a:lnTo>
                  <a:lnTo>
                    <a:pt x="168" y="46"/>
                  </a:lnTo>
                  <a:lnTo>
                    <a:pt x="158" y="26"/>
                  </a:lnTo>
                  <a:lnTo>
                    <a:pt x="153" y="12"/>
                  </a:lnTo>
                  <a:lnTo>
                    <a:pt x="143" y="5"/>
                  </a:lnTo>
                  <a:lnTo>
                    <a:pt x="128" y="0"/>
                  </a:lnTo>
                  <a:lnTo>
                    <a:pt x="120" y="5"/>
                  </a:lnTo>
                  <a:lnTo>
                    <a:pt x="108" y="14"/>
                  </a:lnTo>
                  <a:lnTo>
                    <a:pt x="93" y="19"/>
                  </a:lnTo>
                  <a:lnTo>
                    <a:pt x="70" y="24"/>
                  </a:lnTo>
                  <a:lnTo>
                    <a:pt x="73" y="29"/>
                  </a:lnTo>
                  <a:lnTo>
                    <a:pt x="100" y="38"/>
                  </a:lnTo>
                  <a:lnTo>
                    <a:pt x="73" y="34"/>
                  </a:lnTo>
                  <a:lnTo>
                    <a:pt x="55" y="26"/>
                  </a:lnTo>
                  <a:lnTo>
                    <a:pt x="33" y="29"/>
                  </a:lnTo>
                  <a:lnTo>
                    <a:pt x="70" y="53"/>
                  </a:lnTo>
                  <a:lnTo>
                    <a:pt x="23" y="34"/>
                  </a:lnTo>
                  <a:lnTo>
                    <a:pt x="50" y="50"/>
                  </a:lnTo>
                  <a:lnTo>
                    <a:pt x="8" y="36"/>
                  </a:lnTo>
                  <a:lnTo>
                    <a:pt x="30" y="53"/>
                  </a:lnTo>
                  <a:lnTo>
                    <a:pt x="5" y="41"/>
                  </a:lnTo>
                </a:path>
              </a:pathLst>
            </a:custGeom>
            <a:solidFill>
              <a:srgbClr val="FFC080"/>
            </a:solidFill>
            <a:ln w="12700" cap="rnd" cmpd="sng">
              <a:solidFill>
                <a:srgbClr val="402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6725" name="Group 88"/>
            <p:cNvGrpSpPr>
              <a:grpSpLocks/>
            </p:cNvGrpSpPr>
            <p:nvPr/>
          </p:nvGrpSpPr>
          <p:grpSpPr bwMode="auto">
            <a:xfrm>
              <a:off x="5355" y="913"/>
              <a:ext cx="223" cy="175"/>
              <a:chOff x="5648" y="1071"/>
              <a:chExt cx="223" cy="175"/>
            </a:xfrm>
          </p:grpSpPr>
          <p:sp>
            <p:nvSpPr>
              <p:cNvPr id="26750" name="Freeform 89"/>
              <p:cNvSpPr>
                <a:spLocks/>
              </p:cNvSpPr>
              <p:nvPr/>
            </p:nvSpPr>
            <p:spPr bwMode="auto">
              <a:xfrm>
                <a:off x="5854" y="1071"/>
                <a:ext cx="17" cy="44"/>
              </a:xfrm>
              <a:custGeom>
                <a:avLst/>
                <a:gdLst>
                  <a:gd name="T0" fmla="*/ 0 w 17"/>
                  <a:gd name="T1" fmla="*/ 11 h 44"/>
                  <a:gd name="T2" fmla="*/ 2 w 17"/>
                  <a:gd name="T3" fmla="*/ 0 h 44"/>
                  <a:gd name="T4" fmla="*/ 6 w 17"/>
                  <a:gd name="T5" fmla="*/ 0 h 44"/>
                  <a:gd name="T6" fmla="*/ 16 w 17"/>
                  <a:gd name="T7" fmla="*/ 11 h 44"/>
                  <a:gd name="T8" fmla="*/ 16 w 17"/>
                  <a:gd name="T9" fmla="*/ 27 h 44"/>
                  <a:gd name="T10" fmla="*/ 13 w 17"/>
                  <a:gd name="T11" fmla="*/ 41 h 44"/>
                  <a:gd name="T12" fmla="*/ 11 w 17"/>
                  <a:gd name="T13" fmla="*/ 43 h 44"/>
                  <a:gd name="T14" fmla="*/ 16 w 17"/>
                  <a:gd name="T15" fmla="*/ 32 h 44"/>
                  <a:gd name="T16" fmla="*/ 13 w 17"/>
                  <a:gd name="T17" fmla="*/ 18 h 44"/>
                  <a:gd name="T18" fmla="*/ 11 w 17"/>
                  <a:gd name="T19" fmla="*/ 11 h 44"/>
                  <a:gd name="T20" fmla="*/ 0 w 17"/>
                  <a:gd name="T21" fmla="*/ 11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44">
                    <a:moveTo>
                      <a:pt x="0" y="11"/>
                    </a:moveTo>
                    <a:lnTo>
                      <a:pt x="2" y="0"/>
                    </a:lnTo>
                    <a:lnTo>
                      <a:pt x="6" y="0"/>
                    </a:lnTo>
                    <a:lnTo>
                      <a:pt x="16" y="11"/>
                    </a:lnTo>
                    <a:lnTo>
                      <a:pt x="16" y="27"/>
                    </a:lnTo>
                    <a:lnTo>
                      <a:pt x="13" y="41"/>
                    </a:lnTo>
                    <a:lnTo>
                      <a:pt x="11" y="43"/>
                    </a:lnTo>
                    <a:lnTo>
                      <a:pt x="16" y="32"/>
                    </a:lnTo>
                    <a:lnTo>
                      <a:pt x="13" y="18"/>
                    </a:lnTo>
                    <a:lnTo>
                      <a:pt x="11" y="11"/>
                    </a:lnTo>
                    <a:lnTo>
                      <a:pt x="0" y="11"/>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6751" name="Group 90"/>
              <p:cNvGrpSpPr>
                <a:grpSpLocks/>
              </p:cNvGrpSpPr>
              <p:nvPr/>
            </p:nvGrpSpPr>
            <p:grpSpPr bwMode="auto">
              <a:xfrm>
                <a:off x="5648" y="1073"/>
                <a:ext cx="147" cy="173"/>
                <a:chOff x="5648" y="1073"/>
                <a:chExt cx="147" cy="173"/>
              </a:xfrm>
            </p:grpSpPr>
            <p:grpSp>
              <p:nvGrpSpPr>
                <p:cNvPr id="26752" name="Group 91"/>
                <p:cNvGrpSpPr>
                  <a:grpSpLocks/>
                </p:cNvGrpSpPr>
                <p:nvPr/>
              </p:nvGrpSpPr>
              <p:grpSpPr bwMode="auto">
                <a:xfrm>
                  <a:off x="5658" y="1099"/>
                  <a:ext cx="124" cy="51"/>
                  <a:chOff x="5658" y="1099"/>
                  <a:chExt cx="124" cy="51"/>
                </a:xfrm>
              </p:grpSpPr>
              <p:grpSp>
                <p:nvGrpSpPr>
                  <p:cNvPr id="26761" name="Group 92"/>
                  <p:cNvGrpSpPr>
                    <a:grpSpLocks/>
                  </p:cNvGrpSpPr>
                  <p:nvPr/>
                </p:nvGrpSpPr>
                <p:grpSpPr bwMode="auto">
                  <a:xfrm>
                    <a:off x="5736" y="1099"/>
                    <a:ext cx="46" cy="23"/>
                    <a:chOff x="5736" y="1099"/>
                    <a:chExt cx="46" cy="23"/>
                  </a:xfrm>
                </p:grpSpPr>
                <p:sp>
                  <p:nvSpPr>
                    <p:cNvPr id="26767" name="Freeform 93"/>
                    <p:cNvSpPr>
                      <a:spLocks/>
                    </p:cNvSpPr>
                    <p:nvPr/>
                  </p:nvSpPr>
                  <p:spPr bwMode="auto">
                    <a:xfrm>
                      <a:off x="5736" y="1099"/>
                      <a:ext cx="46" cy="23"/>
                    </a:xfrm>
                    <a:custGeom>
                      <a:avLst/>
                      <a:gdLst>
                        <a:gd name="T0" fmla="*/ 0 w 46"/>
                        <a:gd name="T1" fmla="*/ 20 h 23"/>
                        <a:gd name="T2" fmla="*/ 8 w 46"/>
                        <a:gd name="T3" fmla="*/ 22 h 23"/>
                        <a:gd name="T4" fmla="*/ 15 w 46"/>
                        <a:gd name="T5" fmla="*/ 22 h 23"/>
                        <a:gd name="T6" fmla="*/ 23 w 46"/>
                        <a:gd name="T7" fmla="*/ 22 h 23"/>
                        <a:gd name="T8" fmla="*/ 30 w 46"/>
                        <a:gd name="T9" fmla="*/ 20 h 23"/>
                        <a:gd name="T10" fmla="*/ 35 w 46"/>
                        <a:gd name="T11" fmla="*/ 15 h 23"/>
                        <a:gd name="T12" fmla="*/ 38 w 46"/>
                        <a:gd name="T13" fmla="*/ 7 h 23"/>
                        <a:gd name="T14" fmla="*/ 45 w 46"/>
                        <a:gd name="T15" fmla="*/ 0 h 23"/>
                        <a:gd name="T16" fmla="*/ 35 w 46"/>
                        <a:gd name="T17" fmla="*/ 0 h 23"/>
                        <a:gd name="T18" fmla="*/ 25 w 46"/>
                        <a:gd name="T19" fmla="*/ 2 h 23"/>
                        <a:gd name="T20" fmla="*/ 13 w 46"/>
                        <a:gd name="T21" fmla="*/ 2 h 23"/>
                        <a:gd name="T22" fmla="*/ 8 w 46"/>
                        <a:gd name="T23" fmla="*/ 10 h 23"/>
                        <a:gd name="T24" fmla="*/ 5 w 46"/>
                        <a:gd name="T25" fmla="*/ 15 h 23"/>
                        <a:gd name="T26" fmla="*/ 0 w 46"/>
                        <a:gd name="T27" fmla="*/ 20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3">
                          <a:moveTo>
                            <a:pt x="0" y="20"/>
                          </a:moveTo>
                          <a:lnTo>
                            <a:pt x="8" y="22"/>
                          </a:lnTo>
                          <a:lnTo>
                            <a:pt x="15" y="22"/>
                          </a:lnTo>
                          <a:lnTo>
                            <a:pt x="23" y="22"/>
                          </a:lnTo>
                          <a:lnTo>
                            <a:pt x="30" y="20"/>
                          </a:lnTo>
                          <a:lnTo>
                            <a:pt x="35" y="15"/>
                          </a:lnTo>
                          <a:lnTo>
                            <a:pt x="38" y="7"/>
                          </a:lnTo>
                          <a:lnTo>
                            <a:pt x="45" y="0"/>
                          </a:lnTo>
                          <a:lnTo>
                            <a:pt x="35" y="0"/>
                          </a:lnTo>
                          <a:lnTo>
                            <a:pt x="25" y="2"/>
                          </a:lnTo>
                          <a:lnTo>
                            <a:pt x="13" y="2"/>
                          </a:lnTo>
                          <a:lnTo>
                            <a:pt x="8" y="10"/>
                          </a:lnTo>
                          <a:lnTo>
                            <a:pt x="5" y="15"/>
                          </a:lnTo>
                          <a:lnTo>
                            <a:pt x="0" y="20"/>
                          </a:lnTo>
                        </a:path>
                      </a:pathLst>
                    </a:custGeom>
                    <a:solidFill>
                      <a:srgbClr val="FFFFFF"/>
                    </a:solidFill>
                    <a:ln w="12700" cap="rnd" cmpd="sng">
                      <a:solidFill>
                        <a:srgbClr val="402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68" name="Oval 94"/>
                    <p:cNvSpPr>
                      <a:spLocks noChangeArrowheads="1"/>
                    </p:cNvSpPr>
                    <p:nvPr/>
                  </p:nvSpPr>
                  <p:spPr bwMode="auto">
                    <a:xfrm>
                      <a:off x="5746" y="1102"/>
                      <a:ext cx="20" cy="17"/>
                    </a:xfrm>
                    <a:prstGeom prst="ellipse">
                      <a:avLst/>
                    </a:prstGeom>
                    <a:solidFill>
                      <a:srgbClr val="00C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69" name="Oval 95"/>
                    <p:cNvSpPr>
                      <a:spLocks noChangeArrowheads="1"/>
                    </p:cNvSpPr>
                    <p:nvPr/>
                  </p:nvSpPr>
                  <p:spPr bwMode="auto">
                    <a:xfrm>
                      <a:off x="5754" y="1109"/>
                      <a:ext cx="7" cy="8"/>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70" name="Freeform 96"/>
                    <p:cNvSpPr>
                      <a:spLocks/>
                    </p:cNvSpPr>
                    <p:nvPr/>
                  </p:nvSpPr>
                  <p:spPr bwMode="auto">
                    <a:xfrm>
                      <a:off x="5736" y="1099"/>
                      <a:ext cx="46" cy="21"/>
                    </a:xfrm>
                    <a:custGeom>
                      <a:avLst/>
                      <a:gdLst>
                        <a:gd name="T0" fmla="*/ 0 w 46"/>
                        <a:gd name="T1" fmla="*/ 20 h 21"/>
                        <a:gd name="T2" fmla="*/ 7 w 46"/>
                        <a:gd name="T3" fmla="*/ 16 h 21"/>
                        <a:gd name="T4" fmla="*/ 14 w 46"/>
                        <a:gd name="T5" fmla="*/ 11 h 21"/>
                        <a:gd name="T6" fmla="*/ 21 w 46"/>
                        <a:gd name="T7" fmla="*/ 7 h 21"/>
                        <a:gd name="T8" fmla="*/ 28 w 46"/>
                        <a:gd name="T9" fmla="*/ 4 h 21"/>
                        <a:gd name="T10" fmla="*/ 45 w 46"/>
                        <a:gd name="T11" fmla="*/ 0 h 21"/>
                        <a:gd name="T12" fmla="*/ 33 w 46"/>
                        <a:gd name="T13" fmla="*/ 0 h 21"/>
                        <a:gd name="T14" fmla="*/ 24 w 46"/>
                        <a:gd name="T15" fmla="*/ 0 h 21"/>
                        <a:gd name="T16" fmla="*/ 14 w 46"/>
                        <a:gd name="T17" fmla="*/ 2 h 21"/>
                        <a:gd name="T18" fmla="*/ 7 w 46"/>
                        <a:gd name="T19" fmla="*/ 9 h 21"/>
                        <a:gd name="T20" fmla="*/ 2 w 46"/>
                        <a:gd name="T21" fmla="*/ 16 h 21"/>
                        <a:gd name="T22" fmla="*/ 0 w 46"/>
                        <a:gd name="T23" fmla="*/ 2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21">
                          <a:moveTo>
                            <a:pt x="0" y="20"/>
                          </a:moveTo>
                          <a:lnTo>
                            <a:pt x="7" y="16"/>
                          </a:lnTo>
                          <a:lnTo>
                            <a:pt x="14" y="11"/>
                          </a:lnTo>
                          <a:lnTo>
                            <a:pt x="21" y="7"/>
                          </a:lnTo>
                          <a:lnTo>
                            <a:pt x="28" y="4"/>
                          </a:lnTo>
                          <a:lnTo>
                            <a:pt x="45" y="0"/>
                          </a:lnTo>
                          <a:lnTo>
                            <a:pt x="33" y="0"/>
                          </a:lnTo>
                          <a:lnTo>
                            <a:pt x="24" y="0"/>
                          </a:lnTo>
                          <a:lnTo>
                            <a:pt x="14" y="2"/>
                          </a:lnTo>
                          <a:lnTo>
                            <a:pt x="7" y="9"/>
                          </a:lnTo>
                          <a:lnTo>
                            <a:pt x="2" y="16"/>
                          </a:lnTo>
                          <a:lnTo>
                            <a:pt x="0" y="2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6762" name="Group 97"/>
                  <p:cNvGrpSpPr>
                    <a:grpSpLocks/>
                  </p:cNvGrpSpPr>
                  <p:nvPr/>
                </p:nvGrpSpPr>
                <p:grpSpPr bwMode="auto">
                  <a:xfrm>
                    <a:off x="5658" y="1131"/>
                    <a:ext cx="47" cy="19"/>
                    <a:chOff x="5658" y="1131"/>
                    <a:chExt cx="47" cy="19"/>
                  </a:xfrm>
                </p:grpSpPr>
                <p:sp>
                  <p:nvSpPr>
                    <p:cNvPr id="26763" name="Freeform 98"/>
                    <p:cNvSpPr>
                      <a:spLocks/>
                    </p:cNvSpPr>
                    <p:nvPr/>
                  </p:nvSpPr>
                  <p:spPr bwMode="auto">
                    <a:xfrm>
                      <a:off x="5658" y="1131"/>
                      <a:ext cx="47" cy="19"/>
                    </a:xfrm>
                    <a:custGeom>
                      <a:avLst/>
                      <a:gdLst>
                        <a:gd name="T0" fmla="*/ 0 w 47"/>
                        <a:gd name="T1" fmla="*/ 11 h 19"/>
                        <a:gd name="T2" fmla="*/ 8 w 47"/>
                        <a:gd name="T3" fmla="*/ 14 h 19"/>
                        <a:gd name="T4" fmla="*/ 15 w 47"/>
                        <a:gd name="T5" fmla="*/ 18 h 19"/>
                        <a:gd name="T6" fmla="*/ 26 w 47"/>
                        <a:gd name="T7" fmla="*/ 18 h 19"/>
                        <a:gd name="T8" fmla="*/ 33 w 47"/>
                        <a:gd name="T9" fmla="*/ 16 h 19"/>
                        <a:gd name="T10" fmla="*/ 38 w 47"/>
                        <a:gd name="T11" fmla="*/ 7 h 19"/>
                        <a:gd name="T12" fmla="*/ 46 w 47"/>
                        <a:gd name="T13" fmla="*/ 2 h 19"/>
                        <a:gd name="T14" fmla="*/ 28 w 47"/>
                        <a:gd name="T15" fmla="*/ 0 h 19"/>
                        <a:gd name="T16" fmla="*/ 18 w 47"/>
                        <a:gd name="T17" fmla="*/ 0 h 19"/>
                        <a:gd name="T18" fmla="*/ 8 w 47"/>
                        <a:gd name="T19" fmla="*/ 5 h 19"/>
                        <a:gd name="T20" fmla="*/ 0 w 47"/>
                        <a:gd name="T21" fmla="*/ 11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19">
                          <a:moveTo>
                            <a:pt x="0" y="11"/>
                          </a:moveTo>
                          <a:lnTo>
                            <a:pt x="8" y="14"/>
                          </a:lnTo>
                          <a:lnTo>
                            <a:pt x="15" y="18"/>
                          </a:lnTo>
                          <a:lnTo>
                            <a:pt x="26" y="18"/>
                          </a:lnTo>
                          <a:lnTo>
                            <a:pt x="33" y="16"/>
                          </a:lnTo>
                          <a:lnTo>
                            <a:pt x="38" y="7"/>
                          </a:lnTo>
                          <a:lnTo>
                            <a:pt x="46" y="2"/>
                          </a:lnTo>
                          <a:lnTo>
                            <a:pt x="28" y="0"/>
                          </a:lnTo>
                          <a:lnTo>
                            <a:pt x="18" y="0"/>
                          </a:lnTo>
                          <a:lnTo>
                            <a:pt x="8" y="5"/>
                          </a:lnTo>
                          <a:lnTo>
                            <a:pt x="0" y="11"/>
                          </a:lnTo>
                        </a:path>
                      </a:pathLst>
                    </a:custGeom>
                    <a:solidFill>
                      <a:srgbClr val="FFFFFF"/>
                    </a:solidFill>
                    <a:ln w="12700" cap="rnd" cmpd="sng">
                      <a:solidFill>
                        <a:srgbClr val="402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64" name="Oval 99"/>
                    <p:cNvSpPr>
                      <a:spLocks noChangeArrowheads="1"/>
                    </p:cNvSpPr>
                    <p:nvPr/>
                  </p:nvSpPr>
                  <p:spPr bwMode="auto">
                    <a:xfrm>
                      <a:off x="5671" y="1131"/>
                      <a:ext cx="20" cy="16"/>
                    </a:xfrm>
                    <a:prstGeom prst="ellipse">
                      <a:avLst/>
                    </a:prstGeom>
                    <a:solidFill>
                      <a:srgbClr val="00C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65" name="Oval 100"/>
                    <p:cNvSpPr>
                      <a:spLocks noChangeArrowheads="1"/>
                    </p:cNvSpPr>
                    <p:nvPr/>
                  </p:nvSpPr>
                  <p:spPr bwMode="auto">
                    <a:xfrm>
                      <a:off x="5678" y="1138"/>
                      <a:ext cx="5" cy="7"/>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66" name="Freeform 101"/>
                    <p:cNvSpPr>
                      <a:spLocks/>
                    </p:cNvSpPr>
                    <p:nvPr/>
                  </p:nvSpPr>
                  <p:spPr bwMode="auto">
                    <a:xfrm>
                      <a:off x="5658" y="1131"/>
                      <a:ext cx="44" cy="17"/>
                    </a:xfrm>
                    <a:custGeom>
                      <a:avLst/>
                      <a:gdLst>
                        <a:gd name="T0" fmla="*/ 0 w 44"/>
                        <a:gd name="T1" fmla="*/ 13 h 17"/>
                        <a:gd name="T2" fmla="*/ 7 w 44"/>
                        <a:gd name="T3" fmla="*/ 16 h 17"/>
                        <a:gd name="T4" fmla="*/ 14 w 44"/>
                        <a:gd name="T5" fmla="*/ 10 h 17"/>
                        <a:gd name="T6" fmla="*/ 22 w 44"/>
                        <a:gd name="T7" fmla="*/ 8 h 17"/>
                        <a:gd name="T8" fmla="*/ 29 w 44"/>
                        <a:gd name="T9" fmla="*/ 5 h 17"/>
                        <a:gd name="T10" fmla="*/ 43 w 44"/>
                        <a:gd name="T11" fmla="*/ 5 h 17"/>
                        <a:gd name="T12" fmla="*/ 29 w 44"/>
                        <a:gd name="T13" fmla="*/ 0 h 17"/>
                        <a:gd name="T14" fmla="*/ 17 w 44"/>
                        <a:gd name="T15" fmla="*/ 0 h 17"/>
                        <a:gd name="T16" fmla="*/ 5 w 44"/>
                        <a:gd name="T17" fmla="*/ 8 h 17"/>
                        <a:gd name="T18" fmla="*/ 0 w 44"/>
                        <a:gd name="T19" fmla="*/ 13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3"/>
                          </a:moveTo>
                          <a:lnTo>
                            <a:pt x="7" y="16"/>
                          </a:lnTo>
                          <a:lnTo>
                            <a:pt x="14" y="10"/>
                          </a:lnTo>
                          <a:lnTo>
                            <a:pt x="22" y="8"/>
                          </a:lnTo>
                          <a:lnTo>
                            <a:pt x="29" y="5"/>
                          </a:lnTo>
                          <a:lnTo>
                            <a:pt x="43" y="5"/>
                          </a:lnTo>
                          <a:lnTo>
                            <a:pt x="29" y="0"/>
                          </a:lnTo>
                          <a:lnTo>
                            <a:pt x="17" y="0"/>
                          </a:lnTo>
                          <a:lnTo>
                            <a:pt x="5" y="8"/>
                          </a:lnTo>
                          <a:lnTo>
                            <a:pt x="0" y="13"/>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grpSp>
              <p:nvGrpSpPr>
                <p:cNvPr id="26753" name="Group 102"/>
                <p:cNvGrpSpPr>
                  <a:grpSpLocks/>
                </p:cNvGrpSpPr>
                <p:nvPr/>
              </p:nvGrpSpPr>
              <p:grpSpPr bwMode="auto">
                <a:xfrm>
                  <a:off x="5648" y="1073"/>
                  <a:ext cx="147" cy="173"/>
                  <a:chOff x="5648" y="1073"/>
                  <a:chExt cx="147" cy="173"/>
                </a:xfrm>
              </p:grpSpPr>
              <p:sp>
                <p:nvSpPr>
                  <p:cNvPr id="26754" name="Freeform 103"/>
                  <p:cNvSpPr>
                    <a:spLocks/>
                  </p:cNvSpPr>
                  <p:nvPr/>
                </p:nvSpPr>
                <p:spPr bwMode="auto">
                  <a:xfrm>
                    <a:off x="5721" y="1073"/>
                    <a:ext cx="66" cy="33"/>
                  </a:xfrm>
                  <a:custGeom>
                    <a:avLst/>
                    <a:gdLst>
                      <a:gd name="T0" fmla="*/ 5 w 66"/>
                      <a:gd name="T1" fmla="*/ 23 h 33"/>
                      <a:gd name="T2" fmla="*/ 0 w 66"/>
                      <a:gd name="T3" fmla="*/ 32 h 33"/>
                      <a:gd name="T4" fmla="*/ 7 w 66"/>
                      <a:gd name="T5" fmla="*/ 32 h 33"/>
                      <a:gd name="T6" fmla="*/ 14 w 66"/>
                      <a:gd name="T7" fmla="*/ 25 h 33"/>
                      <a:gd name="T8" fmla="*/ 22 w 66"/>
                      <a:gd name="T9" fmla="*/ 18 h 33"/>
                      <a:gd name="T10" fmla="*/ 31 w 66"/>
                      <a:gd name="T11" fmla="*/ 11 h 33"/>
                      <a:gd name="T12" fmla="*/ 65 w 66"/>
                      <a:gd name="T13" fmla="*/ 0 h 33"/>
                      <a:gd name="T14" fmla="*/ 26 w 66"/>
                      <a:gd name="T15" fmla="*/ 9 h 33"/>
                      <a:gd name="T16" fmla="*/ 14 w 66"/>
                      <a:gd name="T17" fmla="*/ 16 h 33"/>
                      <a:gd name="T18" fmla="*/ 5 w 66"/>
                      <a:gd name="T19" fmla="*/ 23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33">
                        <a:moveTo>
                          <a:pt x="5" y="23"/>
                        </a:moveTo>
                        <a:lnTo>
                          <a:pt x="0" y="32"/>
                        </a:lnTo>
                        <a:lnTo>
                          <a:pt x="7" y="32"/>
                        </a:lnTo>
                        <a:lnTo>
                          <a:pt x="14" y="25"/>
                        </a:lnTo>
                        <a:lnTo>
                          <a:pt x="22" y="18"/>
                        </a:lnTo>
                        <a:lnTo>
                          <a:pt x="31" y="11"/>
                        </a:lnTo>
                        <a:lnTo>
                          <a:pt x="65" y="0"/>
                        </a:lnTo>
                        <a:lnTo>
                          <a:pt x="26" y="9"/>
                        </a:lnTo>
                        <a:lnTo>
                          <a:pt x="14" y="16"/>
                        </a:lnTo>
                        <a:lnTo>
                          <a:pt x="5" y="23"/>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55" name="Freeform 104"/>
                  <p:cNvSpPr>
                    <a:spLocks/>
                  </p:cNvSpPr>
                  <p:nvPr/>
                </p:nvSpPr>
                <p:spPr bwMode="auto">
                  <a:xfrm>
                    <a:off x="5648" y="1109"/>
                    <a:ext cx="46" cy="17"/>
                  </a:xfrm>
                  <a:custGeom>
                    <a:avLst/>
                    <a:gdLst>
                      <a:gd name="T0" fmla="*/ 40 w 46"/>
                      <a:gd name="T1" fmla="*/ 0 h 17"/>
                      <a:gd name="T2" fmla="*/ 45 w 46"/>
                      <a:gd name="T3" fmla="*/ 6 h 17"/>
                      <a:gd name="T4" fmla="*/ 43 w 46"/>
                      <a:gd name="T5" fmla="*/ 16 h 17"/>
                      <a:gd name="T6" fmla="*/ 36 w 46"/>
                      <a:gd name="T7" fmla="*/ 6 h 17"/>
                      <a:gd name="T8" fmla="*/ 24 w 46"/>
                      <a:gd name="T9" fmla="*/ 6 h 17"/>
                      <a:gd name="T10" fmla="*/ 0 w 46"/>
                      <a:gd name="T11" fmla="*/ 16 h 17"/>
                      <a:gd name="T12" fmla="*/ 21 w 46"/>
                      <a:gd name="T13" fmla="*/ 3 h 17"/>
                      <a:gd name="T14" fmla="*/ 33 w 46"/>
                      <a:gd name="T15" fmla="*/ 0 h 17"/>
                      <a:gd name="T16" fmla="*/ 40 w 46"/>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 h="17">
                        <a:moveTo>
                          <a:pt x="40" y="0"/>
                        </a:moveTo>
                        <a:lnTo>
                          <a:pt x="45" y="6"/>
                        </a:lnTo>
                        <a:lnTo>
                          <a:pt x="43" y="16"/>
                        </a:lnTo>
                        <a:lnTo>
                          <a:pt x="36" y="6"/>
                        </a:lnTo>
                        <a:lnTo>
                          <a:pt x="24" y="6"/>
                        </a:lnTo>
                        <a:lnTo>
                          <a:pt x="0" y="16"/>
                        </a:lnTo>
                        <a:lnTo>
                          <a:pt x="21" y="3"/>
                        </a:lnTo>
                        <a:lnTo>
                          <a:pt x="33" y="0"/>
                        </a:lnTo>
                        <a:lnTo>
                          <a:pt x="40" y="0"/>
                        </a:lnTo>
                      </a:path>
                    </a:pathLst>
                  </a:custGeom>
                  <a:solidFill>
                    <a:srgbClr val="C06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56" name="Freeform 105"/>
                  <p:cNvSpPr>
                    <a:spLocks/>
                  </p:cNvSpPr>
                  <p:nvPr/>
                </p:nvSpPr>
                <p:spPr bwMode="auto">
                  <a:xfrm>
                    <a:off x="5721" y="1176"/>
                    <a:ext cx="39" cy="18"/>
                  </a:xfrm>
                  <a:custGeom>
                    <a:avLst/>
                    <a:gdLst>
                      <a:gd name="T0" fmla="*/ 0 w 39"/>
                      <a:gd name="T1" fmla="*/ 11 h 18"/>
                      <a:gd name="T2" fmla="*/ 10 w 39"/>
                      <a:gd name="T3" fmla="*/ 11 h 18"/>
                      <a:gd name="T4" fmla="*/ 17 w 39"/>
                      <a:gd name="T5" fmla="*/ 11 h 18"/>
                      <a:gd name="T6" fmla="*/ 26 w 39"/>
                      <a:gd name="T7" fmla="*/ 6 h 18"/>
                      <a:gd name="T8" fmla="*/ 31 w 39"/>
                      <a:gd name="T9" fmla="*/ 0 h 18"/>
                      <a:gd name="T10" fmla="*/ 38 w 39"/>
                      <a:gd name="T11" fmla="*/ 0 h 18"/>
                      <a:gd name="T12" fmla="*/ 36 w 39"/>
                      <a:gd name="T13" fmla="*/ 2 h 18"/>
                      <a:gd name="T14" fmla="*/ 31 w 39"/>
                      <a:gd name="T15" fmla="*/ 6 h 18"/>
                      <a:gd name="T16" fmla="*/ 29 w 39"/>
                      <a:gd name="T17" fmla="*/ 15 h 18"/>
                      <a:gd name="T18" fmla="*/ 24 w 39"/>
                      <a:gd name="T19" fmla="*/ 17 h 18"/>
                      <a:gd name="T20" fmla="*/ 17 w 39"/>
                      <a:gd name="T21" fmla="*/ 17 h 18"/>
                      <a:gd name="T22" fmla="*/ 12 w 39"/>
                      <a:gd name="T23" fmla="*/ 17 h 18"/>
                      <a:gd name="T24" fmla="*/ 0 w 39"/>
                      <a:gd name="T25" fmla="*/ 11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18">
                        <a:moveTo>
                          <a:pt x="0" y="11"/>
                        </a:moveTo>
                        <a:lnTo>
                          <a:pt x="10" y="11"/>
                        </a:lnTo>
                        <a:lnTo>
                          <a:pt x="17" y="11"/>
                        </a:lnTo>
                        <a:lnTo>
                          <a:pt x="26" y="6"/>
                        </a:lnTo>
                        <a:lnTo>
                          <a:pt x="31" y="0"/>
                        </a:lnTo>
                        <a:lnTo>
                          <a:pt x="38" y="0"/>
                        </a:lnTo>
                        <a:lnTo>
                          <a:pt x="36" y="2"/>
                        </a:lnTo>
                        <a:lnTo>
                          <a:pt x="31" y="6"/>
                        </a:lnTo>
                        <a:lnTo>
                          <a:pt x="29" y="15"/>
                        </a:lnTo>
                        <a:lnTo>
                          <a:pt x="24" y="17"/>
                        </a:lnTo>
                        <a:lnTo>
                          <a:pt x="17" y="17"/>
                        </a:lnTo>
                        <a:lnTo>
                          <a:pt x="12" y="17"/>
                        </a:lnTo>
                        <a:lnTo>
                          <a:pt x="0" y="11"/>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57" name="Freeform 106"/>
                  <p:cNvSpPr>
                    <a:spLocks/>
                  </p:cNvSpPr>
                  <p:nvPr/>
                </p:nvSpPr>
                <p:spPr bwMode="auto">
                  <a:xfrm>
                    <a:off x="5734" y="1207"/>
                    <a:ext cx="61" cy="20"/>
                  </a:xfrm>
                  <a:custGeom>
                    <a:avLst/>
                    <a:gdLst>
                      <a:gd name="T0" fmla="*/ 0 w 61"/>
                      <a:gd name="T1" fmla="*/ 15 h 20"/>
                      <a:gd name="T2" fmla="*/ 5 w 61"/>
                      <a:gd name="T3" fmla="*/ 17 h 20"/>
                      <a:gd name="T4" fmla="*/ 7 w 61"/>
                      <a:gd name="T5" fmla="*/ 11 h 20"/>
                      <a:gd name="T6" fmla="*/ 12 w 61"/>
                      <a:gd name="T7" fmla="*/ 6 h 20"/>
                      <a:gd name="T8" fmla="*/ 17 w 61"/>
                      <a:gd name="T9" fmla="*/ 6 h 20"/>
                      <a:gd name="T10" fmla="*/ 22 w 61"/>
                      <a:gd name="T11" fmla="*/ 4 h 20"/>
                      <a:gd name="T12" fmla="*/ 29 w 61"/>
                      <a:gd name="T13" fmla="*/ 2 h 20"/>
                      <a:gd name="T14" fmla="*/ 38 w 61"/>
                      <a:gd name="T15" fmla="*/ 2 h 20"/>
                      <a:gd name="T16" fmla="*/ 50 w 61"/>
                      <a:gd name="T17" fmla="*/ 2 h 20"/>
                      <a:gd name="T18" fmla="*/ 55 w 61"/>
                      <a:gd name="T19" fmla="*/ 0 h 20"/>
                      <a:gd name="T20" fmla="*/ 60 w 61"/>
                      <a:gd name="T21" fmla="*/ 2 h 20"/>
                      <a:gd name="T22" fmla="*/ 29 w 61"/>
                      <a:gd name="T23" fmla="*/ 8 h 20"/>
                      <a:gd name="T24" fmla="*/ 22 w 61"/>
                      <a:gd name="T25" fmla="*/ 13 h 20"/>
                      <a:gd name="T26" fmla="*/ 12 w 61"/>
                      <a:gd name="T27" fmla="*/ 15 h 20"/>
                      <a:gd name="T28" fmla="*/ 7 w 61"/>
                      <a:gd name="T29" fmla="*/ 17 h 20"/>
                      <a:gd name="T30" fmla="*/ 5 w 61"/>
                      <a:gd name="T31" fmla="*/ 19 h 20"/>
                      <a:gd name="T32" fmla="*/ 0 w 61"/>
                      <a:gd name="T33" fmla="*/ 15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1" h="20">
                        <a:moveTo>
                          <a:pt x="0" y="15"/>
                        </a:moveTo>
                        <a:lnTo>
                          <a:pt x="5" y="17"/>
                        </a:lnTo>
                        <a:lnTo>
                          <a:pt x="7" y="11"/>
                        </a:lnTo>
                        <a:lnTo>
                          <a:pt x="12" y="6"/>
                        </a:lnTo>
                        <a:lnTo>
                          <a:pt x="17" y="6"/>
                        </a:lnTo>
                        <a:lnTo>
                          <a:pt x="22" y="4"/>
                        </a:lnTo>
                        <a:lnTo>
                          <a:pt x="29" y="2"/>
                        </a:lnTo>
                        <a:lnTo>
                          <a:pt x="38" y="2"/>
                        </a:lnTo>
                        <a:lnTo>
                          <a:pt x="50" y="2"/>
                        </a:lnTo>
                        <a:lnTo>
                          <a:pt x="55" y="0"/>
                        </a:lnTo>
                        <a:lnTo>
                          <a:pt x="60" y="2"/>
                        </a:lnTo>
                        <a:lnTo>
                          <a:pt x="29" y="8"/>
                        </a:lnTo>
                        <a:lnTo>
                          <a:pt x="22" y="13"/>
                        </a:lnTo>
                        <a:lnTo>
                          <a:pt x="12" y="15"/>
                        </a:lnTo>
                        <a:lnTo>
                          <a:pt x="7" y="17"/>
                        </a:lnTo>
                        <a:lnTo>
                          <a:pt x="5" y="19"/>
                        </a:lnTo>
                        <a:lnTo>
                          <a:pt x="0" y="15"/>
                        </a:lnTo>
                      </a:path>
                    </a:pathLst>
                  </a:custGeom>
                  <a:solidFill>
                    <a:srgbClr val="804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58" name="Freeform 107"/>
                  <p:cNvSpPr>
                    <a:spLocks/>
                  </p:cNvSpPr>
                  <p:nvPr/>
                </p:nvSpPr>
                <p:spPr bwMode="auto">
                  <a:xfrm>
                    <a:off x="5754" y="1229"/>
                    <a:ext cx="20" cy="17"/>
                  </a:xfrm>
                  <a:custGeom>
                    <a:avLst/>
                    <a:gdLst>
                      <a:gd name="T0" fmla="*/ 0 w 20"/>
                      <a:gd name="T1" fmla="*/ 11 h 17"/>
                      <a:gd name="T2" fmla="*/ 6 w 20"/>
                      <a:gd name="T3" fmla="*/ 11 h 17"/>
                      <a:gd name="T4" fmla="*/ 11 w 20"/>
                      <a:gd name="T5" fmla="*/ 9 h 17"/>
                      <a:gd name="T6" fmla="*/ 19 w 20"/>
                      <a:gd name="T7" fmla="*/ 0 h 17"/>
                      <a:gd name="T8" fmla="*/ 13 w 20"/>
                      <a:gd name="T9" fmla="*/ 11 h 17"/>
                      <a:gd name="T10" fmla="*/ 6 w 20"/>
                      <a:gd name="T11" fmla="*/ 16 h 17"/>
                      <a:gd name="T12" fmla="*/ 0 w 20"/>
                      <a:gd name="T13" fmla="*/ 11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7">
                        <a:moveTo>
                          <a:pt x="0" y="11"/>
                        </a:moveTo>
                        <a:lnTo>
                          <a:pt x="6" y="11"/>
                        </a:lnTo>
                        <a:lnTo>
                          <a:pt x="11" y="9"/>
                        </a:lnTo>
                        <a:lnTo>
                          <a:pt x="19" y="0"/>
                        </a:lnTo>
                        <a:lnTo>
                          <a:pt x="13" y="11"/>
                        </a:lnTo>
                        <a:lnTo>
                          <a:pt x="6" y="16"/>
                        </a:lnTo>
                        <a:lnTo>
                          <a:pt x="0" y="11"/>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59" name="Freeform 108"/>
                  <p:cNvSpPr>
                    <a:spLocks/>
                  </p:cNvSpPr>
                  <p:nvPr/>
                </p:nvSpPr>
                <p:spPr bwMode="auto">
                  <a:xfrm>
                    <a:off x="5741" y="1226"/>
                    <a:ext cx="17" cy="17"/>
                  </a:xfrm>
                  <a:custGeom>
                    <a:avLst/>
                    <a:gdLst>
                      <a:gd name="T0" fmla="*/ 0 w 17"/>
                      <a:gd name="T1" fmla="*/ 9 h 17"/>
                      <a:gd name="T2" fmla="*/ 8 w 17"/>
                      <a:gd name="T3" fmla="*/ 16 h 17"/>
                      <a:gd name="T4" fmla="*/ 16 w 17"/>
                      <a:gd name="T5" fmla="*/ 9 h 17"/>
                      <a:gd name="T6" fmla="*/ 16 w 17"/>
                      <a:gd name="T7" fmla="*/ 0 h 17"/>
                      <a:gd name="T8" fmla="*/ 4 w 17"/>
                      <a:gd name="T9" fmla="*/ 0 h 17"/>
                      <a:gd name="T10" fmla="*/ 0 w 17"/>
                      <a:gd name="T11" fmla="*/ 9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0" y="9"/>
                        </a:moveTo>
                        <a:lnTo>
                          <a:pt x="8" y="16"/>
                        </a:lnTo>
                        <a:lnTo>
                          <a:pt x="16" y="9"/>
                        </a:lnTo>
                        <a:lnTo>
                          <a:pt x="16" y="0"/>
                        </a:lnTo>
                        <a:lnTo>
                          <a:pt x="4" y="0"/>
                        </a:lnTo>
                        <a:lnTo>
                          <a:pt x="0" y="9"/>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60" name="Freeform 109"/>
                  <p:cNvSpPr>
                    <a:spLocks/>
                  </p:cNvSpPr>
                  <p:nvPr/>
                </p:nvSpPr>
                <p:spPr bwMode="auto">
                  <a:xfrm>
                    <a:off x="5754" y="1209"/>
                    <a:ext cx="17" cy="17"/>
                  </a:xfrm>
                  <a:custGeom>
                    <a:avLst/>
                    <a:gdLst>
                      <a:gd name="T0" fmla="*/ 16 w 17"/>
                      <a:gd name="T1" fmla="*/ 0 h 17"/>
                      <a:gd name="T2" fmla="*/ 9 w 17"/>
                      <a:gd name="T3" fmla="*/ 0 h 17"/>
                      <a:gd name="T4" fmla="*/ 4 w 17"/>
                      <a:gd name="T5" fmla="*/ 6 h 17"/>
                      <a:gd name="T6" fmla="*/ 0 w 17"/>
                      <a:gd name="T7" fmla="*/ 9 h 17"/>
                      <a:gd name="T8" fmla="*/ 0 w 17"/>
                      <a:gd name="T9" fmla="*/ 16 h 17"/>
                      <a:gd name="T10" fmla="*/ 16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16" y="0"/>
                        </a:moveTo>
                        <a:lnTo>
                          <a:pt x="9" y="0"/>
                        </a:lnTo>
                        <a:lnTo>
                          <a:pt x="4" y="6"/>
                        </a:lnTo>
                        <a:lnTo>
                          <a:pt x="0" y="9"/>
                        </a:lnTo>
                        <a:lnTo>
                          <a:pt x="0" y="16"/>
                        </a:lnTo>
                        <a:lnTo>
                          <a:pt x="16" y="0"/>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grpSp>
        <p:sp>
          <p:nvSpPr>
            <p:cNvPr id="26726" name="Freeform 110"/>
            <p:cNvSpPr>
              <a:spLocks/>
            </p:cNvSpPr>
            <p:nvPr/>
          </p:nvSpPr>
          <p:spPr bwMode="auto">
            <a:xfrm>
              <a:off x="5461" y="1028"/>
              <a:ext cx="138" cy="156"/>
            </a:xfrm>
            <a:custGeom>
              <a:avLst/>
              <a:gdLst>
                <a:gd name="T0" fmla="*/ 0 w 138"/>
                <a:gd name="T1" fmla="*/ 88 h 156"/>
                <a:gd name="T2" fmla="*/ 5 w 138"/>
                <a:gd name="T3" fmla="*/ 124 h 156"/>
                <a:gd name="T4" fmla="*/ 15 w 138"/>
                <a:gd name="T5" fmla="*/ 138 h 156"/>
                <a:gd name="T6" fmla="*/ 40 w 138"/>
                <a:gd name="T7" fmla="*/ 150 h 156"/>
                <a:gd name="T8" fmla="*/ 55 w 138"/>
                <a:gd name="T9" fmla="*/ 155 h 156"/>
                <a:gd name="T10" fmla="*/ 80 w 138"/>
                <a:gd name="T11" fmla="*/ 155 h 156"/>
                <a:gd name="T12" fmla="*/ 97 w 138"/>
                <a:gd name="T13" fmla="*/ 148 h 156"/>
                <a:gd name="T14" fmla="*/ 112 w 138"/>
                <a:gd name="T15" fmla="*/ 138 h 156"/>
                <a:gd name="T16" fmla="*/ 125 w 138"/>
                <a:gd name="T17" fmla="*/ 124 h 156"/>
                <a:gd name="T18" fmla="*/ 132 w 138"/>
                <a:gd name="T19" fmla="*/ 110 h 156"/>
                <a:gd name="T20" fmla="*/ 137 w 138"/>
                <a:gd name="T21" fmla="*/ 93 h 156"/>
                <a:gd name="T22" fmla="*/ 137 w 138"/>
                <a:gd name="T23" fmla="*/ 76 h 156"/>
                <a:gd name="T24" fmla="*/ 127 w 138"/>
                <a:gd name="T25" fmla="*/ 67 h 156"/>
                <a:gd name="T26" fmla="*/ 117 w 138"/>
                <a:gd name="T27" fmla="*/ 52 h 156"/>
                <a:gd name="T28" fmla="*/ 110 w 138"/>
                <a:gd name="T29" fmla="*/ 31 h 156"/>
                <a:gd name="T30" fmla="*/ 110 w 138"/>
                <a:gd name="T31" fmla="*/ 0 h 156"/>
                <a:gd name="T32" fmla="*/ 102 w 138"/>
                <a:gd name="T33" fmla="*/ 24 h 156"/>
                <a:gd name="T34" fmla="*/ 90 w 138"/>
                <a:gd name="T35" fmla="*/ 43 h 156"/>
                <a:gd name="T36" fmla="*/ 75 w 138"/>
                <a:gd name="T37" fmla="*/ 62 h 156"/>
                <a:gd name="T38" fmla="*/ 65 w 138"/>
                <a:gd name="T39" fmla="*/ 74 h 156"/>
                <a:gd name="T40" fmla="*/ 55 w 138"/>
                <a:gd name="T41" fmla="*/ 81 h 156"/>
                <a:gd name="T42" fmla="*/ 37 w 138"/>
                <a:gd name="T43" fmla="*/ 93 h 156"/>
                <a:gd name="T44" fmla="*/ 25 w 138"/>
                <a:gd name="T45" fmla="*/ 95 h 156"/>
                <a:gd name="T46" fmla="*/ 15 w 138"/>
                <a:gd name="T47" fmla="*/ 93 h 156"/>
                <a:gd name="T48" fmla="*/ 0 w 138"/>
                <a:gd name="T49" fmla="*/ 88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8" h="156">
                  <a:moveTo>
                    <a:pt x="0" y="88"/>
                  </a:moveTo>
                  <a:lnTo>
                    <a:pt x="5" y="124"/>
                  </a:lnTo>
                  <a:lnTo>
                    <a:pt x="15" y="138"/>
                  </a:lnTo>
                  <a:lnTo>
                    <a:pt x="40" y="150"/>
                  </a:lnTo>
                  <a:lnTo>
                    <a:pt x="55" y="155"/>
                  </a:lnTo>
                  <a:lnTo>
                    <a:pt x="80" y="155"/>
                  </a:lnTo>
                  <a:lnTo>
                    <a:pt x="97" y="148"/>
                  </a:lnTo>
                  <a:lnTo>
                    <a:pt x="112" y="138"/>
                  </a:lnTo>
                  <a:lnTo>
                    <a:pt x="125" y="124"/>
                  </a:lnTo>
                  <a:lnTo>
                    <a:pt x="132" y="110"/>
                  </a:lnTo>
                  <a:lnTo>
                    <a:pt x="137" y="93"/>
                  </a:lnTo>
                  <a:lnTo>
                    <a:pt x="137" y="76"/>
                  </a:lnTo>
                  <a:lnTo>
                    <a:pt x="127" y="67"/>
                  </a:lnTo>
                  <a:lnTo>
                    <a:pt x="117" y="52"/>
                  </a:lnTo>
                  <a:lnTo>
                    <a:pt x="110" y="31"/>
                  </a:lnTo>
                  <a:lnTo>
                    <a:pt x="110" y="0"/>
                  </a:lnTo>
                  <a:lnTo>
                    <a:pt x="102" y="24"/>
                  </a:lnTo>
                  <a:lnTo>
                    <a:pt x="90" y="43"/>
                  </a:lnTo>
                  <a:lnTo>
                    <a:pt x="75" y="62"/>
                  </a:lnTo>
                  <a:lnTo>
                    <a:pt x="65" y="74"/>
                  </a:lnTo>
                  <a:lnTo>
                    <a:pt x="55" y="81"/>
                  </a:lnTo>
                  <a:lnTo>
                    <a:pt x="37" y="93"/>
                  </a:lnTo>
                  <a:lnTo>
                    <a:pt x="25" y="95"/>
                  </a:lnTo>
                  <a:lnTo>
                    <a:pt x="15" y="93"/>
                  </a:lnTo>
                  <a:lnTo>
                    <a:pt x="0" y="88"/>
                  </a:lnTo>
                </a:path>
              </a:pathLst>
            </a:custGeom>
            <a:solidFill>
              <a:srgbClr val="FFC080"/>
            </a:solidFill>
            <a:ln w="12700" cap="rnd" cmpd="sng">
              <a:solidFill>
                <a:srgbClr val="402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27" name="Freeform 111"/>
            <p:cNvSpPr>
              <a:spLocks/>
            </p:cNvSpPr>
            <p:nvPr/>
          </p:nvSpPr>
          <p:spPr bwMode="auto">
            <a:xfrm>
              <a:off x="5485" y="1135"/>
              <a:ext cx="27" cy="47"/>
            </a:xfrm>
            <a:custGeom>
              <a:avLst/>
              <a:gdLst>
                <a:gd name="T0" fmla="*/ 0 w 27"/>
                <a:gd name="T1" fmla="*/ 0 h 47"/>
                <a:gd name="T2" fmla="*/ 9 w 27"/>
                <a:gd name="T3" fmla="*/ 9 h 47"/>
                <a:gd name="T4" fmla="*/ 14 w 27"/>
                <a:gd name="T5" fmla="*/ 25 h 47"/>
                <a:gd name="T6" fmla="*/ 21 w 27"/>
                <a:gd name="T7" fmla="*/ 37 h 47"/>
                <a:gd name="T8" fmla="*/ 26 w 27"/>
                <a:gd name="T9" fmla="*/ 46 h 47"/>
                <a:gd name="T10" fmla="*/ 9 w 27"/>
                <a:gd name="T11" fmla="*/ 25 h 47"/>
                <a:gd name="T12" fmla="*/ 2 w 27"/>
                <a:gd name="T13" fmla="*/ 12 h 47"/>
                <a:gd name="T14" fmla="*/ 0 w 27"/>
                <a:gd name="T15" fmla="*/ 0 h 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47">
                  <a:moveTo>
                    <a:pt x="0" y="0"/>
                  </a:moveTo>
                  <a:lnTo>
                    <a:pt x="9" y="9"/>
                  </a:lnTo>
                  <a:lnTo>
                    <a:pt x="14" y="25"/>
                  </a:lnTo>
                  <a:lnTo>
                    <a:pt x="21" y="37"/>
                  </a:lnTo>
                  <a:lnTo>
                    <a:pt x="26" y="46"/>
                  </a:lnTo>
                  <a:lnTo>
                    <a:pt x="9" y="25"/>
                  </a:lnTo>
                  <a:lnTo>
                    <a:pt x="2" y="12"/>
                  </a:lnTo>
                  <a:lnTo>
                    <a:pt x="0"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28" name="Freeform 112"/>
            <p:cNvSpPr>
              <a:spLocks/>
            </p:cNvSpPr>
            <p:nvPr/>
          </p:nvSpPr>
          <p:spPr bwMode="auto">
            <a:xfrm>
              <a:off x="5240" y="1061"/>
              <a:ext cx="585" cy="546"/>
            </a:xfrm>
            <a:custGeom>
              <a:avLst/>
              <a:gdLst>
                <a:gd name="T0" fmla="*/ 205 w 585"/>
                <a:gd name="T1" fmla="*/ 50 h 546"/>
                <a:gd name="T2" fmla="*/ 135 w 585"/>
                <a:gd name="T3" fmla="*/ 90 h 546"/>
                <a:gd name="T4" fmla="*/ 70 w 585"/>
                <a:gd name="T5" fmla="*/ 121 h 546"/>
                <a:gd name="T6" fmla="*/ 57 w 585"/>
                <a:gd name="T7" fmla="*/ 129 h 546"/>
                <a:gd name="T8" fmla="*/ 42 w 585"/>
                <a:gd name="T9" fmla="*/ 143 h 546"/>
                <a:gd name="T10" fmla="*/ 35 w 585"/>
                <a:gd name="T11" fmla="*/ 171 h 546"/>
                <a:gd name="T12" fmla="*/ 37 w 585"/>
                <a:gd name="T13" fmla="*/ 200 h 546"/>
                <a:gd name="T14" fmla="*/ 40 w 585"/>
                <a:gd name="T15" fmla="*/ 245 h 546"/>
                <a:gd name="T16" fmla="*/ 40 w 585"/>
                <a:gd name="T17" fmla="*/ 309 h 546"/>
                <a:gd name="T18" fmla="*/ 40 w 585"/>
                <a:gd name="T19" fmla="*/ 367 h 546"/>
                <a:gd name="T20" fmla="*/ 42 w 585"/>
                <a:gd name="T21" fmla="*/ 405 h 546"/>
                <a:gd name="T22" fmla="*/ 37 w 585"/>
                <a:gd name="T23" fmla="*/ 426 h 546"/>
                <a:gd name="T24" fmla="*/ 25 w 585"/>
                <a:gd name="T25" fmla="*/ 462 h 546"/>
                <a:gd name="T26" fmla="*/ 20 w 585"/>
                <a:gd name="T27" fmla="*/ 486 h 546"/>
                <a:gd name="T28" fmla="*/ 12 w 585"/>
                <a:gd name="T29" fmla="*/ 514 h 546"/>
                <a:gd name="T30" fmla="*/ 0 w 585"/>
                <a:gd name="T31" fmla="*/ 545 h 546"/>
                <a:gd name="T32" fmla="*/ 497 w 585"/>
                <a:gd name="T33" fmla="*/ 545 h 546"/>
                <a:gd name="T34" fmla="*/ 484 w 585"/>
                <a:gd name="T35" fmla="*/ 516 h 546"/>
                <a:gd name="T36" fmla="*/ 517 w 585"/>
                <a:gd name="T37" fmla="*/ 481 h 546"/>
                <a:gd name="T38" fmla="*/ 542 w 585"/>
                <a:gd name="T39" fmla="*/ 431 h 546"/>
                <a:gd name="T40" fmla="*/ 564 w 585"/>
                <a:gd name="T41" fmla="*/ 355 h 546"/>
                <a:gd name="T42" fmla="*/ 574 w 585"/>
                <a:gd name="T43" fmla="*/ 281 h 546"/>
                <a:gd name="T44" fmla="*/ 584 w 585"/>
                <a:gd name="T45" fmla="*/ 176 h 546"/>
                <a:gd name="T46" fmla="*/ 582 w 585"/>
                <a:gd name="T47" fmla="*/ 138 h 546"/>
                <a:gd name="T48" fmla="*/ 569 w 585"/>
                <a:gd name="T49" fmla="*/ 107 h 546"/>
                <a:gd name="T50" fmla="*/ 547 w 585"/>
                <a:gd name="T51" fmla="*/ 83 h 546"/>
                <a:gd name="T52" fmla="*/ 517 w 585"/>
                <a:gd name="T53" fmla="*/ 62 h 546"/>
                <a:gd name="T54" fmla="*/ 487 w 585"/>
                <a:gd name="T55" fmla="*/ 55 h 546"/>
                <a:gd name="T56" fmla="*/ 444 w 585"/>
                <a:gd name="T57" fmla="*/ 48 h 546"/>
                <a:gd name="T58" fmla="*/ 407 w 585"/>
                <a:gd name="T59" fmla="*/ 36 h 546"/>
                <a:gd name="T60" fmla="*/ 369 w 585"/>
                <a:gd name="T61" fmla="*/ 26 h 546"/>
                <a:gd name="T62" fmla="*/ 362 w 585"/>
                <a:gd name="T63" fmla="*/ 38 h 546"/>
                <a:gd name="T64" fmla="*/ 344 w 585"/>
                <a:gd name="T65" fmla="*/ 21 h 546"/>
                <a:gd name="T66" fmla="*/ 339 w 585"/>
                <a:gd name="T67" fmla="*/ 14 h 546"/>
                <a:gd name="T68" fmla="*/ 339 w 585"/>
                <a:gd name="T69" fmla="*/ 0 h 546"/>
                <a:gd name="T70" fmla="*/ 332 w 585"/>
                <a:gd name="T71" fmla="*/ 0 h 546"/>
                <a:gd name="T72" fmla="*/ 324 w 585"/>
                <a:gd name="T73" fmla="*/ 14 h 546"/>
                <a:gd name="T74" fmla="*/ 314 w 585"/>
                <a:gd name="T75" fmla="*/ 31 h 546"/>
                <a:gd name="T76" fmla="*/ 307 w 585"/>
                <a:gd name="T77" fmla="*/ 43 h 546"/>
                <a:gd name="T78" fmla="*/ 294 w 585"/>
                <a:gd name="T79" fmla="*/ 55 h 546"/>
                <a:gd name="T80" fmla="*/ 280 w 585"/>
                <a:gd name="T81" fmla="*/ 64 h 546"/>
                <a:gd name="T82" fmla="*/ 267 w 585"/>
                <a:gd name="T83" fmla="*/ 69 h 546"/>
                <a:gd name="T84" fmla="*/ 247 w 585"/>
                <a:gd name="T85" fmla="*/ 71 h 546"/>
                <a:gd name="T86" fmla="*/ 232 w 585"/>
                <a:gd name="T87" fmla="*/ 69 h 546"/>
                <a:gd name="T88" fmla="*/ 220 w 585"/>
                <a:gd name="T89" fmla="*/ 62 h 546"/>
                <a:gd name="T90" fmla="*/ 212 w 585"/>
                <a:gd name="T91" fmla="*/ 76 h 546"/>
                <a:gd name="T92" fmla="*/ 210 w 585"/>
                <a:gd name="T93" fmla="*/ 55 h 546"/>
                <a:gd name="T94" fmla="*/ 205 w 585"/>
                <a:gd name="T95" fmla="*/ 50 h 54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85" h="546">
                  <a:moveTo>
                    <a:pt x="205" y="50"/>
                  </a:moveTo>
                  <a:lnTo>
                    <a:pt x="135" y="90"/>
                  </a:lnTo>
                  <a:lnTo>
                    <a:pt x="70" y="121"/>
                  </a:lnTo>
                  <a:lnTo>
                    <a:pt x="57" y="129"/>
                  </a:lnTo>
                  <a:lnTo>
                    <a:pt x="42" y="143"/>
                  </a:lnTo>
                  <a:lnTo>
                    <a:pt x="35" y="171"/>
                  </a:lnTo>
                  <a:lnTo>
                    <a:pt x="37" y="200"/>
                  </a:lnTo>
                  <a:lnTo>
                    <a:pt x="40" y="245"/>
                  </a:lnTo>
                  <a:lnTo>
                    <a:pt x="40" y="309"/>
                  </a:lnTo>
                  <a:lnTo>
                    <a:pt x="40" y="367"/>
                  </a:lnTo>
                  <a:lnTo>
                    <a:pt x="42" y="405"/>
                  </a:lnTo>
                  <a:lnTo>
                    <a:pt x="37" y="426"/>
                  </a:lnTo>
                  <a:lnTo>
                    <a:pt x="25" y="462"/>
                  </a:lnTo>
                  <a:lnTo>
                    <a:pt x="20" y="486"/>
                  </a:lnTo>
                  <a:lnTo>
                    <a:pt x="12" y="514"/>
                  </a:lnTo>
                  <a:lnTo>
                    <a:pt x="0" y="545"/>
                  </a:lnTo>
                  <a:lnTo>
                    <a:pt x="497" y="545"/>
                  </a:lnTo>
                  <a:lnTo>
                    <a:pt x="484" y="516"/>
                  </a:lnTo>
                  <a:lnTo>
                    <a:pt x="517" y="481"/>
                  </a:lnTo>
                  <a:lnTo>
                    <a:pt x="542" y="431"/>
                  </a:lnTo>
                  <a:lnTo>
                    <a:pt x="564" y="355"/>
                  </a:lnTo>
                  <a:lnTo>
                    <a:pt x="574" y="281"/>
                  </a:lnTo>
                  <a:lnTo>
                    <a:pt x="584" y="176"/>
                  </a:lnTo>
                  <a:lnTo>
                    <a:pt x="582" y="138"/>
                  </a:lnTo>
                  <a:lnTo>
                    <a:pt x="569" y="107"/>
                  </a:lnTo>
                  <a:lnTo>
                    <a:pt x="547" y="83"/>
                  </a:lnTo>
                  <a:lnTo>
                    <a:pt x="517" y="62"/>
                  </a:lnTo>
                  <a:lnTo>
                    <a:pt x="487" y="55"/>
                  </a:lnTo>
                  <a:lnTo>
                    <a:pt x="444" y="48"/>
                  </a:lnTo>
                  <a:lnTo>
                    <a:pt x="407" y="36"/>
                  </a:lnTo>
                  <a:lnTo>
                    <a:pt x="369" y="26"/>
                  </a:lnTo>
                  <a:lnTo>
                    <a:pt x="362" y="38"/>
                  </a:lnTo>
                  <a:lnTo>
                    <a:pt x="344" y="21"/>
                  </a:lnTo>
                  <a:lnTo>
                    <a:pt x="339" y="14"/>
                  </a:lnTo>
                  <a:lnTo>
                    <a:pt x="339" y="0"/>
                  </a:lnTo>
                  <a:lnTo>
                    <a:pt x="332" y="0"/>
                  </a:lnTo>
                  <a:lnTo>
                    <a:pt x="324" y="14"/>
                  </a:lnTo>
                  <a:lnTo>
                    <a:pt x="314" y="31"/>
                  </a:lnTo>
                  <a:lnTo>
                    <a:pt x="307" y="43"/>
                  </a:lnTo>
                  <a:lnTo>
                    <a:pt x="294" y="55"/>
                  </a:lnTo>
                  <a:lnTo>
                    <a:pt x="280" y="64"/>
                  </a:lnTo>
                  <a:lnTo>
                    <a:pt x="267" y="69"/>
                  </a:lnTo>
                  <a:lnTo>
                    <a:pt x="247" y="71"/>
                  </a:lnTo>
                  <a:lnTo>
                    <a:pt x="232" y="69"/>
                  </a:lnTo>
                  <a:lnTo>
                    <a:pt x="220" y="62"/>
                  </a:lnTo>
                  <a:lnTo>
                    <a:pt x="212" y="76"/>
                  </a:lnTo>
                  <a:lnTo>
                    <a:pt x="210" y="55"/>
                  </a:lnTo>
                  <a:lnTo>
                    <a:pt x="205" y="50"/>
                  </a:lnTo>
                </a:path>
              </a:pathLst>
            </a:custGeom>
            <a:solidFill>
              <a:srgbClr val="000000"/>
            </a:solidFill>
            <a:ln w="9525" cap="rnd">
              <a:solidFill>
                <a:srgbClr val="00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29" name="Freeform 113"/>
            <p:cNvSpPr>
              <a:spLocks/>
            </p:cNvSpPr>
            <p:nvPr/>
          </p:nvSpPr>
          <p:spPr bwMode="auto">
            <a:xfrm>
              <a:off x="5428" y="915"/>
              <a:ext cx="176" cy="238"/>
            </a:xfrm>
            <a:custGeom>
              <a:avLst/>
              <a:gdLst>
                <a:gd name="T0" fmla="*/ 136 w 176"/>
                <a:gd name="T1" fmla="*/ 2 h 238"/>
                <a:gd name="T2" fmla="*/ 116 w 176"/>
                <a:gd name="T3" fmla="*/ 64 h 238"/>
                <a:gd name="T4" fmla="*/ 62 w 176"/>
                <a:gd name="T5" fmla="*/ 152 h 238"/>
                <a:gd name="T6" fmla="*/ 2 w 176"/>
                <a:gd name="T7" fmla="*/ 180 h 238"/>
                <a:gd name="T8" fmla="*/ 0 w 176"/>
                <a:gd name="T9" fmla="*/ 192 h 238"/>
                <a:gd name="T10" fmla="*/ 32 w 176"/>
                <a:gd name="T11" fmla="*/ 237 h 238"/>
                <a:gd name="T12" fmla="*/ 101 w 176"/>
                <a:gd name="T13" fmla="*/ 206 h 238"/>
                <a:gd name="T14" fmla="*/ 165 w 176"/>
                <a:gd name="T15" fmla="*/ 100 h 238"/>
                <a:gd name="T16" fmla="*/ 175 w 176"/>
                <a:gd name="T17" fmla="*/ 43 h 238"/>
                <a:gd name="T18" fmla="*/ 150 w 176"/>
                <a:gd name="T19" fmla="*/ 0 h 238"/>
                <a:gd name="T20" fmla="*/ 136 w 176"/>
                <a:gd name="T21" fmla="*/ 2 h 2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238">
                  <a:moveTo>
                    <a:pt x="136" y="2"/>
                  </a:moveTo>
                  <a:lnTo>
                    <a:pt x="116" y="64"/>
                  </a:lnTo>
                  <a:lnTo>
                    <a:pt x="62" y="152"/>
                  </a:lnTo>
                  <a:lnTo>
                    <a:pt x="2" y="180"/>
                  </a:lnTo>
                  <a:lnTo>
                    <a:pt x="0" y="192"/>
                  </a:lnTo>
                  <a:lnTo>
                    <a:pt x="32" y="237"/>
                  </a:lnTo>
                  <a:lnTo>
                    <a:pt x="101" y="206"/>
                  </a:lnTo>
                  <a:lnTo>
                    <a:pt x="165" y="100"/>
                  </a:lnTo>
                  <a:lnTo>
                    <a:pt x="175" y="43"/>
                  </a:lnTo>
                  <a:lnTo>
                    <a:pt x="150" y="0"/>
                  </a:lnTo>
                  <a:lnTo>
                    <a:pt x="136" y="2"/>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0" name="Freeform 114"/>
            <p:cNvSpPr>
              <a:spLocks/>
            </p:cNvSpPr>
            <p:nvPr/>
          </p:nvSpPr>
          <p:spPr bwMode="auto">
            <a:xfrm>
              <a:off x="5431" y="920"/>
              <a:ext cx="146" cy="185"/>
            </a:xfrm>
            <a:custGeom>
              <a:avLst/>
              <a:gdLst>
                <a:gd name="T0" fmla="*/ 2 w 146"/>
                <a:gd name="T1" fmla="*/ 175 h 185"/>
                <a:gd name="T2" fmla="*/ 0 w 146"/>
                <a:gd name="T3" fmla="*/ 184 h 185"/>
                <a:gd name="T4" fmla="*/ 66 w 146"/>
                <a:gd name="T5" fmla="*/ 156 h 185"/>
                <a:gd name="T6" fmla="*/ 128 w 146"/>
                <a:gd name="T7" fmla="*/ 64 h 185"/>
                <a:gd name="T8" fmla="*/ 145 w 146"/>
                <a:gd name="T9" fmla="*/ 0 h 185"/>
                <a:gd name="T10" fmla="*/ 135 w 146"/>
                <a:gd name="T11" fmla="*/ 0 h 185"/>
                <a:gd name="T12" fmla="*/ 118 w 146"/>
                <a:gd name="T13" fmla="*/ 59 h 185"/>
                <a:gd name="T14" fmla="*/ 59 w 146"/>
                <a:gd name="T15" fmla="*/ 149 h 185"/>
                <a:gd name="T16" fmla="*/ 2 w 146"/>
                <a:gd name="T17" fmla="*/ 175 h 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6" h="185">
                  <a:moveTo>
                    <a:pt x="2" y="175"/>
                  </a:moveTo>
                  <a:lnTo>
                    <a:pt x="0" y="184"/>
                  </a:lnTo>
                  <a:lnTo>
                    <a:pt x="66" y="156"/>
                  </a:lnTo>
                  <a:lnTo>
                    <a:pt x="128" y="64"/>
                  </a:lnTo>
                  <a:lnTo>
                    <a:pt x="145" y="0"/>
                  </a:lnTo>
                  <a:lnTo>
                    <a:pt x="135" y="0"/>
                  </a:lnTo>
                  <a:lnTo>
                    <a:pt x="118" y="59"/>
                  </a:lnTo>
                  <a:lnTo>
                    <a:pt x="59" y="149"/>
                  </a:lnTo>
                  <a:lnTo>
                    <a:pt x="2" y="175"/>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1" name="Freeform 115"/>
            <p:cNvSpPr>
              <a:spLocks/>
            </p:cNvSpPr>
            <p:nvPr/>
          </p:nvSpPr>
          <p:spPr bwMode="auto">
            <a:xfrm>
              <a:off x="5433" y="1083"/>
              <a:ext cx="91" cy="65"/>
            </a:xfrm>
            <a:custGeom>
              <a:avLst/>
              <a:gdLst>
                <a:gd name="T0" fmla="*/ 0 w 91"/>
                <a:gd name="T1" fmla="*/ 25 h 65"/>
                <a:gd name="T2" fmla="*/ 29 w 91"/>
                <a:gd name="T3" fmla="*/ 64 h 65"/>
                <a:gd name="T4" fmla="*/ 90 w 91"/>
                <a:gd name="T5" fmla="*/ 37 h 65"/>
                <a:gd name="T6" fmla="*/ 63 w 91"/>
                <a:gd name="T7" fmla="*/ 0 h 65"/>
                <a:gd name="T8" fmla="*/ 0 w 91"/>
                <a:gd name="T9" fmla="*/ 25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5">
                  <a:moveTo>
                    <a:pt x="0" y="25"/>
                  </a:moveTo>
                  <a:lnTo>
                    <a:pt x="29" y="64"/>
                  </a:lnTo>
                  <a:lnTo>
                    <a:pt x="90" y="37"/>
                  </a:lnTo>
                  <a:lnTo>
                    <a:pt x="63" y="0"/>
                  </a:lnTo>
                  <a:lnTo>
                    <a:pt x="0" y="25"/>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2" name="Freeform 116"/>
            <p:cNvSpPr>
              <a:spLocks/>
            </p:cNvSpPr>
            <p:nvPr/>
          </p:nvSpPr>
          <p:spPr bwMode="auto">
            <a:xfrm>
              <a:off x="5501" y="984"/>
              <a:ext cx="88" cy="133"/>
            </a:xfrm>
            <a:custGeom>
              <a:avLst/>
              <a:gdLst>
                <a:gd name="T0" fmla="*/ 0 w 88"/>
                <a:gd name="T1" fmla="*/ 94 h 133"/>
                <a:gd name="T2" fmla="*/ 27 w 88"/>
                <a:gd name="T3" fmla="*/ 132 h 133"/>
                <a:gd name="T4" fmla="*/ 87 w 88"/>
                <a:gd name="T5" fmla="*/ 28 h 133"/>
                <a:gd name="T6" fmla="*/ 63 w 88"/>
                <a:gd name="T7" fmla="*/ 0 h 133"/>
                <a:gd name="T8" fmla="*/ 0 w 88"/>
                <a:gd name="T9" fmla="*/ 94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133">
                  <a:moveTo>
                    <a:pt x="0" y="94"/>
                  </a:moveTo>
                  <a:lnTo>
                    <a:pt x="27" y="132"/>
                  </a:lnTo>
                  <a:lnTo>
                    <a:pt x="87" y="28"/>
                  </a:lnTo>
                  <a:lnTo>
                    <a:pt x="63" y="0"/>
                  </a:lnTo>
                  <a:lnTo>
                    <a:pt x="0" y="94"/>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3" name="Freeform 117"/>
            <p:cNvSpPr>
              <a:spLocks/>
            </p:cNvSpPr>
            <p:nvPr/>
          </p:nvSpPr>
          <p:spPr bwMode="auto">
            <a:xfrm>
              <a:off x="5566" y="922"/>
              <a:ext cx="36" cy="87"/>
            </a:xfrm>
            <a:custGeom>
              <a:avLst/>
              <a:gdLst>
                <a:gd name="T0" fmla="*/ 0 w 36"/>
                <a:gd name="T1" fmla="*/ 58 h 87"/>
                <a:gd name="T2" fmla="*/ 26 w 36"/>
                <a:gd name="T3" fmla="*/ 86 h 87"/>
                <a:gd name="T4" fmla="*/ 35 w 36"/>
                <a:gd name="T5" fmla="*/ 37 h 87"/>
                <a:gd name="T6" fmla="*/ 14 w 36"/>
                <a:gd name="T7" fmla="*/ 0 h 87"/>
                <a:gd name="T8" fmla="*/ 0 w 3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87">
                  <a:moveTo>
                    <a:pt x="0" y="58"/>
                  </a:moveTo>
                  <a:lnTo>
                    <a:pt x="26" y="86"/>
                  </a:lnTo>
                  <a:lnTo>
                    <a:pt x="35" y="37"/>
                  </a:lnTo>
                  <a:lnTo>
                    <a:pt x="14" y="0"/>
                  </a:lnTo>
                  <a:lnTo>
                    <a:pt x="0" y="58"/>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4" name="Freeform 118"/>
            <p:cNvSpPr>
              <a:spLocks/>
            </p:cNvSpPr>
            <p:nvPr/>
          </p:nvSpPr>
          <p:spPr bwMode="auto">
            <a:xfrm>
              <a:off x="5493" y="961"/>
              <a:ext cx="114" cy="268"/>
            </a:xfrm>
            <a:custGeom>
              <a:avLst/>
              <a:gdLst>
                <a:gd name="T0" fmla="*/ 110 w 114"/>
                <a:gd name="T1" fmla="*/ 241 h 268"/>
                <a:gd name="T2" fmla="*/ 103 w 114"/>
                <a:gd name="T3" fmla="*/ 229 h 268"/>
                <a:gd name="T4" fmla="*/ 105 w 114"/>
                <a:gd name="T5" fmla="*/ 207 h 268"/>
                <a:gd name="T6" fmla="*/ 108 w 114"/>
                <a:gd name="T7" fmla="*/ 181 h 268"/>
                <a:gd name="T8" fmla="*/ 110 w 114"/>
                <a:gd name="T9" fmla="*/ 164 h 268"/>
                <a:gd name="T10" fmla="*/ 113 w 114"/>
                <a:gd name="T11" fmla="*/ 148 h 268"/>
                <a:gd name="T12" fmla="*/ 110 w 114"/>
                <a:gd name="T13" fmla="*/ 122 h 268"/>
                <a:gd name="T14" fmla="*/ 110 w 114"/>
                <a:gd name="T15" fmla="*/ 95 h 268"/>
                <a:gd name="T16" fmla="*/ 110 w 114"/>
                <a:gd name="T17" fmla="*/ 72 h 268"/>
                <a:gd name="T18" fmla="*/ 113 w 114"/>
                <a:gd name="T19" fmla="*/ 60 h 268"/>
                <a:gd name="T20" fmla="*/ 110 w 114"/>
                <a:gd name="T21" fmla="*/ 33 h 268"/>
                <a:gd name="T22" fmla="*/ 108 w 114"/>
                <a:gd name="T23" fmla="*/ 26 h 268"/>
                <a:gd name="T24" fmla="*/ 103 w 114"/>
                <a:gd name="T25" fmla="*/ 19 h 268"/>
                <a:gd name="T26" fmla="*/ 100 w 114"/>
                <a:gd name="T27" fmla="*/ 17 h 268"/>
                <a:gd name="T28" fmla="*/ 98 w 114"/>
                <a:gd name="T29" fmla="*/ 21 h 268"/>
                <a:gd name="T30" fmla="*/ 95 w 114"/>
                <a:gd name="T31" fmla="*/ 38 h 268"/>
                <a:gd name="T32" fmla="*/ 95 w 114"/>
                <a:gd name="T33" fmla="*/ 55 h 268"/>
                <a:gd name="T34" fmla="*/ 85 w 114"/>
                <a:gd name="T35" fmla="*/ 76 h 268"/>
                <a:gd name="T36" fmla="*/ 78 w 114"/>
                <a:gd name="T37" fmla="*/ 43 h 268"/>
                <a:gd name="T38" fmla="*/ 68 w 114"/>
                <a:gd name="T39" fmla="*/ 29 h 268"/>
                <a:gd name="T40" fmla="*/ 65 w 114"/>
                <a:gd name="T41" fmla="*/ 21 h 268"/>
                <a:gd name="T42" fmla="*/ 58 w 114"/>
                <a:gd name="T43" fmla="*/ 7 h 268"/>
                <a:gd name="T44" fmla="*/ 53 w 114"/>
                <a:gd name="T45" fmla="*/ 2 h 268"/>
                <a:gd name="T46" fmla="*/ 48 w 114"/>
                <a:gd name="T47" fmla="*/ 0 h 268"/>
                <a:gd name="T48" fmla="*/ 45 w 114"/>
                <a:gd name="T49" fmla="*/ 10 h 268"/>
                <a:gd name="T50" fmla="*/ 45 w 114"/>
                <a:gd name="T51" fmla="*/ 33 h 268"/>
                <a:gd name="T52" fmla="*/ 35 w 114"/>
                <a:gd name="T53" fmla="*/ 21 h 268"/>
                <a:gd name="T54" fmla="*/ 25 w 114"/>
                <a:gd name="T55" fmla="*/ 19 h 268"/>
                <a:gd name="T56" fmla="*/ 20 w 114"/>
                <a:gd name="T57" fmla="*/ 19 h 268"/>
                <a:gd name="T58" fmla="*/ 23 w 114"/>
                <a:gd name="T59" fmla="*/ 26 h 268"/>
                <a:gd name="T60" fmla="*/ 25 w 114"/>
                <a:gd name="T61" fmla="*/ 38 h 268"/>
                <a:gd name="T62" fmla="*/ 33 w 114"/>
                <a:gd name="T63" fmla="*/ 50 h 268"/>
                <a:gd name="T64" fmla="*/ 38 w 114"/>
                <a:gd name="T65" fmla="*/ 69 h 268"/>
                <a:gd name="T66" fmla="*/ 43 w 114"/>
                <a:gd name="T67" fmla="*/ 91 h 268"/>
                <a:gd name="T68" fmla="*/ 23 w 114"/>
                <a:gd name="T69" fmla="*/ 74 h 268"/>
                <a:gd name="T70" fmla="*/ 8 w 114"/>
                <a:gd name="T71" fmla="*/ 67 h 268"/>
                <a:gd name="T72" fmla="*/ 0 w 114"/>
                <a:gd name="T73" fmla="*/ 64 h 268"/>
                <a:gd name="T74" fmla="*/ 0 w 114"/>
                <a:gd name="T75" fmla="*/ 72 h 268"/>
                <a:gd name="T76" fmla="*/ 3 w 114"/>
                <a:gd name="T77" fmla="*/ 79 h 268"/>
                <a:gd name="T78" fmla="*/ 13 w 114"/>
                <a:gd name="T79" fmla="*/ 91 h 268"/>
                <a:gd name="T80" fmla="*/ 23 w 114"/>
                <a:gd name="T81" fmla="*/ 105 h 268"/>
                <a:gd name="T82" fmla="*/ 25 w 114"/>
                <a:gd name="T83" fmla="*/ 124 h 268"/>
                <a:gd name="T84" fmla="*/ 25 w 114"/>
                <a:gd name="T85" fmla="*/ 145 h 268"/>
                <a:gd name="T86" fmla="*/ 20 w 114"/>
                <a:gd name="T87" fmla="*/ 164 h 268"/>
                <a:gd name="T88" fmla="*/ 18 w 114"/>
                <a:gd name="T89" fmla="*/ 181 h 268"/>
                <a:gd name="T90" fmla="*/ 20 w 114"/>
                <a:gd name="T91" fmla="*/ 205 h 268"/>
                <a:gd name="T92" fmla="*/ 25 w 114"/>
                <a:gd name="T93" fmla="*/ 217 h 268"/>
                <a:gd name="T94" fmla="*/ 33 w 114"/>
                <a:gd name="T95" fmla="*/ 229 h 268"/>
                <a:gd name="T96" fmla="*/ 40 w 114"/>
                <a:gd name="T97" fmla="*/ 241 h 268"/>
                <a:gd name="T98" fmla="*/ 43 w 114"/>
                <a:gd name="T99" fmla="*/ 267 h 268"/>
                <a:gd name="T100" fmla="*/ 63 w 114"/>
                <a:gd name="T101" fmla="*/ 253 h 268"/>
                <a:gd name="T102" fmla="*/ 83 w 114"/>
                <a:gd name="T103" fmla="*/ 241 h 268"/>
                <a:gd name="T104" fmla="*/ 110 w 114"/>
                <a:gd name="T105" fmla="*/ 241 h 26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14" h="268">
                  <a:moveTo>
                    <a:pt x="110" y="241"/>
                  </a:moveTo>
                  <a:lnTo>
                    <a:pt x="103" y="229"/>
                  </a:lnTo>
                  <a:lnTo>
                    <a:pt x="105" y="207"/>
                  </a:lnTo>
                  <a:lnTo>
                    <a:pt x="108" y="181"/>
                  </a:lnTo>
                  <a:lnTo>
                    <a:pt x="110" y="164"/>
                  </a:lnTo>
                  <a:lnTo>
                    <a:pt x="113" y="148"/>
                  </a:lnTo>
                  <a:lnTo>
                    <a:pt x="110" y="122"/>
                  </a:lnTo>
                  <a:lnTo>
                    <a:pt x="110" y="95"/>
                  </a:lnTo>
                  <a:lnTo>
                    <a:pt x="110" y="72"/>
                  </a:lnTo>
                  <a:lnTo>
                    <a:pt x="113" y="60"/>
                  </a:lnTo>
                  <a:lnTo>
                    <a:pt x="110" y="33"/>
                  </a:lnTo>
                  <a:lnTo>
                    <a:pt x="108" y="26"/>
                  </a:lnTo>
                  <a:lnTo>
                    <a:pt x="103" y="19"/>
                  </a:lnTo>
                  <a:lnTo>
                    <a:pt x="100" y="17"/>
                  </a:lnTo>
                  <a:lnTo>
                    <a:pt x="98" y="21"/>
                  </a:lnTo>
                  <a:lnTo>
                    <a:pt x="95" y="38"/>
                  </a:lnTo>
                  <a:lnTo>
                    <a:pt x="95" y="55"/>
                  </a:lnTo>
                  <a:lnTo>
                    <a:pt x="85" y="76"/>
                  </a:lnTo>
                  <a:lnTo>
                    <a:pt x="78" y="43"/>
                  </a:lnTo>
                  <a:lnTo>
                    <a:pt x="68" y="29"/>
                  </a:lnTo>
                  <a:lnTo>
                    <a:pt x="65" y="21"/>
                  </a:lnTo>
                  <a:lnTo>
                    <a:pt x="58" y="7"/>
                  </a:lnTo>
                  <a:lnTo>
                    <a:pt x="53" y="2"/>
                  </a:lnTo>
                  <a:lnTo>
                    <a:pt x="48" y="0"/>
                  </a:lnTo>
                  <a:lnTo>
                    <a:pt x="45" y="10"/>
                  </a:lnTo>
                  <a:lnTo>
                    <a:pt x="45" y="33"/>
                  </a:lnTo>
                  <a:lnTo>
                    <a:pt x="35" y="21"/>
                  </a:lnTo>
                  <a:lnTo>
                    <a:pt x="25" y="19"/>
                  </a:lnTo>
                  <a:lnTo>
                    <a:pt x="20" y="19"/>
                  </a:lnTo>
                  <a:lnTo>
                    <a:pt x="23" y="26"/>
                  </a:lnTo>
                  <a:lnTo>
                    <a:pt x="25" y="38"/>
                  </a:lnTo>
                  <a:lnTo>
                    <a:pt x="33" y="50"/>
                  </a:lnTo>
                  <a:lnTo>
                    <a:pt x="38" y="69"/>
                  </a:lnTo>
                  <a:lnTo>
                    <a:pt x="43" y="91"/>
                  </a:lnTo>
                  <a:lnTo>
                    <a:pt x="23" y="74"/>
                  </a:lnTo>
                  <a:lnTo>
                    <a:pt x="8" y="67"/>
                  </a:lnTo>
                  <a:lnTo>
                    <a:pt x="0" y="64"/>
                  </a:lnTo>
                  <a:lnTo>
                    <a:pt x="0" y="72"/>
                  </a:lnTo>
                  <a:lnTo>
                    <a:pt x="3" y="79"/>
                  </a:lnTo>
                  <a:lnTo>
                    <a:pt x="13" y="91"/>
                  </a:lnTo>
                  <a:lnTo>
                    <a:pt x="23" y="105"/>
                  </a:lnTo>
                  <a:lnTo>
                    <a:pt x="25" y="124"/>
                  </a:lnTo>
                  <a:lnTo>
                    <a:pt x="25" y="145"/>
                  </a:lnTo>
                  <a:lnTo>
                    <a:pt x="20" y="164"/>
                  </a:lnTo>
                  <a:lnTo>
                    <a:pt x="18" y="181"/>
                  </a:lnTo>
                  <a:lnTo>
                    <a:pt x="20" y="205"/>
                  </a:lnTo>
                  <a:lnTo>
                    <a:pt x="25" y="217"/>
                  </a:lnTo>
                  <a:lnTo>
                    <a:pt x="33" y="229"/>
                  </a:lnTo>
                  <a:lnTo>
                    <a:pt x="40" y="241"/>
                  </a:lnTo>
                  <a:lnTo>
                    <a:pt x="43" y="267"/>
                  </a:lnTo>
                  <a:lnTo>
                    <a:pt x="63" y="253"/>
                  </a:lnTo>
                  <a:lnTo>
                    <a:pt x="83" y="241"/>
                  </a:lnTo>
                  <a:lnTo>
                    <a:pt x="110" y="241"/>
                  </a:lnTo>
                </a:path>
              </a:pathLst>
            </a:custGeom>
            <a:solidFill>
              <a:srgbClr val="FFC080"/>
            </a:solidFill>
            <a:ln w="12700" cap="rnd" cmpd="sng">
              <a:solidFill>
                <a:srgbClr val="402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5" name="Freeform 119"/>
            <p:cNvSpPr>
              <a:spLocks/>
            </p:cNvSpPr>
            <p:nvPr/>
          </p:nvSpPr>
          <p:spPr bwMode="auto">
            <a:xfrm>
              <a:off x="5553" y="1026"/>
              <a:ext cx="17" cy="39"/>
            </a:xfrm>
            <a:custGeom>
              <a:avLst/>
              <a:gdLst>
                <a:gd name="T0" fmla="*/ 0 w 17"/>
                <a:gd name="T1" fmla="*/ 0 h 39"/>
                <a:gd name="T2" fmla="*/ 4 w 17"/>
                <a:gd name="T3" fmla="*/ 18 h 39"/>
                <a:gd name="T4" fmla="*/ 8 w 17"/>
                <a:gd name="T5" fmla="*/ 36 h 39"/>
                <a:gd name="T6" fmla="*/ 16 w 17"/>
                <a:gd name="T7" fmla="*/ 38 h 39"/>
                <a:gd name="T8" fmla="*/ 13 w 17"/>
                <a:gd name="T9" fmla="*/ 29 h 39"/>
                <a:gd name="T10" fmla="*/ 11 w 17"/>
                <a:gd name="T11" fmla="*/ 13 h 39"/>
                <a:gd name="T12" fmla="*/ 0 w 17"/>
                <a:gd name="T13" fmla="*/ 0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9">
                  <a:moveTo>
                    <a:pt x="0" y="0"/>
                  </a:moveTo>
                  <a:lnTo>
                    <a:pt x="4" y="18"/>
                  </a:lnTo>
                  <a:lnTo>
                    <a:pt x="8" y="36"/>
                  </a:lnTo>
                  <a:lnTo>
                    <a:pt x="16" y="38"/>
                  </a:lnTo>
                  <a:lnTo>
                    <a:pt x="13" y="29"/>
                  </a:lnTo>
                  <a:lnTo>
                    <a:pt x="11" y="13"/>
                  </a:lnTo>
                  <a:lnTo>
                    <a:pt x="0"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6" name="Freeform 120"/>
            <p:cNvSpPr>
              <a:spLocks/>
            </p:cNvSpPr>
            <p:nvPr/>
          </p:nvSpPr>
          <p:spPr bwMode="auto">
            <a:xfrm>
              <a:off x="5536" y="1056"/>
              <a:ext cx="17" cy="17"/>
            </a:xfrm>
            <a:custGeom>
              <a:avLst/>
              <a:gdLst>
                <a:gd name="T0" fmla="*/ 0 w 17"/>
                <a:gd name="T1" fmla="*/ 0 h 17"/>
                <a:gd name="T2" fmla="*/ 6 w 17"/>
                <a:gd name="T3" fmla="*/ 16 h 17"/>
                <a:gd name="T4" fmla="*/ 16 w 17"/>
                <a:gd name="T5" fmla="*/ 13 h 17"/>
                <a:gd name="T6" fmla="*/ 0 w 17"/>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0" y="0"/>
                  </a:moveTo>
                  <a:lnTo>
                    <a:pt x="6" y="16"/>
                  </a:lnTo>
                  <a:lnTo>
                    <a:pt x="16" y="13"/>
                  </a:lnTo>
                  <a:lnTo>
                    <a:pt x="0"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7" name="Freeform 121"/>
            <p:cNvSpPr>
              <a:spLocks/>
            </p:cNvSpPr>
            <p:nvPr/>
          </p:nvSpPr>
          <p:spPr bwMode="auto">
            <a:xfrm>
              <a:off x="5543" y="1001"/>
              <a:ext cx="17" cy="18"/>
            </a:xfrm>
            <a:custGeom>
              <a:avLst/>
              <a:gdLst>
                <a:gd name="T0" fmla="*/ 0 w 17"/>
                <a:gd name="T1" fmla="*/ 0 h 18"/>
                <a:gd name="T2" fmla="*/ 12 w 17"/>
                <a:gd name="T3" fmla="*/ 6 h 18"/>
                <a:gd name="T4" fmla="*/ 16 w 17"/>
                <a:gd name="T5" fmla="*/ 17 h 18"/>
                <a:gd name="T6" fmla="*/ 16 w 17"/>
                <a:gd name="T7" fmla="*/ 6 h 18"/>
                <a:gd name="T8" fmla="*/ 0 w 1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8">
                  <a:moveTo>
                    <a:pt x="0" y="0"/>
                  </a:moveTo>
                  <a:lnTo>
                    <a:pt x="12" y="6"/>
                  </a:lnTo>
                  <a:lnTo>
                    <a:pt x="16" y="17"/>
                  </a:lnTo>
                  <a:lnTo>
                    <a:pt x="16" y="6"/>
                  </a:lnTo>
                  <a:lnTo>
                    <a:pt x="0"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8" name="Freeform 122"/>
            <p:cNvSpPr>
              <a:spLocks/>
            </p:cNvSpPr>
            <p:nvPr/>
          </p:nvSpPr>
          <p:spPr bwMode="auto">
            <a:xfrm>
              <a:off x="5581" y="1042"/>
              <a:ext cx="17" cy="20"/>
            </a:xfrm>
            <a:custGeom>
              <a:avLst/>
              <a:gdLst>
                <a:gd name="T0" fmla="*/ 0 w 17"/>
                <a:gd name="T1" fmla="*/ 0 h 20"/>
                <a:gd name="T2" fmla="*/ 4 w 17"/>
                <a:gd name="T3" fmla="*/ 13 h 20"/>
                <a:gd name="T4" fmla="*/ 16 w 17"/>
                <a:gd name="T5" fmla="*/ 19 h 20"/>
                <a:gd name="T6" fmla="*/ 11 w 17"/>
                <a:gd name="T7" fmla="*/ 11 h 20"/>
                <a:gd name="T8" fmla="*/ 0 w 17"/>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0">
                  <a:moveTo>
                    <a:pt x="0" y="0"/>
                  </a:moveTo>
                  <a:lnTo>
                    <a:pt x="4" y="13"/>
                  </a:lnTo>
                  <a:lnTo>
                    <a:pt x="16" y="19"/>
                  </a:lnTo>
                  <a:lnTo>
                    <a:pt x="11" y="11"/>
                  </a:lnTo>
                  <a:lnTo>
                    <a:pt x="0"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39" name="Freeform 123"/>
            <p:cNvSpPr>
              <a:spLocks/>
            </p:cNvSpPr>
            <p:nvPr/>
          </p:nvSpPr>
          <p:spPr bwMode="auto">
            <a:xfrm>
              <a:off x="5498" y="1035"/>
              <a:ext cx="17" cy="17"/>
            </a:xfrm>
            <a:custGeom>
              <a:avLst/>
              <a:gdLst>
                <a:gd name="T0" fmla="*/ 16 w 17"/>
                <a:gd name="T1" fmla="*/ 0 h 17"/>
                <a:gd name="T2" fmla="*/ 12 w 17"/>
                <a:gd name="T3" fmla="*/ 16 h 17"/>
                <a:gd name="T4" fmla="*/ 0 w 17"/>
                <a:gd name="T5" fmla="*/ 0 h 17"/>
                <a:gd name="T6" fmla="*/ 16 w 17"/>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16" y="0"/>
                  </a:moveTo>
                  <a:lnTo>
                    <a:pt x="12" y="16"/>
                  </a:lnTo>
                  <a:lnTo>
                    <a:pt x="0" y="0"/>
                  </a:lnTo>
                  <a:lnTo>
                    <a:pt x="16"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0" name="Freeform 124"/>
            <p:cNvSpPr>
              <a:spLocks/>
            </p:cNvSpPr>
            <p:nvPr/>
          </p:nvSpPr>
          <p:spPr bwMode="auto">
            <a:xfrm>
              <a:off x="5521" y="991"/>
              <a:ext cx="17" cy="17"/>
            </a:xfrm>
            <a:custGeom>
              <a:avLst/>
              <a:gdLst>
                <a:gd name="T0" fmla="*/ 16 w 17"/>
                <a:gd name="T1" fmla="*/ 0 h 17"/>
                <a:gd name="T2" fmla="*/ 12 w 17"/>
                <a:gd name="T3" fmla="*/ 16 h 17"/>
                <a:gd name="T4" fmla="*/ 0 w 17"/>
                <a:gd name="T5" fmla="*/ 5 h 17"/>
                <a:gd name="T6" fmla="*/ 16 w 17"/>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16" y="0"/>
                  </a:moveTo>
                  <a:lnTo>
                    <a:pt x="12" y="16"/>
                  </a:lnTo>
                  <a:lnTo>
                    <a:pt x="0" y="5"/>
                  </a:lnTo>
                  <a:lnTo>
                    <a:pt x="16"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1" name="Freeform 125"/>
            <p:cNvSpPr>
              <a:spLocks/>
            </p:cNvSpPr>
            <p:nvPr/>
          </p:nvSpPr>
          <p:spPr bwMode="auto">
            <a:xfrm>
              <a:off x="5545" y="980"/>
              <a:ext cx="17" cy="17"/>
            </a:xfrm>
            <a:custGeom>
              <a:avLst/>
              <a:gdLst>
                <a:gd name="T0" fmla="*/ 0 w 17"/>
                <a:gd name="T1" fmla="*/ 0 h 17"/>
                <a:gd name="T2" fmla="*/ 8 w 17"/>
                <a:gd name="T3" fmla="*/ 16 h 17"/>
                <a:gd name="T4" fmla="*/ 16 w 17"/>
                <a:gd name="T5" fmla="*/ 4 h 17"/>
                <a:gd name="T6" fmla="*/ 0 w 17"/>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0" y="0"/>
                  </a:moveTo>
                  <a:lnTo>
                    <a:pt x="8" y="16"/>
                  </a:lnTo>
                  <a:lnTo>
                    <a:pt x="16" y="4"/>
                  </a:lnTo>
                  <a:lnTo>
                    <a:pt x="0"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2" name="Freeform 126"/>
            <p:cNvSpPr>
              <a:spLocks/>
            </p:cNvSpPr>
            <p:nvPr/>
          </p:nvSpPr>
          <p:spPr bwMode="auto">
            <a:xfrm>
              <a:off x="5593" y="991"/>
              <a:ext cx="17" cy="17"/>
            </a:xfrm>
            <a:custGeom>
              <a:avLst/>
              <a:gdLst>
                <a:gd name="T0" fmla="*/ 16 w 17"/>
                <a:gd name="T1" fmla="*/ 16 h 17"/>
                <a:gd name="T2" fmla="*/ 9 w 17"/>
                <a:gd name="T3" fmla="*/ 16 h 17"/>
                <a:gd name="T4" fmla="*/ 0 w 17"/>
                <a:gd name="T5" fmla="*/ 0 h 17"/>
                <a:gd name="T6" fmla="*/ 16 w 17"/>
                <a:gd name="T7" fmla="*/ 16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16" y="16"/>
                  </a:moveTo>
                  <a:lnTo>
                    <a:pt x="9" y="16"/>
                  </a:lnTo>
                  <a:lnTo>
                    <a:pt x="0" y="0"/>
                  </a:lnTo>
                  <a:lnTo>
                    <a:pt x="16" y="16"/>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3" name="Freeform 127"/>
            <p:cNvSpPr>
              <a:spLocks/>
            </p:cNvSpPr>
            <p:nvPr/>
          </p:nvSpPr>
          <p:spPr bwMode="auto">
            <a:xfrm>
              <a:off x="5551" y="1183"/>
              <a:ext cx="31" cy="17"/>
            </a:xfrm>
            <a:custGeom>
              <a:avLst/>
              <a:gdLst>
                <a:gd name="T0" fmla="*/ 30 w 31"/>
                <a:gd name="T1" fmla="*/ 9 h 17"/>
                <a:gd name="T2" fmla="*/ 16 w 31"/>
                <a:gd name="T3" fmla="*/ 6 h 17"/>
                <a:gd name="T4" fmla="*/ 0 w 31"/>
                <a:gd name="T5" fmla="*/ 16 h 17"/>
                <a:gd name="T6" fmla="*/ 16 w 31"/>
                <a:gd name="T7" fmla="*/ 0 h 17"/>
                <a:gd name="T8" fmla="*/ 30 w 31"/>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9"/>
                  </a:moveTo>
                  <a:lnTo>
                    <a:pt x="16" y="6"/>
                  </a:lnTo>
                  <a:lnTo>
                    <a:pt x="0" y="16"/>
                  </a:lnTo>
                  <a:lnTo>
                    <a:pt x="16" y="0"/>
                  </a:lnTo>
                  <a:lnTo>
                    <a:pt x="30" y="9"/>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4" name="Freeform 128"/>
            <p:cNvSpPr>
              <a:spLocks/>
            </p:cNvSpPr>
            <p:nvPr/>
          </p:nvSpPr>
          <p:spPr bwMode="auto">
            <a:xfrm>
              <a:off x="5528" y="1125"/>
              <a:ext cx="285" cy="463"/>
            </a:xfrm>
            <a:custGeom>
              <a:avLst/>
              <a:gdLst>
                <a:gd name="T0" fmla="*/ 82 w 285"/>
                <a:gd name="T1" fmla="*/ 83 h 463"/>
                <a:gd name="T2" fmla="*/ 35 w 285"/>
                <a:gd name="T3" fmla="*/ 93 h 463"/>
                <a:gd name="T4" fmla="*/ 5 w 285"/>
                <a:gd name="T5" fmla="*/ 119 h 463"/>
                <a:gd name="T6" fmla="*/ 25 w 285"/>
                <a:gd name="T7" fmla="*/ 267 h 463"/>
                <a:gd name="T8" fmla="*/ 72 w 285"/>
                <a:gd name="T9" fmla="*/ 381 h 463"/>
                <a:gd name="T10" fmla="*/ 122 w 285"/>
                <a:gd name="T11" fmla="*/ 429 h 463"/>
                <a:gd name="T12" fmla="*/ 164 w 285"/>
                <a:gd name="T13" fmla="*/ 462 h 463"/>
                <a:gd name="T14" fmla="*/ 222 w 285"/>
                <a:gd name="T15" fmla="*/ 417 h 463"/>
                <a:gd name="T16" fmla="*/ 227 w 285"/>
                <a:gd name="T17" fmla="*/ 357 h 463"/>
                <a:gd name="T18" fmla="*/ 262 w 285"/>
                <a:gd name="T19" fmla="*/ 317 h 463"/>
                <a:gd name="T20" fmla="*/ 272 w 285"/>
                <a:gd name="T21" fmla="*/ 233 h 463"/>
                <a:gd name="T22" fmla="*/ 259 w 285"/>
                <a:gd name="T23" fmla="*/ 167 h 463"/>
                <a:gd name="T24" fmla="*/ 222 w 285"/>
                <a:gd name="T25" fmla="*/ 157 h 463"/>
                <a:gd name="T26" fmla="*/ 264 w 285"/>
                <a:gd name="T27" fmla="*/ 155 h 463"/>
                <a:gd name="T28" fmla="*/ 284 w 285"/>
                <a:gd name="T29" fmla="*/ 129 h 463"/>
                <a:gd name="T30" fmla="*/ 279 w 285"/>
                <a:gd name="T31" fmla="*/ 60 h 463"/>
                <a:gd name="T32" fmla="*/ 242 w 285"/>
                <a:gd name="T33" fmla="*/ 19 h 463"/>
                <a:gd name="T34" fmla="*/ 187 w 285"/>
                <a:gd name="T35" fmla="*/ 40 h 463"/>
                <a:gd name="T36" fmla="*/ 172 w 285"/>
                <a:gd name="T37" fmla="*/ 110 h 463"/>
                <a:gd name="T38" fmla="*/ 189 w 285"/>
                <a:gd name="T39" fmla="*/ 88 h 463"/>
                <a:gd name="T40" fmla="*/ 207 w 285"/>
                <a:gd name="T41" fmla="*/ 86 h 463"/>
                <a:gd name="T42" fmla="*/ 177 w 285"/>
                <a:gd name="T43" fmla="*/ 131 h 463"/>
                <a:gd name="T44" fmla="*/ 222 w 285"/>
                <a:gd name="T45" fmla="*/ 114 h 463"/>
                <a:gd name="T46" fmla="*/ 229 w 285"/>
                <a:gd name="T47" fmla="*/ 124 h 463"/>
                <a:gd name="T48" fmla="*/ 184 w 285"/>
                <a:gd name="T49" fmla="*/ 138 h 463"/>
                <a:gd name="T50" fmla="*/ 162 w 285"/>
                <a:gd name="T51" fmla="*/ 164 h 463"/>
                <a:gd name="T52" fmla="*/ 202 w 285"/>
                <a:gd name="T53" fmla="*/ 188 h 463"/>
                <a:gd name="T54" fmla="*/ 194 w 285"/>
                <a:gd name="T55" fmla="*/ 200 h 463"/>
                <a:gd name="T56" fmla="*/ 147 w 285"/>
                <a:gd name="T57" fmla="*/ 219 h 463"/>
                <a:gd name="T58" fmla="*/ 177 w 285"/>
                <a:gd name="T59" fmla="*/ 252 h 463"/>
                <a:gd name="T60" fmla="*/ 204 w 285"/>
                <a:gd name="T61" fmla="*/ 291 h 463"/>
                <a:gd name="T62" fmla="*/ 169 w 285"/>
                <a:gd name="T63" fmla="*/ 267 h 463"/>
                <a:gd name="T64" fmla="*/ 192 w 285"/>
                <a:gd name="T65" fmla="*/ 302 h 463"/>
                <a:gd name="T66" fmla="*/ 177 w 285"/>
                <a:gd name="T67" fmla="*/ 302 h 463"/>
                <a:gd name="T68" fmla="*/ 167 w 285"/>
                <a:gd name="T69" fmla="*/ 298 h 463"/>
                <a:gd name="T70" fmla="*/ 162 w 285"/>
                <a:gd name="T71" fmla="*/ 288 h 463"/>
                <a:gd name="T72" fmla="*/ 162 w 285"/>
                <a:gd name="T73" fmla="*/ 276 h 463"/>
                <a:gd name="T74" fmla="*/ 130 w 285"/>
                <a:gd name="T75" fmla="*/ 207 h 463"/>
                <a:gd name="T76" fmla="*/ 87 w 285"/>
                <a:gd name="T77" fmla="*/ 171 h 463"/>
                <a:gd name="T78" fmla="*/ 95 w 285"/>
                <a:gd name="T79" fmla="*/ 124 h 4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85" h="463">
                  <a:moveTo>
                    <a:pt x="90" y="110"/>
                  </a:moveTo>
                  <a:lnTo>
                    <a:pt x="82" y="83"/>
                  </a:lnTo>
                  <a:lnTo>
                    <a:pt x="55" y="83"/>
                  </a:lnTo>
                  <a:lnTo>
                    <a:pt x="35" y="93"/>
                  </a:lnTo>
                  <a:lnTo>
                    <a:pt x="12" y="107"/>
                  </a:lnTo>
                  <a:lnTo>
                    <a:pt x="5" y="119"/>
                  </a:lnTo>
                  <a:lnTo>
                    <a:pt x="0" y="133"/>
                  </a:lnTo>
                  <a:lnTo>
                    <a:pt x="25" y="267"/>
                  </a:lnTo>
                  <a:lnTo>
                    <a:pt x="47" y="333"/>
                  </a:lnTo>
                  <a:lnTo>
                    <a:pt x="72" y="381"/>
                  </a:lnTo>
                  <a:lnTo>
                    <a:pt x="100" y="410"/>
                  </a:lnTo>
                  <a:lnTo>
                    <a:pt x="122" y="429"/>
                  </a:lnTo>
                  <a:lnTo>
                    <a:pt x="142" y="462"/>
                  </a:lnTo>
                  <a:lnTo>
                    <a:pt x="164" y="462"/>
                  </a:lnTo>
                  <a:lnTo>
                    <a:pt x="192" y="450"/>
                  </a:lnTo>
                  <a:lnTo>
                    <a:pt x="222" y="417"/>
                  </a:lnTo>
                  <a:lnTo>
                    <a:pt x="239" y="374"/>
                  </a:lnTo>
                  <a:lnTo>
                    <a:pt x="227" y="357"/>
                  </a:lnTo>
                  <a:lnTo>
                    <a:pt x="242" y="369"/>
                  </a:lnTo>
                  <a:lnTo>
                    <a:pt x="262" y="317"/>
                  </a:lnTo>
                  <a:lnTo>
                    <a:pt x="269" y="281"/>
                  </a:lnTo>
                  <a:lnTo>
                    <a:pt x="272" y="233"/>
                  </a:lnTo>
                  <a:lnTo>
                    <a:pt x="279" y="193"/>
                  </a:lnTo>
                  <a:lnTo>
                    <a:pt x="259" y="167"/>
                  </a:lnTo>
                  <a:lnTo>
                    <a:pt x="242" y="160"/>
                  </a:lnTo>
                  <a:lnTo>
                    <a:pt x="222" y="157"/>
                  </a:lnTo>
                  <a:lnTo>
                    <a:pt x="237" y="152"/>
                  </a:lnTo>
                  <a:lnTo>
                    <a:pt x="264" y="155"/>
                  </a:lnTo>
                  <a:lnTo>
                    <a:pt x="284" y="174"/>
                  </a:lnTo>
                  <a:lnTo>
                    <a:pt x="284" y="129"/>
                  </a:lnTo>
                  <a:lnTo>
                    <a:pt x="284" y="95"/>
                  </a:lnTo>
                  <a:lnTo>
                    <a:pt x="279" y="60"/>
                  </a:lnTo>
                  <a:lnTo>
                    <a:pt x="264" y="38"/>
                  </a:lnTo>
                  <a:lnTo>
                    <a:pt x="242" y="19"/>
                  </a:lnTo>
                  <a:lnTo>
                    <a:pt x="214" y="0"/>
                  </a:lnTo>
                  <a:lnTo>
                    <a:pt x="187" y="40"/>
                  </a:lnTo>
                  <a:lnTo>
                    <a:pt x="177" y="83"/>
                  </a:lnTo>
                  <a:lnTo>
                    <a:pt x="172" y="110"/>
                  </a:lnTo>
                  <a:lnTo>
                    <a:pt x="169" y="126"/>
                  </a:lnTo>
                  <a:lnTo>
                    <a:pt x="189" y="88"/>
                  </a:lnTo>
                  <a:lnTo>
                    <a:pt x="222" y="64"/>
                  </a:lnTo>
                  <a:lnTo>
                    <a:pt x="207" y="86"/>
                  </a:lnTo>
                  <a:lnTo>
                    <a:pt x="192" y="107"/>
                  </a:lnTo>
                  <a:lnTo>
                    <a:pt x="177" y="131"/>
                  </a:lnTo>
                  <a:lnTo>
                    <a:pt x="199" y="119"/>
                  </a:lnTo>
                  <a:lnTo>
                    <a:pt x="222" y="114"/>
                  </a:lnTo>
                  <a:lnTo>
                    <a:pt x="262" y="121"/>
                  </a:lnTo>
                  <a:lnTo>
                    <a:pt x="229" y="124"/>
                  </a:lnTo>
                  <a:lnTo>
                    <a:pt x="202" y="133"/>
                  </a:lnTo>
                  <a:lnTo>
                    <a:pt x="184" y="138"/>
                  </a:lnTo>
                  <a:lnTo>
                    <a:pt x="164" y="143"/>
                  </a:lnTo>
                  <a:lnTo>
                    <a:pt x="162" y="164"/>
                  </a:lnTo>
                  <a:lnTo>
                    <a:pt x="154" y="193"/>
                  </a:lnTo>
                  <a:lnTo>
                    <a:pt x="202" y="188"/>
                  </a:lnTo>
                  <a:lnTo>
                    <a:pt x="232" y="193"/>
                  </a:lnTo>
                  <a:lnTo>
                    <a:pt x="194" y="200"/>
                  </a:lnTo>
                  <a:lnTo>
                    <a:pt x="152" y="202"/>
                  </a:lnTo>
                  <a:lnTo>
                    <a:pt x="147" y="219"/>
                  </a:lnTo>
                  <a:lnTo>
                    <a:pt x="162" y="238"/>
                  </a:lnTo>
                  <a:lnTo>
                    <a:pt x="177" y="252"/>
                  </a:lnTo>
                  <a:lnTo>
                    <a:pt x="197" y="271"/>
                  </a:lnTo>
                  <a:lnTo>
                    <a:pt x="204" y="291"/>
                  </a:lnTo>
                  <a:lnTo>
                    <a:pt x="184" y="279"/>
                  </a:lnTo>
                  <a:lnTo>
                    <a:pt x="169" y="267"/>
                  </a:lnTo>
                  <a:lnTo>
                    <a:pt x="177" y="291"/>
                  </a:lnTo>
                  <a:lnTo>
                    <a:pt x="192" y="302"/>
                  </a:lnTo>
                  <a:lnTo>
                    <a:pt x="209" y="326"/>
                  </a:lnTo>
                  <a:lnTo>
                    <a:pt x="177" y="302"/>
                  </a:lnTo>
                  <a:lnTo>
                    <a:pt x="182" y="329"/>
                  </a:lnTo>
                  <a:lnTo>
                    <a:pt x="167" y="298"/>
                  </a:lnTo>
                  <a:lnTo>
                    <a:pt x="157" y="310"/>
                  </a:lnTo>
                  <a:lnTo>
                    <a:pt x="162" y="288"/>
                  </a:lnTo>
                  <a:lnTo>
                    <a:pt x="140" y="300"/>
                  </a:lnTo>
                  <a:lnTo>
                    <a:pt x="162" y="276"/>
                  </a:lnTo>
                  <a:lnTo>
                    <a:pt x="157" y="252"/>
                  </a:lnTo>
                  <a:lnTo>
                    <a:pt x="130" y="207"/>
                  </a:lnTo>
                  <a:lnTo>
                    <a:pt x="112" y="164"/>
                  </a:lnTo>
                  <a:lnTo>
                    <a:pt x="87" y="171"/>
                  </a:lnTo>
                  <a:lnTo>
                    <a:pt x="107" y="152"/>
                  </a:lnTo>
                  <a:lnTo>
                    <a:pt x="95" y="124"/>
                  </a:lnTo>
                  <a:lnTo>
                    <a:pt x="90" y="110"/>
                  </a:lnTo>
                </a:path>
              </a:pathLst>
            </a:custGeom>
            <a:solidFill>
              <a:srgbClr val="00CC00"/>
            </a:solidFill>
            <a:ln w="9525" cap="rnd">
              <a:solidFill>
                <a:srgbClr val="0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5" name="Freeform 129"/>
            <p:cNvSpPr>
              <a:spLocks/>
            </p:cNvSpPr>
            <p:nvPr/>
          </p:nvSpPr>
          <p:spPr bwMode="auto">
            <a:xfrm>
              <a:off x="5606" y="1094"/>
              <a:ext cx="141" cy="247"/>
            </a:xfrm>
            <a:custGeom>
              <a:avLst/>
              <a:gdLst>
                <a:gd name="T0" fmla="*/ 64 w 141"/>
                <a:gd name="T1" fmla="*/ 14 h 247"/>
                <a:gd name="T2" fmla="*/ 7 w 141"/>
                <a:gd name="T3" fmla="*/ 0 h 247"/>
                <a:gd name="T4" fmla="*/ 5 w 141"/>
                <a:gd name="T5" fmla="*/ 31 h 247"/>
                <a:gd name="T6" fmla="*/ 2 w 141"/>
                <a:gd name="T7" fmla="*/ 62 h 247"/>
                <a:gd name="T8" fmla="*/ 0 w 141"/>
                <a:gd name="T9" fmla="*/ 97 h 247"/>
                <a:gd name="T10" fmla="*/ 10 w 141"/>
                <a:gd name="T11" fmla="*/ 111 h 247"/>
                <a:gd name="T12" fmla="*/ 25 w 141"/>
                <a:gd name="T13" fmla="*/ 144 h 247"/>
                <a:gd name="T14" fmla="*/ 32 w 141"/>
                <a:gd name="T15" fmla="*/ 173 h 247"/>
                <a:gd name="T16" fmla="*/ 44 w 141"/>
                <a:gd name="T17" fmla="*/ 208 h 247"/>
                <a:gd name="T18" fmla="*/ 56 w 141"/>
                <a:gd name="T19" fmla="*/ 142 h 247"/>
                <a:gd name="T20" fmla="*/ 64 w 141"/>
                <a:gd name="T21" fmla="*/ 104 h 247"/>
                <a:gd name="T22" fmla="*/ 79 w 141"/>
                <a:gd name="T23" fmla="*/ 71 h 247"/>
                <a:gd name="T24" fmla="*/ 98 w 141"/>
                <a:gd name="T25" fmla="*/ 57 h 247"/>
                <a:gd name="T26" fmla="*/ 84 w 141"/>
                <a:gd name="T27" fmla="*/ 83 h 247"/>
                <a:gd name="T28" fmla="*/ 71 w 141"/>
                <a:gd name="T29" fmla="*/ 128 h 247"/>
                <a:gd name="T30" fmla="*/ 64 w 141"/>
                <a:gd name="T31" fmla="*/ 156 h 247"/>
                <a:gd name="T32" fmla="*/ 52 w 141"/>
                <a:gd name="T33" fmla="*/ 220 h 247"/>
                <a:gd name="T34" fmla="*/ 61 w 141"/>
                <a:gd name="T35" fmla="*/ 246 h 247"/>
                <a:gd name="T36" fmla="*/ 79 w 141"/>
                <a:gd name="T37" fmla="*/ 161 h 247"/>
                <a:gd name="T38" fmla="*/ 84 w 141"/>
                <a:gd name="T39" fmla="*/ 125 h 247"/>
                <a:gd name="T40" fmla="*/ 96 w 141"/>
                <a:gd name="T41" fmla="*/ 90 h 247"/>
                <a:gd name="T42" fmla="*/ 111 w 141"/>
                <a:gd name="T43" fmla="*/ 59 h 247"/>
                <a:gd name="T44" fmla="*/ 128 w 141"/>
                <a:gd name="T45" fmla="*/ 43 h 247"/>
                <a:gd name="T46" fmla="*/ 140 w 141"/>
                <a:gd name="T47" fmla="*/ 33 h 247"/>
                <a:gd name="T48" fmla="*/ 115 w 141"/>
                <a:gd name="T49" fmla="*/ 28 h 247"/>
                <a:gd name="T50" fmla="*/ 84 w 141"/>
                <a:gd name="T51" fmla="*/ 24 h 247"/>
                <a:gd name="T52" fmla="*/ 64 w 141"/>
                <a:gd name="T53" fmla="*/ 14 h 2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1" h="247">
                  <a:moveTo>
                    <a:pt x="64" y="14"/>
                  </a:moveTo>
                  <a:lnTo>
                    <a:pt x="7" y="0"/>
                  </a:lnTo>
                  <a:lnTo>
                    <a:pt x="5" y="31"/>
                  </a:lnTo>
                  <a:lnTo>
                    <a:pt x="2" y="62"/>
                  </a:lnTo>
                  <a:lnTo>
                    <a:pt x="0" y="97"/>
                  </a:lnTo>
                  <a:lnTo>
                    <a:pt x="10" y="111"/>
                  </a:lnTo>
                  <a:lnTo>
                    <a:pt x="25" y="144"/>
                  </a:lnTo>
                  <a:lnTo>
                    <a:pt x="32" y="173"/>
                  </a:lnTo>
                  <a:lnTo>
                    <a:pt x="44" y="208"/>
                  </a:lnTo>
                  <a:lnTo>
                    <a:pt x="56" y="142"/>
                  </a:lnTo>
                  <a:lnTo>
                    <a:pt x="64" y="104"/>
                  </a:lnTo>
                  <a:lnTo>
                    <a:pt x="79" y="71"/>
                  </a:lnTo>
                  <a:lnTo>
                    <a:pt x="98" y="57"/>
                  </a:lnTo>
                  <a:lnTo>
                    <a:pt x="84" y="83"/>
                  </a:lnTo>
                  <a:lnTo>
                    <a:pt x="71" y="128"/>
                  </a:lnTo>
                  <a:lnTo>
                    <a:pt x="64" y="156"/>
                  </a:lnTo>
                  <a:lnTo>
                    <a:pt x="52" y="220"/>
                  </a:lnTo>
                  <a:lnTo>
                    <a:pt x="61" y="246"/>
                  </a:lnTo>
                  <a:lnTo>
                    <a:pt x="79" y="161"/>
                  </a:lnTo>
                  <a:lnTo>
                    <a:pt x="84" y="125"/>
                  </a:lnTo>
                  <a:lnTo>
                    <a:pt x="96" y="90"/>
                  </a:lnTo>
                  <a:lnTo>
                    <a:pt x="111" y="59"/>
                  </a:lnTo>
                  <a:lnTo>
                    <a:pt x="128" y="43"/>
                  </a:lnTo>
                  <a:lnTo>
                    <a:pt x="140" y="33"/>
                  </a:lnTo>
                  <a:lnTo>
                    <a:pt x="115" y="28"/>
                  </a:lnTo>
                  <a:lnTo>
                    <a:pt x="84" y="24"/>
                  </a:lnTo>
                  <a:lnTo>
                    <a:pt x="64" y="14"/>
                  </a:lnTo>
                </a:path>
              </a:pathLst>
            </a:custGeom>
            <a:solidFill>
              <a:srgbClr val="00CC00"/>
            </a:solidFill>
            <a:ln w="9525" cap="rnd">
              <a:solidFill>
                <a:srgbClr val="0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6" name="Freeform 130"/>
            <p:cNvSpPr>
              <a:spLocks/>
            </p:cNvSpPr>
            <p:nvPr/>
          </p:nvSpPr>
          <p:spPr bwMode="auto">
            <a:xfrm>
              <a:off x="5343" y="1114"/>
              <a:ext cx="179" cy="483"/>
            </a:xfrm>
            <a:custGeom>
              <a:avLst/>
              <a:gdLst>
                <a:gd name="T0" fmla="*/ 104 w 179"/>
                <a:gd name="T1" fmla="*/ 0 h 483"/>
                <a:gd name="T2" fmla="*/ 99 w 179"/>
                <a:gd name="T3" fmla="*/ 33 h 483"/>
                <a:gd name="T4" fmla="*/ 104 w 179"/>
                <a:gd name="T5" fmla="*/ 74 h 483"/>
                <a:gd name="T6" fmla="*/ 119 w 179"/>
                <a:gd name="T7" fmla="*/ 123 h 483"/>
                <a:gd name="T8" fmla="*/ 131 w 179"/>
                <a:gd name="T9" fmla="*/ 176 h 483"/>
                <a:gd name="T10" fmla="*/ 146 w 179"/>
                <a:gd name="T11" fmla="*/ 237 h 483"/>
                <a:gd name="T12" fmla="*/ 163 w 179"/>
                <a:gd name="T13" fmla="*/ 285 h 483"/>
                <a:gd name="T14" fmla="*/ 166 w 179"/>
                <a:gd name="T15" fmla="*/ 325 h 483"/>
                <a:gd name="T16" fmla="*/ 178 w 179"/>
                <a:gd name="T17" fmla="*/ 399 h 483"/>
                <a:gd name="T18" fmla="*/ 166 w 179"/>
                <a:gd name="T19" fmla="*/ 482 h 483"/>
                <a:gd name="T20" fmla="*/ 47 w 179"/>
                <a:gd name="T21" fmla="*/ 482 h 483"/>
                <a:gd name="T22" fmla="*/ 59 w 179"/>
                <a:gd name="T23" fmla="*/ 399 h 483"/>
                <a:gd name="T24" fmla="*/ 49 w 179"/>
                <a:gd name="T25" fmla="*/ 354 h 483"/>
                <a:gd name="T26" fmla="*/ 32 w 179"/>
                <a:gd name="T27" fmla="*/ 316 h 483"/>
                <a:gd name="T28" fmla="*/ 25 w 179"/>
                <a:gd name="T29" fmla="*/ 278 h 483"/>
                <a:gd name="T30" fmla="*/ 25 w 179"/>
                <a:gd name="T31" fmla="*/ 237 h 483"/>
                <a:gd name="T32" fmla="*/ 35 w 179"/>
                <a:gd name="T33" fmla="*/ 199 h 483"/>
                <a:gd name="T34" fmla="*/ 35 w 179"/>
                <a:gd name="T35" fmla="*/ 178 h 483"/>
                <a:gd name="T36" fmla="*/ 47 w 179"/>
                <a:gd name="T37" fmla="*/ 190 h 483"/>
                <a:gd name="T38" fmla="*/ 54 w 179"/>
                <a:gd name="T39" fmla="*/ 209 h 483"/>
                <a:gd name="T40" fmla="*/ 54 w 179"/>
                <a:gd name="T41" fmla="*/ 183 h 483"/>
                <a:gd name="T42" fmla="*/ 42 w 179"/>
                <a:gd name="T43" fmla="*/ 169 h 483"/>
                <a:gd name="T44" fmla="*/ 35 w 179"/>
                <a:gd name="T45" fmla="*/ 159 h 483"/>
                <a:gd name="T46" fmla="*/ 47 w 179"/>
                <a:gd name="T47" fmla="*/ 142 h 483"/>
                <a:gd name="T48" fmla="*/ 67 w 179"/>
                <a:gd name="T49" fmla="*/ 128 h 483"/>
                <a:gd name="T50" fmla="*/ 42 w 179"/>
                <a:gd name="T51" fmla="*/ 135 h 483"/>
                <a:gd name="T52" fmla="*/ 27 w 179"/>
                <a:gd name="T53" fmla="*/ 157 h 483"/>
                <a:gd name="T54" fmla="*/ 25 w 179"/>
                <a:gd name="T55" fmla="*/ 138 h 483"/>
                <a:gd name="T56" fmla="*/ 25 w 179"/>
                <a:gd name="T57" fmla="*/ 112 h 483"/>
                <a:gd name="T58" fmla="*/ 27 w 179"/>
                <a:gd name="T59" fmla="*/ 88 h 483"/>
                <a:gd name="T60" fmla="*/ 20 w 179"/>
                <a:gd name="T61" fmla="*/ 102 h 483"/>
                <a:gd name="T62" fmla="*/ 15 w 179"/>
                <a:gd name="T63" fmla="*/ 131 h 483"/>
                <a:gd name="T64" fmla="*/ 17 w 179"/>
                <a:gd name="T65" fmla="*/ 154 h 483"/>
                <a:gd name="T66" fmla="*/ 5 w 179"/>
                <a:gd name="T67" fmla="*/ 114 h 483"/>
                <a:gd name="T68" fmla="*/ 0 w 179"/>
                <a:gd name="T69" fmla="*/ 90 h 483"/>
                <a:gd name="T70" fmla="*/ 2 w 179"/>
                <a:gd name="T71" fmla="*/ 57 h 483"/>
                <a:gd name="T72" fmla="*/ 25 w 179"/>
                <a:gd name="T73" fmla="*/ 47 h 483"/>
                <a:gd name="T74" fmla="*/ 59 w 179"/>
                <a:gd name="T75" fmla="*/ 28 h 483"/>
                <a:gd name="T76" fmla="*/ 104 w 179"/>
                <a:gd name="T77" fmla="*/ 0 h 48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9" h="483">
                  <a:moveTo>
                    <a:pt x="104" y="0"/>
                  </a:moveTo>
                  <a:lnTo>
                    <a:pt x="99" y="33"/>
                  </a:lnTo>
                  <a:lnTo>
                    <a:pt x="104" y="74"/>
                  </a:lnTo>
                  <a:lnTo>
                    <a:pt x="119" y="123"/>
                  </a:lnTo>
                  <a:lnTo>
                    <a:pt x="131" y="176"/>
                  </a:lnTo>
                  <a:lnTo>
                    <a:pt x="146" y="237"/>
                  </a:lnTo>
                  <a:lnTo>
                    <a:pt x="163" y="285"/>
                  </a:lnTo>
                  <a:lnTo>
                    <a:pt x="166" y="325"/>
                  </a:lnTo>
                  <a:lnTo>
                    <a:pt x="178" y="399"/>
                  </a:lnTo>
                  <a:lnTo>
                    <a:pt x="166" y="482"/>
                  </a:lnTo>
                  <a:lnTo>
                    <a:pt x="47" y="482"/>
                  </a:lnTo>
                  <a:lnTo>
                    <a:pt x="59" y="399"/>
                  </a:lnTo>
                  <a:lnTo>
                    <a:pt x="49" y="354"/>
                  </a:lnTo>
                  <a:lnTo>
                    <a:pt x="32" y="316"/>
                  </a:lnTo>
                  <a:lnTo>
                    <a:pt x="25" y="278"/>
                  </a:lnTo>
                  <a:lnTo>
                    <a:pt x="25" y="237"/>
                  </a:lnTo>
                  <a:lnTo>
                    <a:pt x="35" y="199"/>
                  </a:lnTo>
                  <a:lnTo>
                    <a:pt x="35" y="178"/>
                  </a:lnTo>
                  <a:lnTo>
                    <a:pt x="47" y="190"/>
                  </a:lnTo>
                  <a:lnTo>
                    <a:pt x="54" y="209"/>
                  </a:lnTo>
                  <a:lnTo>
                    <a:pt x="54" y="183"/>
                  </a:lnTo>
                  <a:lnTo>
                    <a:pt x="42" y="169"/>
                  </a:lnTo>
                  <a:lnTo>
                    <a:pt x="35" y="159"/>
                  </a:lnTo>
                  <a:lnTo>
                    <a:pt x="47" y="142"/>
                  </a:lnTo>
                  <a:lnTo>
                    <a:pt x="67" y="128"/>
                  </a:lnTo>
                  <a:lnTo>
                    <a:pt x="42" y="135"/>
                  </a:lnTo>
                  <a:lnTo>
                    <a:pt x="27" y="157"/>
                  </a:lnTo>
                  <a:lnTo>
                    <a:pt x="25" y="138"/>
                  </a:lnTo>
                  <a:lnTo>
                    <a:pt x="25" y="112"/>
                  </a:lnTo>
                  <a:lnTo>
                    <a:pt x="27" y="88"/>
                  </a:lnTo>
                  <a:lnTo>
                    <a:pt x="20" y="102"/>
                  </a:lnTo>
                  <a:lnTo>
                    <a:pt x="15" y="131"/>
                  </a:lnTo>
                  <a:lnTo>
                    <a:pt x="17" y="154"/>
                  </a:lnTo>
                  <a:lnTo>
                    <a:pt x="5" y="114"/>
                  </a:lnTo>
                  <a:lnTo>
                    <a:pt x="0" y="90"/>
                  </a:lnTo>
                  <a:lnTo>
                    <a:pt x="2" y="57"/>
                  </a:lnTo>
                  <a:lnTo>
                    <a:pt x="25" y="47"/>
                  </a:lnTo>
                  <a:lnTo>
                    <a:pt x="59" y="28"/>
                  </a:lnTo>
                  <a:lnTo>
                    <a:pt x="104" y="0"/>
                  </a:lnTo>
                </a:path>
              </a:pathLst>
            </a:custGeom>
            <a:solidFill>
              <a:srgbClr val="00CC00"/>
            </a:solidFill>
            <a:ln w="9525" cap="rnd">
              <a:solidFill>
                <a:srgbClr val="0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7" name="Freeform 131"/>
            <p:cNvSpPr>
              <a:spLocks/>
            </p:cNvSpPr>
            <p:nvPr/>
          </p:nvSpPr>
          <p:spPr bwMode="auto">
            <a:xfrm>
              <a:off x="5252" y="1171"/>
              <a:ext cx="139" cy="426"/>
            </a:xfrm>
            <a:custGeom>
              <a:avLst/>
              <a:gdLst>
                <a:gd name="T0" fmla="*/ 89 w 139"/>
                <a:gd name="T1" fmla="*/ 21 h 426"/>
                <a:gd name="T2" fmla="*/ 108 w 139"/>
                <a:gd name="T3" fmla="*/ 109 h 426"/>
                <a:gd name="T4" fmla="*/ 62 w 139"/>
                <a:gd name="T5" fmla="*/ 55 h 426"/>
                <a:gd name="T6" fmla="*/ 59 w 139"/>
                <a:gd name="T7" fmla="*/ 62 h 426"/>
                <a:gd name="T8" fmla="*/ 71 w 139"/>
                <a:gd name="T9" fmla="*/ 90 h 426"/>
                <a:gd name="T10" fmla="*/ 96 w 139"/>
                <a:gd name="T11" fmla="*/ 114 h 426"/>
                <a:gd name="T12" fmla="*/ 94 w 139"/>
                <a:gd name="T13" fmla="*/ 145 h 426"/>
                <a:gd name="T14" fmla="*/ 57 w 139"/>
                <a:gd name="T15" fmla="*/ 178 h 426"/>
                <a:gd name="T16" fmla="*/ 99 w 139"/>
                <a:gd name="T17" fmla="*/ 154 h 426"/>
                <a:gd name="T18" fmla="*/ 111 w 139"/>
                <a:gd name="T19" fmla="*/ 154 h 426"/>
                <a:gd name="T20" fmla="*/ 104 w 139"/>
                <a:gd name="T21" fmla="*/ 190 h 426"/>
                <a:gd name="T22" fmla="*/ 108 w 139"/>
                <a:gd name="T23" fmla="*/ 252 h 426"/>
                <a:gd name="T24" fmla="*/ 128 w 139"/>
                <a:gd name="T25" fmla="*/ 299 h 426"/>
                <a:gd name="T26" fmla="*/ 84 w 139"/>
                <a:gd name="T27" fmla="*/ 283 h 426"/>
                <a:gd name="T28" fmla="*/ 91 w 139"/>
                <a:gd name="T29" fmla="*/ 290 h 426"/>
                <a:gd name="T30" fmla="*/ 121 w 139"/>
                <a:gd name="T31" fmla="*/ 309 h 426"/>
                <a:gd name="T32" fmla="*/ 138 w 139"/>
                <a:gd name="T33" fmla="*/ 349 h 426"/>
                <a:gd name="T34" fmla="*/ 99 w 139"/>
                <a:gd name="T35" fmla="*/ 321 h 426"/>
                <a:gd name="T36" fmla="*/ 57 w 139"/>
                <a:gd name="T37" fmla="*/ 316 h 426"/>
                <a:gd name="T38" fmla="*/ 118 w 139"/>
                <a:gd name="T39" fmla="*/ 342 h 426"/>
                <a:gd name="T40" fmla="*/ 136 w 139"/>
                <a:gd name="T41" fmla="*/ 366 h 426"/>
                <a:gd name="T42" fmla="*/ 118 w 139"/>
                <a:gd name="T43" fmla="*/ 425 h 426"/>
                <a:gd name="T44" fmla="*/ 10 w 139"/>
                <a:gd name="T45" fmla="*/ 401 h 426"/>
                <a:gd name="T46" fmla="*/ 20 w 139"/>
                <a:gd name="T47" fmla="*/ 347 h 426"/>
                <a:gd name="T48" fmla="*/ 35 w 139"/>
                <a:gd name="T49" fmla="*/ 309 h 426"/>
                <a:gd name="T50" fmla="*/ 74 w 139"/>
                <a:gd name="T51" fmla="*/ 306 h 426"/>
                <a:gd name="T52" fmla="*/ 91 w 139"/>
                <a:gd name="T53" fmla="*/ 304 h 426"/>
                <a:gd name="T54" fmla="*/ 52 w 139"/>
                <a:gd name="T55" fmla="*/ 294 h 426"/>
                <a:gd name="T56" fmla="*/ 37 w 139"/>
                <a:gd name="T57" fmla="*/ 275 h 426"/>
                <a:gd name="T58" fmla="*/ 35 w 139"/>
                <a:gd name="T59" fmla="*/ 230 h 426"/>
                <a:gd name="T60" fmla="*/ 35 w 139"/>
                <a:gd name="T61" fmla="*/ 183 h 426"/>
                <a:gd name="T62" fmla="*/ 49 w 139"/>
                <a:gd name="T63" fmla="*/ 150 h 426"/>
                <a:gd name="T64" fmla="*/ 42 w 139"/>
                <a:gd name="T65" fmla="*/ 152 h 426"/>
                <a:gd name="T66" fmla="*/ 35 w 139"/>
                <a:gd name="T67" fmla="*/ 140 h 426"/>
                <a:gd name="T68" fmla="*/ 35 w 139"/>
                <a:gd name="T69" fmla="*/ 90 h 426"/>
                <a:gd name="T70" fmla="*/ 30 w 139"/>
                <a:gd name="T71" fmla="*/ 64 h 426"/>
                <a:gd name="T72" fmla="*/ 39 w 139"/>
                <a:gd name="T73" fmla="*/ 28 h 426"/>
                <a:gd name="T74" fmla="*/ 91 w 139"/>
                <a:gd name="T75" fmla="*/ 0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9" h="426">
                  <a:moveTo>
                    <a:pt x="91" y="0"/>
                  </a:moveTo>
                  <a:lnTo>
                    <a:pt x="89" y="21"/>
                  </a:lnTo>
                  <a:lnTo>
                    <a:pt x="91" y="83"/>
                  </a:lnTo>
                  <a:lnTo>
                    <a:pt x="108" y="109"/>
                  </a:lnTo>
                  <a:lnTo>
                    <a:pt x="76" y="83"/>
                  </a:lnTo>
                  <a:lnTo>
                    <a:pt x="62" y="55"/>
                  </a:lnTo>
                  <a:lnTo>
                    <a:pt x="57" y="45"/>
                  </a:lnTo>
                  <a:lnTo>
                    <a:pt x="59" y="62"/>
                  </a:lnTo>
                  <a:lnTo>
                    <a:pt x="62" y="76"/>
                  </a:lnTo>
                  <a:lnTo>
                    <a:pt x="71" y="90"/>
                  </a:lnTo>
                  <a:lnTo>
                    <a:pt x="89" y="104"/>
                  </a:lnTo>
                  <a:lnTo>
                    <a:pt x="96" y="114"/>
                  </a:lnTo>
                  <a:lnTo>
                    <a:pt x="106" y="121"/>
                  </a:lnTo>
                  <a:lnTo>
                    <a:pt x="94" y="145"/>
                  </a:lnTo>
                  <a:lnTo>
                    <a:pt x="79" y="161"/>
                  </a:lnTo>
                  <a:lnTo>
                    <a:pt x="57" y="178"/>
                  </a:lnTo>
                  <a:lnTo>
                    <a:pt x="81" y="169"/>
                  </a:lnTo>
                  <a:lnTo>
                    <a:pt x="99" y="154"/>
                  </a:lnTo>
                  <a:lnTo>
                    <a:pt x="108" y="135"/>
                  </a:lnTo>
                  <a:lnTo>
                    <a:pt x="111" y="154"/>
                  </a:lnTo>
                  <a:lnTo>
                    <a:pt x="106" y="169"/>
                  </a:lnTo>
                  <a:lnTo>
                    <a:pt x="104" y="190"/>
                  </a:lnTo>
                  <a:lnTo>
                    <a:pt x="101" y="221"/>
                  </a:lnTo>
                  <a:lnTo>
                    <a:pt x="108" y="252"/>
                  </a:lnTo>
                  <a:lnTo>
                    <a:pt x="118" y="278"/>
                  </a:lnTo>
                  <a:lnTo>
                    <a:pt x="128" y="299"/>
                  </a:lnTo>
                  <a:lnTo>
                    <a:pt x="101" y="287"/>
                  </a:lnTo>
                  <a:lnTo>
                    <a:pt x="84" y="283"/>
                  </a:lnTo>
                  <a:lnTo>
                    <a:pt x="67" y="283"/>
                  </a:lnTo>
                  <a:lnTo>
                    <a:pt x="91" y="290"/>
                  </a:lnTo>
                  <a:lnTo>
                    <a:pt x="108" y="299"/>
                  </a:lnTo>
                  <a:lnTo>
                    <a:pt x="121" y="309"/>
                  </a:lnTo>
                  <a:lnTo>
                    <a:pt x="136" y="323"/>
                  </a:lnTo>
                  <a:lnTo>
                    <a:pt x="138" y="349"/>
                  </a:lnTo>
                  <a:lnTo>
                    <a:pt x="118" y="330"/>
                  </a:lnTo>
                  <a:lnTo>
                    <a:pt x="99" y="321"/>
                  </a:lnTo>
                  <a:lnTo>
                    <a:pt x="79" y="316"/>
                  </a:lnTo>
                  <a:lnTo>
                    <a:pt x="57" y="316"/>
                  </a:lnTo>
                  <a:lnTo>
                    <a:pt x="94" y="328"/>
                  </a:lnTo>
                  <a:lnTo>
                    <a:pt x="118" y="342"/>
                  </a:lnTo>
                  <a:lnTo>
                    <a:pt x="131" y="351"/>
                  </a:lnTo>
                  <a:lnTo>
                    <a:pt x="136" y="366"/>
                  </a:lnTo>
                  <a:lnTo>
                    <a:pt x="131" y="394"/>
                  </a:lnTo>
                  <a:lnTo>
                    <a:pt x="118" y="425"/>
                  </a:lnTo>
                  <a:lnTo>
                    <a:pt x="0" y="425"/>
                  </a:lnTo>
                  <a:lnTo>
                    <a:pt x="10" y="401"/>
                  </a:lnTo>
                  <a:lnTo>
                    <a:pt x="15" y="378"/>
                  </a:lnTo>
                  <a:lnTo>
                    <a:pt x="20" y="347"/>
                  </a:lnTo>
                  <a:lnTo>
                    <a:pt x="32" y="323"/>
                  </a:lnTo>
                  <a:lnTo>
                    <a:pt x="35" y="309"/>
                  </a:lnTo>
                  <a:lnTo>
                    <a:pt x="62" y="304"/>
                  </a:lnTo>
                  <a:lnTo>
                    <a:pt x="74" y="306"/>
                  </a:lnTo>
                  <a:lnTo>
                    <a:pt x="104" y="311"/>
                  </a:lnTo>
                  <a:lnTo>
                    <a:pt x="91" y="304"/>
                  </a:lnTo>
                  <a:lnTo>
                    <a:pt x="74" y="297"/>
                  </a:lnTo>
                  <a:lnTo>
                    <a:pt x="52" y="294"/>
                  </a:lnTo>
                  <a:lnTo>
                    <a:pt x="37" y="294"/>
                  </a:lnTo>
                  <a:lnTo>
                    <a:pt x="37" y="275"/>
                  </a:lnTo>
                  <a:lnTo>
                    <a:pt x="35" y="256"/>
                  </a:lnTo>
                  <a:lnTo>
                    <a:pt x="35" y="230"/>
                  </a:lnTo>
                  <a:lnTo>
                    <a:pt x="35" y="204"/>
                  </a:lnTo>
                  <a:lnTo>
                    <a:pt x="35" y="183"/>
                  </a:lnTo>
                  <a:lnTo>
                    <a:pt x="35" y="173"/>
                  </a:lnTo>
                  <a:lnTo>
                    <a:pt x="49" y="150"/>
                  </a:lnTo>
                  <a:lnTo>
                    <a:pt x="52" y="128"/>
                  </a:lnTo>
                  <a:lnTo>
                    <a:pt x="42" y="152"/>
                  </a:lnTo>
                  <a:lnTo>
                    <a:pt x="35" y="164"/>
                  </a:lnTo>
                  <a:lnTo>
                    <a:pt x="35" y="140"/>
                  </a:lnTo>
                  <a:lnTo>
                    <a:pt x="35" y="121"/>
                  </a:lnTo>
                  <a:lnTo>
                    <a:pt x="35" y="90"/>
                  </a:lnTo>
                  <a:lnTo>
                    <a:pt x="32" y="74"/>
                  </a:lnTo>
                  <a:lnTo>
                    <a:pt x="30" y="64"/>
                  </a:lnTo>
                  <a:lnTo>
                    <a:pt x="32" y="45"/>
                  </a:lnTo>
                  <a:lnTo>
                    <a:pt x="39" y="28"/>
                  </a:lnTo>
                  <a:lnTo>
                    <a:pt x="54" y="19"/>
                  </a:lnTo>
                  <a:lnTo>
                    <a:pt x="91" y="0"/>
                  </a:lnTo>
                </a:path>
              </a:pathLst>
            </a:custGeom>
            <a:solidFill>
              <a:srgbClr val="00CC00"/>
            </a:solidFill>
            <a:ln w="9525" cap="rnd">
              <a:solidFill>
                <a:srgbClr val="0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8" name="Freeform 132"/>
            <p:cNvSpPr>
              <a:spLocks/>
            </p:cNvSpPr>
            <p:nvPr/>
          </p:nvSpPr>
          <p:spPr bwMode="auto">
            <a:xfrm>
              <a:off x="5513" y="1359"/>
              <a:ext cx="214" cy="241"/>
            </a:xfrm>
            <a:custGeom>
              <a:avLst/>
              <a:gdLst>
                <a:gd name="T0" fmla="*/ 22 w 214"/>
                <a:gd name="T1" fmla="*/ 33 h 241"/>
                <a:gd name="T2" fmla="*/ 20 w 214"/>
                <a:gd name="T3" fmla="*/ 50 h 241"/>
                <a:gd name="T4" fmla="*/ 12 w 214"/>
                <a:gd name="T5" fmla="*/ 69 h 241"/>
                <a:gd name="T6" fmla="*/ 2 w 214"/>
                <a:gd name="T7" fmla="*/ 97 h 241"/>
                <a:gd name="T8" fmla="*/ 0 w 214"/>
                <a:gd name="T9" fmla="*/ 143 h 241"/>
                <a:gd name="T10" fmla="*/ 12 w 214"/>
                <a:gd name="T11" fmla="*/ 240 h 241"/>
                <a:gd name="T12" fmla="*/ 213 w 214"/>
                <a:gd name="T13" fmla="*/ 240 h 241"/>
                <a:gd name="T14" fmla="*/ 203 w 214"/>
                <a:gd name="T15" fmla="*/ 226 h 241"/>
                <a:gd name="T16" fmla="*/ 186 w 214"/>
                <a:gd name="T17" fmla="*/ 230 h 241"/>
                <a:gd name="T18" fmla="*/ 168 w 214"/>
                <a:gd name="T19" fmla="*/ 233 h 241"/>
                <a:gd name="T20" fmla="*/ 146 w 214"/>
                <a:gd name="T21" fmla="*/ 230 h 241"/>
                <a:gd name="T22" fmla="*/ 136 w 214"/>
                <a:gd name="T23" fmla="*/ 211 h 241"/>
                <a:gd name="T24" fmla="*/ 111 w 214"/>
                <a:gd name="T25" fmla="*/ 183 h 241"/>
                <a:gd name="T26" fmla="*/ 82 w 214"/>
                <a:gd name="T27" fmla="*/ 154 h 241"/>
                <a:gd name="T28" fmla="*/ 69 w 214"/>
                <a:gd name="T29" fmla="*/ 128 h 241"/>
                <a:gd name="T30" fmla="*/ 52 w 214"/>
                <a:gd name="T31" fmla="*/ 88 h 241"/>
                <a:gd name="T32" fmla="*/ 40 w 214"/>
                <a:gd name="T33" fmla="*/ 52 h 241"/>
                <a:gd name="T34" fmla="*/ 30 w 214"/>
                <a:gd name="T35" fmla="*/ 0 h 241"/>
                <a:gd name="T36" fmla="*/ 22 w 214"/>
                <a:gd name="T37" fmla="*/ 33 h 2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 h="241">
                  <a:moveTo>
                    <a:pt x="22" y="33"/>
                  </a:moveTo>
                  <a:lnTo>
                    <a:pt x="20" y="50"/>
                  </a:lnTo>
                  <a:lnTo>
                    <a:pt x="12" y="69"/>
                  </a:lnTo>
                  <a:lnTo>
                    <a:pt x="2" y="97"/>
                  </a:lnTo>
                  <a:lnTo>
                    <a:pt x="0" y="143"/>
                  </a:lnTo>
                  <a:lnTo>
                    <a:pt x="12" y="240"/>
                  </a:lnTo>
                  <a:lnTo>
                    <a:pt x="213" y="240"/>
                  </a:lnTo>
                  <a:lnTo>
                    <a:pt x="203" y="226"/>
                  </a:lnTo>
                  <a:lnTo>
                    <a:pt x="186" y="230"/>
                  </a:lnTo>
                  <a:lnTo>
                    <a:pt x="168" y="233"/>
                  </a:lnTo>
                  <a:lnTo>
                    <a:pt x="146" y="230"/>
                  </a:lnTo>
                  <a:lnTo>
                    <a:pt x="136" y="211"/>
                  </a:lnTo>
                  <a:lnTo>
                    <a:pt x="111" y="183"/>
                  </a:lnTo>
                  <a:lnTo>
                    <a:pt x="82" y="154"/>
                  </a:lnTo>
                  <a:lnTo>
                    <a:pt x="69" y="128"/>
                  </a:lnTo>
                  <a:lnTo>
                    <a:pt x="52" y="88"/>
                  </a:lnTo>
                  <a:lnTo>
                    <a:pt x="40" y="52"/>
                  </a:lnTo>
                  <a:lnTo>
                    <a:pt x="30" y="0"/>
                  </a:lnTo>
                  <a:lnTo>
                    <a:pt x="22" y="33"/>
                  </a:lnTo>
                </a:path>
              </a:pathLst>
            </a:custGeom>
            <a:solidFill>
              <a:srgbClr val="00CC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49" name="Oval 133"/>
            <p:cNvSpPr>
              <a:spLocks noChangeArrowheads="1"/>
            </p:cNvSpPr>
            <p:nvPr/>
          </p:nvSpPr>
          <p:spPr bwMode="auto">
            <a:xfrm>
              <a:off x="5506" y="1472"/>
              <a:ext cx="17" cy="17"/>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645" name="Group 134"/>
          <p:cNvGrpSpPr>
            <a:grpSpLocks/>
          </p:cNvGrpSpPr>
          <p:nvPr/>
        </p:nvGrpSpPr>
        <p:grpSpPr bwMode="auto">
          <a:xfrm>
            <a:off x="2051050" y="1312864"/>
            <a:ext cx="928688" cy="1233487"/>
            <a:chOff x="376" y="915"/>
            <a:chExt cx="633" cy="777"/>
          </a:xfrm>
        </p:grpSpPr>
        <p:grpSp>
          <p:nvGrpSpPr>
            <p:cNvPr id="26646" name="Group 135"/>
            <p:cNvGrpSpPr>
              <a:grpSpLocks/>
            </p:cNvGrpSpPr>
            <p:nvPr/>
          </p:nvGrpSpPr>
          <p:grpSpPr bwMode="auto">
            <a:xfrm>
              <a:off x="424" y="1560"/>
              <a:ext cx="301" cy="132"/>
              <a:chOff x="424" y="1560"/>
              <a:chExt cx="301" cy="132"/>
            </a:xfrm>
          </p:grpSpPr>
          <p:sp>
            <p:nvSpPr>
              <p:cNvPr id="26720" name="Freeform 136"/>
              <p:cNvSpPr>
                <a:spLocks/>
              </p:cNvSpPr>
              <p:nvPr/>
            </p:nvSpPr>
            <p:spPr bwMode="auto">
              <a:xfrm>
                <a:off x="424" y="1560"/>
                <a:ext cx="301" cy="132"/>
              </a:xfrm>
              <a:custGeom>
                <a:avLst/>
                <a:gdLst>
                  <a:gd name="T0" fmla="*/ 287 w 301"/>
                  <a:gd name="T1" fmla="*/ 0 h 132"/>
                  <a:gd name="T2" fmla="*/ 11 w 301"/>
                  <a:gd name="T3" fmla="*/ 0 h 132"/>
                  <a:gd name="T4" fmla="*/ 0 w 301"/>
                  <a:gd name="T5" fmla="*/ 131 h 132"/>
                  <a:gd name="T6" fmla="*/ 300 w 301"/>
                  <a:gd name="T7" fmla="*/ 131 h 132"/>
                  <a:gd name="T8" fmla="*/ 287 w 301"/>
                  <a:gd name="T9" fmla="*/ 0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1" h="132">
                    <a:moveTo>
                      <a:pt x="287" y="0"/>
                    </a:moveTo>
                    <a:lnTo>
                      <a:pt x="11" y="0"/>
                    </a:lnTo>
                    <a:lnTo>
                      <a:pt x="0" y="131"/>
                    </a:lnTo>
                    <a:lnTo>
                      <a:pt x="300" y="131"/>
                    </a:lnTo>
                    <a:lnTo>
                      <a:pt x="287" y="0"/>
                    </a:lnTo>
                  </a:path>
                </a:pathLst>
              </a:custGeom>
              <a:solidFill>
                <a:srgbClr val="40404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21" name="Freeform 137"/>
              <p:cNvSpPr>
                <a:spLocks/>
              </p:cNvSpPr>
              <p:nvPr/>
            </p:nvSpPr>
            <p:spPr bwMode="auto">
              <a:xfrm>
                <a:off x="432" y="1561"/>
                <a:ext cx="284" cy="124"/>
              </a:xfrm>
              <a:custGeom>
                <a:avLst/>
                <a:gdLst>
                  <a:gd name="T0" fmla="*/ 278 w 284"/>
                  <a:gd name="T1" fmla="*/ 20 h 124"/>
                  <a:gd name="T2" fmla="*/ 253 w 284"/>
                  <a:gd name="T3" fmla="*/ 25 h 124"/>
                  <a:gd name="T4" fmla="*/ 253 w 284"/>
                  <a:gd name="T5" fmla="*/ 0 h 124"/>
                  <a:gd name="T6" fmla="*/ 239 w 284"/>
                  <a:gd name="T7" fmla="*/ 2 h 124"/>
                  <a:gd name="T8" fmla="*/ 240 w 284"/>
                  <a:gd name="T9" fmla="*/ 25 h 124"/>
                  <a:gd name="T10" fmla="*/ 212 w 284"/>
                  <a:gd name="T11" fmla="*/ 25 h 124"/>
                  <a:gd name="T12" fmla="*/ 194 w 284"/>
                  <a:gd name="T13" fmla="*/ 45 h 124"/>
                  <a:gd name="T14" fmla="*/ 173 w 284"/>
                  <a:gd name="T15" fmla="*/ 21 h 124"/>
                  <a:gd name="T16" fmla="*/ 148 w 284"/>
                  <a:gd name="T17" fmla="*/ 21 h 124"/>
                  <a:gd name="T18" fmla="*/ 146 w 284"/>
                  <a:gd name="T19" fmla="*/ 2 h 124"/>
                  <a:gd name="T20" fmla="*/ 137 w 284"/>
                  <a:gd name="T21" fmla="*/ 2 h 124"/>
                  <a:gd name="T22" fmla="*/ 139 w 284"/>
                  <a:gd name="T23" fmla="*/ 21 h 124"/>
                  <a:gd name="T24" fmla="*/ 57 w 284"/>
                  <a:gd name="T25" fmla="*/ 21 h 124"/>
                  <a:gd name="T26" fmla="*/ 55 w 284"/>
                  <a:gd name="T27" fmla="*/ 2 h 124"/>
                  <a:gd name="T28" fmla="*/ 41 w 284"/>
                  <a:gd name="T29" fmla="*/ 4 h 124"/>
                  <a:gd name="T30" fmla="*/ 46 w 284"/>
                  <a:gd name="T31" fmla="*/ 23 h 124"/>
                  <a:gd name="T32" fmla="*/ 11 w 284"/>
                  <a:gd name="T33" fmla="*/ 23 h 124"/>
                  <a:gd name="T34" fmla="*/ 0 w 284"/>
                  <a:gd name="T35" fmla="*/ 119 h 124"/>
                  <a:gd name="T36" fmla="*/ 9 w 284"/>
                  <a:gd name="T37" fmla="*/ 112 h 124"/>
                  <a:gd name="T38" fmla="*/ 50 w 284"/>
                  <a:gd name="T39" fmla="*/ 41 h 124"/>
                  <a:gd name="T40" fmla="*/ 52 w 284"/>
                  <a:gd name="T41" fmla="*/ 46 h 124"/>
                  <a:gd name="T42" fmla="*/ 11 w 284"/>
                  <a:gd name="T43" fmla="*/ 121 h 124"/>
                  <a:gd name="T44" fmla="*/ 194 w 284"/>
                  <a:gd name="T45" fmla="*/ 123 h 124"/>
                  <a:gd name="T46" fmla="*/ 205 w 284"/>
                  <a:gd name="T47" fmla="*/ 73 h 124"/>
                  <a:gd name="T48" fmla="*/ 205 w 284"/>
                  <a:gd name="T49" fmla="*/ 52 h 124"/>
                  <a:gd name="T50" fmla="*/ 210 w 284"/>
                  <a:gd name="T51" fmla="*/ 80 h 124"/>
                  <a:gd name="T52" fmla="*/ 199 w 284"/>
                  <a:gd name="T53" fmla="*/ 123 h 124"/>
                  <a:gd name="T54" fmla="*/ 283 w 284"/>
                  <a:gd name="T55" fmla="*/ 123 h 124"/>
                  <a:gd name="T56" fmla="*/ 283 w 284"/>
                  <a:gd name="T57" fmla="*/ 73 h 124"/>
                  <a:gd name="T58" fmla="*/ 260 w 284"/>
                  <a:gd name="T59" fmla="*/ 45 h 124"/>
                  <a:gd name="T60" fmla="*/ 281 w 284"/>
                  <a:gd name="T61" fmla="*/ 62 h 124"/>
                  <a:gd name="T62" fmla="*/ 278 w 284"/>
                  <a:gd name="T63" fmla="*/ 20 h 1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4" h="124">
                    <a:moveTo>
                      <a:pt x="278" y="20"/>
                    </a:moveTo>
                    <a:lnTo>
                      <a:pt x="253" y="25"/>
                    </a:lnTo>
                    <a:lnTo>
                      <a:pt x="253" y="0"/>
                    </a:lnTo>
                    <a:lnTo>
                      <a:pt x="239" y="2"/>
                    </a:lnTo>
                    <a:lnTo>
                      <a:pt x="240" y="25"/>
                    </a:lnTo>
                    <a:lnTo>
                      <a:pt x="212" y="25"/>
                    </a:lnTo>
                    <a:lnTo>
                      <a:pt x="194" y="45"/>
                    </a:lnTo>
                    <a:lnTo>
                      <a:pt x="173" y="21"/>
                    </a:lnTo>
                    <a:lnTo>
                      <a:pt x="148" y="21"/>
                    </a:lnTo>
                    <a:lnTo>
                      <a:pt x="146" y="2"/>
                    </a:lnTo>
                    <a:lnTo>
                      <a:pt x="137" y="2"/>
                    </a:lnTo>
                    <a:lnTo>
                      <a:pt x="139" y="21"/>
                    </a:lnTo>
                    <a:lnTo>
                      <a:pt x="57" y="21"/>
                    </a:lnTo>
                    <a:lnTo>
                      <a:pt x="55" y="2"/>
                    </a:lnTo>
                    <a:lnTo>
                      <a:pt x="41" y="4"/>
                    </a:lnTo>
                    <a:lnTo>
                      <a:pt x="46" y="23"/>
                    </a:lnTo>
                    <a:lnTo>
                      <a:pt x="11" y="23"/>
                    </a:lnTo>
                    <a:lnTo>
                      <a:pt x="0" y="119"/>
                    </a:lnTo>
                    <a:lnTo>
                      <a:pt x="9" y="112"/>
                    </a:lnTo>
                    <a:lnTo>
                      <a:pt x="50" y="41"/>
                    </a:lnTo>
                    <a:lnTo>
                      <a:pt x="52" y="46"/>
                    </a:lnTo>
                    <a:lnTo>
                      <a:pt x="11" y="121"/>
                    </a:lnTo>
                    <a:lnTo>
                      <a:pt x="194" y="123"/>
                    </a:lnTo>
                    <a:lnTo>
                      <a:pt x="205" y="73"/>
                    </a:lnTo>
                    <a:lnTo>
                      <a:pt x="205" y="52"/>
                    </a:lnTo>
                    <a:lnTo>
                      <a:pt x="210" y="80"/>
                    </a:lnTo>
                    <a:lnTo>
                      <a:pt x="199" y="123"/>
                    </a:lnTo>
                    <a:lnTo>
                      <a:pt x="283" y="123"/>
                    </a:lnTo>
                    <a:lnTo>
                      <a:pt x="283" y="73"/>
                    </a:lnTo>
                    <a:lnTo>
                      <a:pt x="260" y="45"/>
                    </a:lnTo>
                    <a:lnTo>
                      <a:pt x="281" y="62"/>
                    </a:lnTo>
                    <a:lnTo>
                      <a:pt x="278" y="20"/>
                    </a:lnTo>
                  </a:path>
                </a:pathLst>
              </a:custGeom>
              <a:solidFill>
                <a:srgbClr val="60606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6647" name="Freeform 138"/>
            <p:cNvSpPr>
              <a:spLocks/>
            </p:cNvSpPr>
            <p:nvPr/>
          </p:nvSpPr>
          <p:spPr bwMode="auto">
            <a:xfrm>
              <a:off x="376" y="1122"/>
              <a:ext cx="595" cy="439"/>
            </a:xfrm>
            <a:custGeom>
              <a:avLst/>
              <a:gdLst>
                <a:gd name="T0" fmla="*/ 296 w 595"/>
                <a:gd name="T1" fmla="*/ 27 h 439"/>
                <a:gd name="T2" fmla="*/ 346 w 595"/>
                <a:gd name="T3" fmla="*/ 34 h 439"/>
                <a:gd name="T4" fmla="*/ 389 w 595"/>
                <a:gd name="T5" fmla="*/ 40 h 439"/>
                <a:gd name="T6" fmla="*/ 424 w 595"/>
                <a:gd name="T7" fmla="*/ 72 h 439"/>
                <a:gd name="T8" fmla="*/ 456 w 595"/>
                <a:gd name="T9" fmla="*/ 101 h 439"/>
                <a:gd name="T10" fmla="*/ 483 w 595"/>
                <a:gd name="T11" fmla="*/ 126 h 439"/>
                <a:gd name="T12" fmla="*/ 529 w 595"/>
                <a:gd name="T13" fmla="*/ 146 h 439"/>
                <a:gd name="T14" fmla="*/ 549 w 595"/>
                <a:gd name="T15" fmla="*/ 169 h 439"/>
                <a:gd name="T16" fmla="*/ 578 w 595"/>
                <a:gd name="T17" fmla="*/ 198 h 439"/>
                <a:gd name="T18" fmla="*/ 590 w 595"/>
                <a:gd name="T19" fmla="*/ 225 h 439"/>
                <a:gd name="T20" fmla="*/ 594 w 595"/>
                <a:gd name="T21" fmla="*/ 260 h 439"/>
                <a:gd name="T22" fmla="*/ 576 w 595"/>
                <a:gd name="T23" fmla="*/ 249 h 439"/>
                <a:gd name="T24" fmla="*/ 551 w 595"/>
                <a:gd name="T25" fmla="*/ 254 h 439"/>
                <a:gd name="T26" fmla="*/ 533 w 595"/>
                <a:gd name="T27" fmla="*/ 261 h 439"/>
                <a:gd name="T28" fmla="*/ 497 w 595"/>
                <a:gd name="T29" fmla="*/ 258 h 439"/>
                <a:gd name="T30" fmla="*/ 474 w 595"/>
                <a:gd name="T31" fmla="*/ 243 h 439"/>
                <a:gd name="T32" fmla="*/ 458 w 595"/>
                <a:gd name="T33" fmla="*/ 218 h 439"/>
                <a:gd name="T34" fmla="*/ 393 w 595"/>
                <a:gd name="T35" fmla="*/ 195 h 439"/>
                <a:gd name="T36" fmla="*/ 364 w 595"/>
                <a:gd name="T37" fmla="*/ 222 h 439"/>
                <a:gd name="T38" fmla="*/ 350 w 595"/>
                <a:gd name="T39" fmla="*/ 305 h 439"/>
                <a:gd name="T40" fmla="*/ 339 w 595"/>
                <a:gd name="T41" fmla="*/ 389 h 439"/>
                <a:gd name="T42" fmla="*/ 336 w 595"/>
                <a:gd name="T43" fmla="*/ 438 h 439"/>
                <a:gd name="T44" fmla="*/ 50 w 595"/>
                <a:gd name="T45" fmla="*/ 397 h 439"/>
                <a:gd name="T46" fmla="*/ 45 w 595"/>
                <a:gd name="T47" fmla="*/ 326 h 439"/>
                <a:gd name="T48" fmla="*/ 39 w 595"/>
                <a:gd name="T49" fmla="*/ 258 h 439"/>
                <a:gd name="T50" fmla="*/ 25 w 595"/>
                <a:gd name="T51" fmla="*/ 233 h 439"/>
                <a:gd name="T52" fmla="*/ 5 w 595"/>
                <a:gd name="T53" fmla="*/ 216 h 439"/>
                <a:gd name="T54" fmla="*/ 5 w 595"/>
                <a:gd name="T55" fmla="*/ 186 h 439"/>
                <a:gd name="T56" fmla="*/ 2 w 595"/>
                <a:gd name="T57" fmla="*/ 142 h 439"/>
                <a:gd name="T58" fmla="*/ 22 w 595"/>
                <a:gd name="T59" fmla="*/ 114 h 439"/>
                <a:gd name="T60" fmla="*/ 22 w 595"/>
                <a:gd name="T61" fmla="*/ 81 h 439"/>
                <a:gd name="T62" fmla="*/ 41 w 595"/>
                <a:gd name="T63" fmla="*/ 47 h 439"/>
                <a:gd name="T64" fmla="*/ 77 w 595"/>
                <a:gd name="T65" fmla="*/ 34 h 439"/>
                <a:gd name="T66" fmla="*/ 147 w 595"/>
                <a:gd name="T67" fmla="*/ 23 h 439"/>
                <a:gd name="T68" fmla="*/ 280 w 595"/>
                <a:gd name="T69" fmla="*/ 18 h 4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5" h="439">
                  <a:moveTo>
                    <a:pt x="280" y="18"/>
                  </a:moveTo>
                  <a:lnTo>
                    <a:pt x="296" y="27"/>
                  </a:lnTo>
                  <a:lnTo>
                    <a:pt x="321" y="31"/>
                  </a:lnTo>
                  <a:lnTo>
                    <a:pt x="346" y="34"/>
                  </a:lnTo>
                  <a:lnTo>
                    <a:pt x="366" y="34"/>
                  </a:lnTo>
                  <a:lnTo>
                    <a:pt x="389" y="40"/>
                  </a:lnTo>
                  <a:lnTo>
                    <a:pt x="406" y="52"/>
                  </a:lnTo>
                  <a:lnTo>
                    <a:pt x="424" y="72"/>
                  </a:lnTo>
                  <a:lnTo>
                    <a:pt x="436" y="92"/>
                  </a:lnTo>
                  <a:lnTo>
                    <a:pt x="456" y="101"/>
                  </a:lnTo>
                  <a:lnTo>
                    <a:pt x="468" y="117"/>
                  </a:lnTo>
                  <a:lnTo>
                    <a:pt x="483" y="126"/>
                  </a:lnTo>
                  <a:lnTo>
                    <a:pt x="497" y="141"/>
                  </a:lnTo>
                  <a:lnTo>
                    <a:pt x="529" y="146"/>
                  </a:lnTo>
                  <a:lnTo>
                    <a:pt x="544" y="157"/>
                  </a:lnTo>
                  <a:lnTo>
                    <a:pt x="549" y="169"/>
                  </a:lnTo>
                  <a:lnTo>
                    <a:pt x="567" y="186"/>
                  </a:lnTo>
                  <a:lnTo>
                    <a:pt x="578" y="198"/>
                  </a:lnTo>
                  <a:lnTo>
                    <a:pt x="581" y="213"/>
                  </a:lnTo>
                  <a:lnTo>
                    <a:pt x="590" y="225"/>
                  </a:lnTo>
                  <a:lnTo>
                    <a:pt x="589" y="238"/>
                  </a:lnTo>
                  <a:lnTo>
                    <a:pt x="594" y="260"/>
                  </a:lnTo>
                  <a:lnTo>
                    <a:pt x="590" y="254"/>
                  </a:lnTo>
                  <a:lnTo>
                    <a:pt x="576" y="249"/>
                  </a:lnTo>
                  <a:lnTo>
                    <a:pt x="563" y="249"/>
                  </a:lnTo>
                  <a:lnTo>
                    <a:pt x="551" y="254"/>
                  </a:lnTo>
                  <a:lnTo>
                    <a:pt x="544" y="274"/>
                  </a:lnTo>
                  <a:lnTo>
                    <a:pt x="533" y="261"/>
                  </a:lnTo>
                  <a:lnTo>
                    <a:pt x="511" y="263"/>
                  </a:lnTo>
                  <a:lnTo>
                    <a:pt x="497" y="258"/>
                  </a:lnTo>
                  <a:lnTo>
                    <a:pt x="488" y="247"/>
                  </a:lnTo>
                  <a:lnTo>
                    <a:pt x="474" y="243"/>
                  </a:lnTo>
                  <a:lnTo>
                    <a:pt x="463" y="234"/>
                  </a:lnTo>
                  <a:lnTo>
                    <a:pt x="458" y="218"/>
                  </a:lnTo>
                  <a:lnTo>
                    <a:pt x="440" y="213"/>
                  </a:lnTo>
                  <a:lnTo>
                    <a:pt x="393" y="195"/>
                  </a:lnTo>
                  <a:lnTo>
                    <a:pt x="375" y="202"/>
                  </a:lnTo>
                  <a:lnTo>
                    <a:pt x="364" y="222"/>
                  </a:lnTo>
                  <a:lnTo>
                    <a:pt x="354" y="260"/>
                  </a:lnTo>
                  <a:lnTo>
                    <a:pt x="350" y="305"/>
                  </a:lnTo>
                  <a:lnTo>
                    <a:pt x="343" y="357"/>
                  </a:lnTo>
                  <a:lnTo>
                    <a:pt x="339" y="389"/>
                  </a:lnTo>
                  <a:lnTo>
                    <a:pt x="334" y="413"/>
                  </a:lnTo>
                  <a:lnTo>
                    <a:pt x="336" y="438"/>
                  </a:lnTo>
                  <a:lnTo>
                    <a:pt x="61" y="438"/>
                  </a:lnTo>
                  <a:lnTo>
                    <a:pt x="50" y="397"/>
                  </a:lnTo>
                  <a:lnTo>
                    <a:pt x="48" y="359"/>
                  </a:lnTo>
                  <a:lnTo>
                    <a:pt x="45" y="326"/>
                  </a:lnTo>
                  <a:lnTo>
                    <a:pt x="41" y="288"/>
                  </a:lnTo>
                  <a:lnTo>
                    <a:pt x="39" y="258"/>
                  </a:lnTo>
                  <a:lnTo>
                    <a:pt x="39" y="242"/>
                  </a:lnTo>
                  <a:lnTo>
                    <a:pt x="25" y="233"/>
                  </a:lnTo>
                  <a:lnTo>
                    <a:pt x="16" y="224"/>
                  </a:lnTo>
                  <a:lnTo>
                    <a:pt x="5" y="216"/>
                  </a:lnTo>
                  <a:lnTo>
                    <a:pt x="4" y="204"/>
                  </a:lnTo>
                  <a:lnTo>
                    <a:pt x="5" y="186"/>
                  </a:lnTo>
                  <a:lnTo>
                    <a:pt x="0" y="164"/>
                  </a:lnTo>
                  <a:lnTo>
                    <a:pt x="2" y="142"/>
                  </a:lnTo>
                  <a:lnTo>
                    <a:pt x="7" y="126"/>
                  </a:lnTo>
                  <a:lnTo>
                    <a:pt x="22" y="114"/>
                  </a:lnTo>
                  <a:lnTo>
                    <a:pt x="25" y="101"/>
                  </a:lnTo>
                  <a:lnTo>
                    <a:pt x="22" y="81"/>
                  </a:lnTo>
                  <a:lnTo>
                    <a:pt x="27" y="65"/>
                  </a:lnTo>
                  <a:lnTo>
                    <a:pt x="41" y="47"/>
                  </a:lnTo>
                  <a:lnTo>
                    <a:pt x="57" y="36"/>
                  </a:lnTo>
                  <a:lnTo>
                    <a:pt x="77" y="34"/>
                  </a:lnTo>
                  <a:lnTo>
                    <a:pt x="115" y="31"/>
                  </a:lnTo>
                  <a:lnTo>
                    <a:pt x="147" y="23"/>
                  </a:lnTo>
                  <a:lnTo>
                    <a:pt x="169" y="0"/>
                  </a:lnTo>
                  <a:lnTo>
                    <a:pt x="280" y="18"/>
                  </a:lnTo>
                </a:path>
              </a:pathLst>
            </a:custGeom>
            <a:solidFill>
              <a:srgbClr val="C0C0C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6648" name="Group 139"/>
            <p:cNvGrpSpPr>
              <a:grpSpLocks/>
            </p:cNvGrpSpPr>
            <p:nvPr/>
          </p:nvGrpSpPr>
          <p:grpSpPr bwMode="auto">
            <a:xfrm>
              <a:off x="526" y="915"/>
              <a:ext cx="175" cy="249"/>
              <a:chOff x="526" y="915"/>
              <a:chExt cx="175" cy="249"/>
            </a:xfrm>
          </p:grpSpPr>
          <p:sp>
            <p:nvSpPr>
              <p:cNvPr id="26702" name="Freeform 140"/>
              <p:cNvSpPr>
                <a:spLocks/>
              </p:cNvSpPr>
              <p:nvPr/>
            </p:nvSpPr>
            <p:spPr bwMode="auto">
              <a:xfrm>
                <a:off x="553" y="1084"/>
                <a:ext cx="97" cy="80"/>
              </a:xfrm>
              <a:custGeom>
                <a:avLst/>
                <a:gdLst>
                  <a:gd name="T0" fmla="*/ 96 w 97"/>
                  <a:gd name="T1" fmla="*/ 52 h 80"/>
                  <a:gd name="T2" fmla="*/ 80 w 97"/>
                  <a:gd name="T3" fmla="*/ 79 h 80"/>
                  <a:gd name="T4" fmla="*/ 65 w 97"/>
                  <a:gd name="T5" fmla="*/ 74 h 80"/>
                  <a:gd name="T6" fmla="*/ 47 w 97"/>
                  <a:gd name="T7" fmla="*/ 70 h 80"/>
                  <a:gd name="T8" fmla="*/ 31 w 97"/>
                  <a:gd name="T9" fmla="*/ 66 h 80"/>
                  <a:gd name="T10" fmla="*/ 11 w 97"/>
                  <a:gd name="T11" fmla="*/ 54 h 80"/>
                  <a:gd name="T12" fmla="*/ 0 w 97"/>
                  <a:gd name="T13" fmla="*/ 43 h 80"/>
                  <a:gd name="T14" fmla="*/ 9 w 97"/>
                  <a:gd name="T15" fmla="*/ 27 h 80"/>
                  <a:gd name="T16" fmla="*/ 14 w 97"/>
                  <a:gd name="T17" fmla="*/ 0 h 80"/>
                  <a:gd name="T18" fmla="*/ 87 w 97"/>
                  <a:gd name="T19" fmla="*/ 25 h 80"/>
                  <a:gd name="T20" fmla="*/ 96 w 97"/>
                  <a:gd name="T21" fmla="*/ 52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80">
                    <a:moveTo>
                      <a:pt x="96" y="52"/>
                    </a:moveTo>
                    <a:lnTo>
                      <a:pt x="80" y="79"/>
                    </a:lnTo>
                    <a:lnTo>
                      <a:pt x="65" y="74"/>
                    </a:lnTo>
                    <a:lnTo>
                      <a:pt x="47" y="70"/>
                    </a:lnTo>
                    <a:lnTo>
                      <a:pt x="31" y="66"/>
                    </a:lnTo>
                    <a:lnTo>
                      <a:pt x="11" y="54"/>
                    </a:lnTo>
                    <a:lnTo>
                      <a:pt x="0" y="43"/>
                    </a:lnTo>
                    <a:lnTo>
                      <a:pt x="9" y="27"/>
                    </a:lnTo>
                    <a:lnTo>
                      <a:pt x="14" y="0"/>
                    </a:lnTo>
                    <a:lnTo>
                      <a:pt x="87" y="25"/>
                    </a:lnTo>
                    <a:lnTo>
                      <a:pt x="96" y="52"/>
                    </a:lnTo>
                  </a:path>
                </a:pathLst>
              </a:custGeom>
              <a:solidFill>
                <a:srgbClr val="FFC080"/>
              </a:solidFill>
              <a:ln w="12700" cap="rnd" cmpd="sng">
                <a:solidFill>
                  <a:srgbClr val="402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03" name="Freeform 141"/>
              <p:cNvSpPr>
                <a:spLocks/>
              </p:cNvSpPr>
              <p:nvPr/>
            </p:nvSpPr>
            <p:spPr bwMode="auto">
              <a:xfrm>
                <a:off x="532" y="926"/>
                <a:ext cx="169" cy="222"/>
              </a:xfrm>
              <a:custGeom>
                <a:avLst/>
                <a:gdLst>
                  <a:gd name="T0" fmla="*/ 152 w 169"/>
                  <a:gd name="T1" fmla="*/ 47 h 222"/>
                  <a:gd name="T2" fmla="*/ 157 w 169"/>
                  <a:gd name="T3" fmla="*/ 63 h 222"/>
                  <a:gd name="T4" fmla="*/ 163 w 169"/>
                  <a:gd name="T5" fmla="*/ 74 h 222"/>
                  <a:gd name="T6" fmla="*/ 164 w 169"/>
                  <a:gd name="T7" fmla="*/ 83 h 222"/>
                  <a:gd name="T8" fmla="*/ 163 w 169"/>
                  <a:gd name="T9" fmla="*/ 95 h 222"/>
                  <a:gd name="T10" fmla="*/ 166 w 169"/>
                  <a:gd name="T11" fmla="*/ 110 h 222"/>
                  <a:gd name="T12" fmla="*/ 168 w 169"/>
                  <a:gd name="T13" fmla="*/ 126 h 222"/>
                  <a:gd name="T14" fmla="*/ 166 w 169"/>
                  <a:gd name="T15" fmla="*/ 147 h 222"/>
                  <a:gd name="T16" fmla="*/ 163 w 169"/>
                  <a:gd name="T17" fmla="*/ 164 h 222"/>
                  <a:gd name="T18" fmla="*/ 159 w 169"/>
                  <a:gd name="T19" fmla="*/ 183 h 222"/>
                  <a:gd name="T20" fmla="*/ 155 w 169"/>
                  <a:gd name="T21" fmla="*/ 196 h 222"/>
                  <a:gd name="T22" fmla="*/ 155 w 169"/>
                  <a:gd name="T23" fmla="*/ 210 h 222"/>
                  <a:gd name="T24" fmla="*/ 150 w 169"/>
                  <a:gd name="T25" fmla="*/ 219 h 222"/>
                  <a:gd name="T26" fmla="*/ 135 w 169"/>
                  <a:gd name="T27" fmla="*/ 221 h 222"/>
                  <a:gd name="T28" fmla="*/ 121 w 169"/>
                  <a:gd name="T29" fmla="*/ 221 h 222"/>
                  <a:gd name="T30" fmla="*/ 101 w 169"/>
                  <a:gd name="T31" fmla="*/ 214 h 222"/>
                  <a:gd name="T32" fmla="*/ 78 w 169"/>
                  <a:gd name="T33" fmla="*/ 205 h 222"/>
                  <a:gd name="T34" fmla="*/ 61 w 169"/>
                  <a:gd name="T35" fmla="*/ 198 h 222"/>
                  <a:gd name="T36" fmla="*/ 49 w 169"/>
                  <a:gd name="T37" fmla="*/ 189 h 222"/>
                  <a:gd name="T38" fmla="*/ 38 w 169"/>
                  <a:gd name="T39" fmla="*/ 181 h 222"/>
                  <a:gd name="T40" fmla="*/ 31 w 169"/>
                  <a:gd name="T41" fmla="*/ 171 h 222"/>
                  <a:gd name="T42" fmla="*/ 29 w 169"/>
                  <a:gd name="T43" fmla="*/ 149 h 222"/>
                  <a:gd name="T44" fmla="*/ 20 w 169"/>
                  <a:gd name="T45" fmla="*/ 146 h 222"/>
                  <a:gd name="T46" fmla="*/ 14 w 169"/>
                  <a:gd name="T47" fmla="*/ 137 h 222"/>
                  <a:gd name="T48" fmla="*/ 0 w 169"/>
                  <a:gd name="T49" fmla="*/ 90 h 222"/>
                  <a:gd name="T50" fmla="*/ 2 w 169"/>
                  <a:gd name="T51" fmla="*/ 63 h 222"/>
                  <a:gd name="T52" fmla="*/ 5 w 169"/>
                  <a:gd name="T53" fmla="*/ 45 h 222"/>
                  <a:gd name="T54" fmla="*/ 16 w 169"/>
                  <a:gd name="T55" fmla="*/ 11 h 222"/>
                  <a:gd name="T56" fmla="*/ 76 w 169"/>
                  <a:gd name="T57" fmla="*/ 0 h 222"/>
                  <a:gd name="T58" fmla="*/ 139 w 169"/>
                  <a:gd name="T59" fmla="*/ 7 h 222"/>
                  <a:gd name="T60" fmla="*/ 148 w 169"/>
                  <a:gd name="T61" fmla="*/ 16 h 222"/>
                  <a:gd name="T62" fmla="*/ 155 w 169"/>
                  <a:gd name="T63" fmla="*/ 31 h 222"/>
                  <a:gd name="T64" fmla="*/ 152 w 169"/>
                  <a:gd name="T65" fmla="*/ 47 h 2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9" h="222">
                    <a:moveTo>
                      <a:pt x="152" y="47"/>
                    </a:moveTo>
                    <a:lnTo>
                      <a:pt x="157" y="63"/>
                    </a:lnTo>
                    <a:lnTo>
                      <a:pt x="163" y="74"/>
                    </a:lnTo>
                    <a:lnTo>
                      <a:pt x="164" y="83"/>
                    </a:lnTo>
                    <a:lnTo>
                      <a:pt x="163" y="95"/>
                    </a:lnTo>
                    <a:lnTo>
                      <a:pt x="166" y="110"/>
                    </a:lnTo>
                    <a:lnTo>
                      <a:pt x="168" y="126"/>
                    </a:lnTo>
                    <a:lnTo>
                      <a:pt x="166" y="147"/>
                    </a:lnTo>
                    <a:lnTo>
                      <a:pt x="163" y="164"/>
                    </a:lnTo>
                    <a:lnTo>
                      <a:pt x="159" y="183"/>
                    </a:lnTo>
                    <a:lnTo>
                      <a:pt x="155" y="196"/>
                    </a:lnTo>
                    <a:lnTo>
                      <a:pt x="155" y="210"/>
                    </a:lnTo>
                    <a:lnTo>
                      <a:pt x="150" y="219"/>
                    </a:lnTo>
                    <a:lnTo>
                      <a:pt x="135" y="221"/>
                    </a:lnTo>
                    <a:lnTo>
                      <a:pt x="121" y="221"/>
                    </a:lnTo>
                    <a:lnTo>
                      <a:pt x="101" y="214"/>
                    </a:lnTo>
                    <a:lnTo>
                      <a:pt x="78" y="205"/>
                    </a:lnTo>
                    <a:lnTo>
                      <a:pt x="61" y="198"/>
                    </a:lnTo>
                    <a:lnTo>
                      <a:pt x="49" y="189"/>
                    </a:lnTo>
                    <a:lnTo>
                      <a:pt x="38" y="181"/>
                    </a:lnTo>
                    <a:lnTo>
                      <a:pt x="31" y="171"/>
                    </a:lnTo>
                    <a:lnTo>
                      <a:pt x="29" y="149"/>
                    </a:lnTo>
                    <a:lnTo>
                      <a:pt x="20" y="146"/>
                    </a:lnTo>
                    <a:lnTo>
                      <a:pt x="14" y="137"/>
                    </a:lnTo>
                    <a:lnTo>
                      <a:pt x="0" y="90"/>
                    </a:lnTo>
                    <a:lnTo>
                      <a:pt x="2" y="63"/>
                    </a:lnTo>
                    <a:lnTo>
                      <a:pt x="5" y="45"/>
                    </a:lnTo>
                    <a:lnTo>
                      <a:pt x="16" y="11"/>
                    </a:lnTo>
                    <a:lnTo>
                      <a:pt x="76" y="0"/>
                    </a:lnTo>
                    <a:lnTo>
                      <a:pt x="139" y="7"/>
                    </a:lnTo>
                    <a:lnTo>
                      <a:pt x="148" y="16"/>
                    </a:lnTo>
                    <a:lnTo>
                      <a:pt x="155" y="31"/>
                    </a:lnTo>
                    <a:lnTo>
                      <a:pt x="152" y="47"/>
                    </a:lnTo>
                  </a:path>
                </a:pathLst>
              </a:custGeom>
              <a:solidFill>
                <a:srgbClr val="FFC080"/>
              </a:solidFill>
              <a:ln w="12700" cap="rnd" cmpd="sng">
                <a:solidFill>
                  <a:srgbClr val="402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04" name="Freeform 142"/>
              <p:cNvSpPr>
                <a:spLocks/>
              </p:cNvSpPr>
              <p:nvPr/>
            </p:nvSpPr>
            <p:spPr bwMode="auto">
              <a:xfrm>
                <a:off x="661" y="1005"/>
                <a:ext cx="34" cy="68"/>
              </a:xfrm>
              <a:custGeom>
                <a:avLst/>
                <a:gdLst>
                  <a:gd name="T0" fmla="*/ 33 w 34"/>
                  <a:gd name="T1" fmla="*/ 2 h 68"/>
                  <a:gd name="T2" fmla="*/ 26 w 34"/>
                  <a:gd name="T3" fmla="*/ 0 h 68"/>
                  <a:gd name="T4" fmla="*/ 19 w 34"/>
                  <a:gd name="T5" fmla="*/ 0 h 68"/>
                  <a:gd name="T6" fmla="*/ 16 w 34"/>
                  <a:gd name="T7" fmla="*/ 0 h 68"/>
                  <a:gd name="T8" fmla="*/ 7 w 34"/>
                  <a:gd name="T9" fmla="*/ 4 h 68"/>
                  <a:gd name="T10" fmla="*/ 9 w 34"/>
                  <a:gd name="T11" fmla="*/ 5 h 68"/>
                  <a:gd name="T12" fmla="*/ 9 w 34"/>
                  <a:gd name="T13" fmla="*/ 11 h 68"/>
                  <a:gd name="T14" fmla="*/ 28 w 34"/>
                  <a:gd name="T15" fmla="*/ 42 h 68"/>
                  <a:gd name="T16" fmla="*/ 30 w 34"/>
                  <a:gd name="T17" fmla="*/ 51 h 68"/>
                  <a:gd name="T18" fmla="*/ 30 w 34"/>
                  <a:gd name="T19" fmla="*/ 55 h 68"/>
                  <a:gd name="T20" fmla="*/ 26 w 34"/>
                  <a:gd name="T21" fmla="*/ 56 h 68"/>
                  <a:gd name="T22" fmla="*/ 24 w 34"/>
                  <a:gd name="T23" fmla="*/ 58 h 68"/>
                  <a:gd name="T24" fmla="*/ 21 w 34"/>
                  <a:gd name="T25" fmla="*/ 58 h 68"/>
                  <a:gd name="T26" fmla="*/ 14 w 34"/>
                  <a:gd name="T27" fmla="*/ 56 h 68"/>
                  <a:gd name="T28" fmla="*/ 10 w 34"/>
                  <a:gd name="T29" fmla="*/ 58 h 68"/>
                  <a:gd name="T30" fmla="*/ 7 w 34"/>
                  <a:gd name="T31" fmla="*/ 60 h 68"/>
                  <a:gd name="T32" fmla="*/ 0 w 34"/>
                  <a:gd name="T33" fmla="*/ 58 h 68"/>
                  <a:gd name="T34" fmla="*/ 5 w 34"/>
                  <a:gd name="T35" fmla="*/ 63 h 68"/>
                  <a:gd name="T36" fmla="*/ 10 w 34"/>
                  <a:gd name="T37" fmla="*/ 63 h 68"/>
                  <a:gd name="T38" fmla="*/ 12 w 34"/>
                  <a:gd name="T39" fmla="*/ 63 h 68"/>
                  <a:gd name="T40" fmla="*/ 16 w 34"/>
                  <a:gd name="T41" fmla="*/ 65 h 68"/>
                  <a:gd name="T42" fmla="*/ 21 w 34"/>
                  <a:gd name="T43" fmla="*/ 67 h 68"/>
                  <a:gd name="T44" fmla="*/ 24 w 34"/>
                  <a:gd name="T45" fmla="*/ 67 h 68"/>
                  <a:gd name="T46" fmla="*/ 28 w 34"/>
                  <a:gd name="T47" fmla="*/ 65 h 68"/>
                  <a:gd name="T48" fmla="*/ 30 w 34"/>
                  <a:gd name="T49" fmla="*/ 62 h 68"/>
                  <a:gd name="T50" fmla="*/ 30 w 34"/>
                  <a:gd name="T51" fmla="*/ 58 h 68"/>
                  <a:gd name="T52" fmla="*/ 31 w 34"/>
                  <a:gd name="T53" fmla="*/ 55 h 68"/>
                  <a:gd name="T54" fmla="*/ 31 w 34"/>
                  <a:gd name="T55" fmla="*/ 48 h 68"/>
                  <a:gd name="T56" fmla="*/ 26 w 34"/>
                  <a:gd name="T57" fmla="*/ 37 h 68"/>
                  <a:gd name="T58" fmla="*/ 17 w 34"/>
                  <a:gd name="T59" fmla="*/ 21 h 68"/>
                  <a:gd name="T60" fmla="*/ 12 w 34"/>
                  <a:gd name="T61" fmla="*/ 11 h 68"/>
                  <a:gd name="T62" fmla="*/ 16 w 34"/>
                  <a:gd name="T63" fmla="*/ 7 h 68"/>
                  <a:gd name="T64" fmla="*/ 19 w 34"/>
                  <a:gd name="T65" fmla="*/ 5 h 68"/>
                  <a:gd name="T66" fmla="*/ 28 w 34"/>
                  <a:gd name="T67" fmla="*/ 4 h 68"/>
                  <a:gd name="T68" fmla="*/ 33 w 34"/>
                  <a:gd name="T69" fmla="*/ 2 h 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 h="68">
                    <a:moveTo>
                      <a:pt x="33" y="2"/>
                    </a:moveTo>
                    <a:lnTo>
                      <a:pt x="26" y="0"/>
                    </a:lnTo>
                    <a:lnTo>
                      <a:pt x="19" y="0"/>
                    </a:lnTo>
                    <a:lnTo>
                      <a:pt x="16" y="0"/>
                    </a:lnTo>
                    <a:lnTo>
                      <a:pt x="7" y="4"/>
                    </a:lnTo>
                    <a:lnTo>
                      <a:pt x="9" y="5"/>
                    </a:lnTo>
                    <a:lnTo>
                      <a:pt x="9" y="11"/>
                    </a:lnTo>
                    <a:lnTo>
                      <a:pt x="28" y="42"/>
                    </a:lnTo>
                    <a:lnTo>
                      <a:pt x="30" y="51"/>
                    </a:lnTo>
                    <a:lnTo>
                      <a:pt x="30" y="55"/>
                    </a:lnTo>
                    <a:lnTo>
                      <a:pt x="26" y="56"/>
                    </a:lnTo>
                    <a:lnTo>
                      <a:pt x="24" y="58"/>
                    </a:lnTo>
                    <a:lnTo>
                      <a:pt x="21" y="58"/>
                    </a:lnTo>
                    <a:lnTo>
                      <a:pt x="14" y="56"/>
                    </a:lnTo>
                    <a:lnTo>
                      <a:pt x="10" y="58"/>
                    </a:lnTo>
                    <a:lnTo>
                      <a:pt x="7" y="60"/>
                    </a:lnTo>
                    <a:lnTo>
                      <a:pt x="0" y="58"/>
                    </a:lnTo>
                    <a:lnTo>
                      <a:pt x="5" y="63"/>
                    </a:lnTo>
                    <a:lnTo>
                      <a:pt x="10" y="63"/>
                    </a:lnTo>
                    <a:lnTo>
                      <a:pt x="12" y="63"/>
                    </a:lnTo>
                    <a:lnTo>
                      <a:pt x="16" y="65"/>
                    </a:lnTo>
                    <a:lnTo>
                      <a:pt x="21" y="67"/>
                    </a:lnTo>
                    <a:lnTo>
                      <a:pt x="24" y="67"/>
                    </a:lnTo>
                    <a:lnTo>
                      <a:pt x="28" y="65"/>
                    </a:lnTo>
                    <a:lnTo>
                      <a:pt x="30" y="62"/>
                    </a:lnTo>
                    <a:lnTo>
                      <a:pt x="30" y="58"/>
                    </a:lnTo>
                    <a:lnTo>
                      <a:pt x="31" y="55"/>
                    </a:lnTo>
                    <a:lnTo>
                      <a:pt x="31" y="48"/>
                    </a:lnTo>
                    <a:lnTo>
                      <a:pt x="26" y="37"/>
                    </a:lnTo>
                    <a:lnTo>
                      <a:pt x="17" y="21"/>
                    </a:lnTo>
                    <a:lnTo>
                      <a:pt x="12" y="11"/>
                    </a:lnTo>
                    <a:lnTo>
                      <a:pt x="16" y="7"/>
                    </a:lnTo>
                    <a:lnTo>
                      <a:pt x="19" y="5"/>
                    </a:lnTo>
                    <a:lnTo>
                      <a:pt x="28" y="4"/>
                    </a:lnTo>
                    <a:lnTo>
                      <a:pt x="33" y="2"/>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05" name="Freeform 143"/>
              <p:cNvSpPr>
                <a:spLocks/>
              </p:cNvSpPr>
              <p:nvPr/>
            </p:nvSpPr>
            <p:spPr bwMode="auto">
              <a:xfrm>
                <a:off x="648" y="1090"/>
                <a:ext cx="40" cy="17"/>
              </a:xfrm>
              <a:custGeom>
                <a:avLst/>
                <a:gdLst>
                  <a:gd name="T0" fmla="*/ 37 w 40"/>
                  <a:gd name="T1" fmla="*/ 6 h 17"/>
                  <a:gd name="T2" fmla="*/ 34 w 40"/>
                  <a:gd name="T3" fmla="*/ 0 h 17"/>
                  <a:gd name="T4" fmla="*/ 29 w 40"/>
                  <a:gd name="T5" fmla="*/ 2 h 17"/>
                  <a:gd name="T6" fmla="*/ 24 w 40"/>
                  <a:gd name="T7" fmla="*/ 0 h 17"/>
                  <a:gd name="T8" fmla="*/ 19 w 40"/>
                  <a:gd name="T9" fmla="*/ 2 h 17"/>
                  <a:gd name="T10" fmla="*/ 12 w 40"/>
                  <a:gd name="T11" fmla="*/ 8 h 17"/>
                  <a:gd name="T12" fmla="*/ 5 w 40"/>
                  <a:gd name="T13" fmla="*/ 14 h 17"/>
                  <a:gd name="T14" fmla="*/ 0 w 40"/>
                  <a:gd name="T15" fmla="*/ 16 h 17"/>
                  <a:gd name="T16" fmla="*/ 5 w 40"/>
                  <a:gd name="T17" fmla="*/ 16 h 17"/>
                  <a:gd name="T18" fmla="*/ 15 w 40"/>
                  <a:gd name="T19" fmla="*/ 14 h 17"/>
                  <a:gd name="T20" fmla="*/ 22 w 40"/>
                  <a:gd name="T21" fmla="*/ 10 h 17"/>
                  <a:gd name="T22" fmla="*/ 29 w 40"/>
                  <a:gd name="T23" fmla="*/ 14 h 17"/>
                  <a:gd name="T24" fmla="*/ 32 w 40"/>
                  <a:gd name="T25" fmla="*/ 10 h 17"/>
                  <a:gd name="T26" fmla="*/ 39 w 40"/>
                  <a:gd name="T27" fmla="*/ 14 h 17"/>
                  <a:gd name="T28" fmla="*/ 39 w 40"/>
                  <a:gd name="T29" fmla="*/ 10 h 17"/>
                  <a:gd name="T30" fmla="*/ 37 w 40"/>
                  <a:gd name="T31" fmla="*/ 6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0" h="17">
                    <a:moveTo>
                      <a:pt x="37" y="6"/>
                    </a:moveTo>
                    <a:lnTo>
                      <a:pt x="34" y="0"/>
                    </a:lnTo>
                    <a:lnTo>
                      <a:pt x="29" y="2"/>
                    </a:lnTo>
                    <a:lnTo>
                      <a:pt x="24" y="0"/>
                    </a:lnTo>
                    <a:lnTo>
                      <a:pt x="19" y="2"/>
                    </a:lnTo>
                    <a:lnTo>
                      <a:pt x="12" y="8"/>
                    </a:lnTo>
                    <a:lnTo>
                      <a:pt x="5" y="14"/>
                    </a:lnTo>
                    <a:lnTo>
                      <a:pt x="0" y="16"/>
                    </a:lnTo>
                    <a:lnTo>
                      <a:pt x="5" y="16"/>
                    </a:lnTo>
                    <a:lnTo>
                      <a:pt x="15" y="14"/>
                    </a:lnTo>
                    <a:lnTo>
                      <a:pt x="22" y="10"/>
                    </a:lnTo>
                    <a:lnTo>
                      <a:pt x="29" y="14"/>
                    </a:lnTo>
                    <a:lnTo>
                      <a:pt x="32" y="10"/>
                    </a:lnTo>
                    <a:lnTo>
                      <a:pt x="39" y="14"/>
                    </a:lnTo>
                    <a:lnTo>
                      <a:pt x="39" y="10"/>
                    </a:lnTo>
                    <a:lnTo>
                      <a:pt x="37" y="6"/>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06" name="Freeform 144"/>
              <p:cNvSpPr>
                <a:spLocks/>
              </p:cNvSpPr>
              <p:nvPr/>
            </p:nvSpPr>
            <p:spPr bwMode="auto">
              <a:xfrm>
                <a:off x="661" y="1102"/>
                <a:ext cx="27" cy="17"/>
              </a:xfrm>
              <a:custGeom>
                <a:avLst/>
                <a:gdLst>
                  <a:gd name="T0" fmla="*/ 24 w 27"/>
                  <a:gd name="T1" fmla="*/ 0 h 17"/>
                  <a:gd name="T2" fmla="*/ 24 w 27"/>
                  <a:gd name="T3" fmla="*/ 6 h 17"/>
                  <a:gd name="T4" fmla="*/ 21 w 27"/>
                  <a:gd name="T5" fmla="*/ 10 h 17"/>
                  <a:gd name="T6" fmla="*/ 16 w 27"/>
                  <a:gd name="T7" fmla="*/ 11 h 17"/>
                  <a:gd name="T8" fmla="*/ 7 w 27"/>
                  <a:gd name="T9" fmla="*/ 10 h 17"/>
                  <a:gd name="T10" fmla="*/ 0 w 27"/>
                  <a:gd name="T11" fmla="*/ 8 h 17"/>
                  <a:gd name="T12" fmla="*/ 5 w 27"/>
                  <a:gd name="T13" fmla="*/ 13 h 17"/>
                  <a:gd name="T14" fmla="*/ 17 w 27"/>
                  <a:gd name="T15" fmla="*/ 16 h 17"/>
                  <a:gd name="T16" fmla="*/ 21 w 27"/>
                  <a:gd name="T17" fmla="*/ 14 h 17"/>
                  <a:gd name="T18" fmla="*/ 24 w 27"/>
                  <a:gd name="T19" fmla="*/ 10 h 17"/>
                  <a:gd name="T20" fmla="*/ 26 w 27"/>
                  <a:gd name="T21" fmla="*/ 6 h 17"/>
                  <a:gd name="T22" fmla="*/ 24 w 2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 h="17">
                    <a:moveTo>
                      <a:pt x="24" y="0"/>
                    </a:moveTo>
                    <a:lnTo>
                      <a:pt x="24" y="6"/>
                    </a:lnTo>
                    <a:lnTo>
                      <a:pt x="21" y="10"/>
                    </a:lnTo>
                    <a:lnTo>
                      <a:pt x="16" y="11"/>
                    </a:lnTo>
                    <a:lnTo>
                      <a:pt x="7" y="10"/>
                    </a:lnTo>
                    <a:lnTo>
                      <a:pt x="0" y="8"/>
                    </a:lnTo>
                    <a:lnTo>
                      <a:pt x="5" y="13"/>
                    </a:lnTo>
                    <a:lnTo>
                      <a:pt x="17" y="16"/>
                    </a:lnTo>
                    <a:lnTo>
                      <a:pt x="21" y="14"/>
                    </a:lnTo>
                    <a:lnTo>
                      <a:pt x="24" y="10"/>
                    </a:lnTo>
                    <a:lnTo>
                      <a:pt x="26" y="6"/>
                    </a:lnTo>
                    <a:lnTo>
                      <a:pt x="24"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07" name="Freeform 145"/>
              <p:cNvSpPr>
                <a:spLocks/>
              </p:cNvSpPr>
              <p:nvPr/>
            </p:nvSpPr>
            <p:spPr bwMode="auto">
              <a:xfrm>
                <a:off x="652" y="1097"/>
                <a:ext cx="33" cy="17"/>
              </a:xfrm>
              <a:custGeom>
                <a:avLst/>
                <a:gdLst>
                  <a:gd name="T0" fmla="*/ 32 w 33"/>
                  <a:gd name="T1" fmla="*/ 0 h 17"/>
                  <a:gd name="T2" fmla="*/ 32 w 33"/>
                  <a:gd name="T3" fmla="*/ 2 h 17"/>
                  <a:gd name="T4" fmla="*/ 30 w 33"/>
                  <a:gd name="T5" fmla="*/ 13 h 17"/>
                  <a:gd name="T6" fmla="*/ 25 w 33"/>
                  <a:gd name="T7" fmla="*/ 16 h 17"/>
                  <a:gd name="T8" fmla="*/ 20 w 33"/>
                  <a:gd name="T9" fmla="*/ 16 h 17"/>
                  <a:gd name="T10" fmla="*/ 12 w 33"/>
                  <a:gd name="T11" fmla="*/ 16 h 17"/>
                  <a:gd name="T12" fmla="*/ 5 w 33"/>
                  <a:gd name="T13" fmla="*/ 9 h 17"/>
                  <a:gd name="T14" fmla="*/ 0 w 33"/>
                  <a:gd name="T15" fmla="*/ 6 h 17"/>
                  <a:gd name="T16" fmla="*/ 7 w 33"/>
                  <a:gd name="T17" fmla="*/ 2 h 17"/>
                  <a:gd name="T18" fmla="*/ 15 w 33"/>
                  <a:gd name="T19" fmla="*/ 6 h 17"/>
                  <a:gd name="T20" fmla="*/ 22 w 33"/>
                  <a:gd name="T21" fmla="*/ 6 h 17"/>
                  <a:gd name="T22" fmla="*/ 30 w 33"/>
                  <a:gd name="T23" fmla="*/ 0 h 17"/>
                  <a:gd name="T24" fmla="*/ 32 w 33"/>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17">
                    <a:moveTo>
                      <a:pt x="32" y="0"/>
                    </a:moveTo>
                    <a:lnTo>
                      <a:pt x="32" y="2"/>
                    </a:lnTo>
                    <a:lnTo>
                      <a:pt x="30" y="13"/>
                    </a:lnTo>
                    <a:lnTo>
                      <a:pt x="25" y="16"/>
                    </a:lnTo>
                    <a:lnTo>
                      <a:pt x="20" y="16"/>
                    </a:lnTo>
                    <a:lnTo>
                      <a:pt x="12" y="16"/>
                    </a:lnTo>
                    <a:lnTo>
                      <a:pt x="5" y="9"/>
                    </a:lnTo>
                    <a:lnTo>
                      <a:pt x="0" y="6"/>
                    </a:lnTo>
                    <a:lnTo>
                      <a:pt x="7" y="2"/>
                    </a:lnTo>
                    <a:lnTo>
                      <a:pt x="15" y="6"/>
                    </a:lnTo>
                    <a:lnTo>
                      <a:pt x="22" y="6"/>
                    </a:lnTo>
                    <a:lnTo>
                      <a:pt x="30" y="0"/>
                    </a:lnTo>
                    <a:lnTo>
                      <a:pt x="32"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08" name="Freeform 146"/>
              <p:cNvSpPr>
                <a:spLocks/>
              </p:cNvSpPr>
              <p:nvPr/>
            </p:nvSpPr>
            <p:spPr bwMode="auto">
              <a:xfrm>
                <a:off x="526" y="915"/>
                <a:ext cx="162" cy="136"/>
              </a:xfrm>
              <a:custGeom>
                <a:avLst/>
                <a:gdLst>
                  <a:gd name="T0" fmla="*/ 156 w 162"/>
                  <a:gd name="T1" fmla="*/ 57 h 136"/>
                  <a:gd name="T2" fmla="*/ 148 w 162"/>
                  <a:gd name="T3" fmla="*/ 43 h 136"/>
                  <a:gd name="T4" fmla="*/ 143 w 162"/>
                  <a:gd name="T5" fmla="*/ 37 h 136"/>
                  <a:gd name="T6" fmla="*/ 134 w 162"/>
                  <a:gd name="T7" fmla="*/ 36 h 136"/>
                  <a:gd name="T8" fmla="*/ 122 w 162"/>
                  <a:gd name="T9" fmla="*/ 37 h 136"/>
                  <a:gd name="T10" fmla="*/ 106 w 162"/>
                  <a:gd name="T11" fmla="*/ 46 h 136"/>
                  <a:gd name="T12" fmla="*/ 82 w 162"/>
                  <a:gd name="T13" fmla="*/ 43 h 136"/>
                  <a:gd name="T14" fmla="*/ 54 w 162"/>
                  <a:gd name="T15" fmla="*/ 36 h 136"/>
                  <a:gd name="T16" fmla="*/ 38 w 162"/>
                  <a:gd name="T17" fmla="*/ 36 h 136"/>
                  <a:gd name="T18" fmla="*/ 59 w 162"/>
                  <a:gd name="T19" fmla="*/ 39 h 136"/>
                  <a:gd name="T20" fmla="*/ 77 w 162"/>
                  <a:gd name="T21" fmla="*/ 44 h 136"/>
                  <a:gd name="T22" fmla="*/ 64 w 162"/>
                  <a:gd name="T23" fmla="*/ 53 h 136"/>
                  <a:gd name="T24" fmla="*/ 61 w 162"/>
                  <a:gd name="T25" fmla="*/ 64 h 136"/>
                  <a:gd name="T26" fmla="*/ 61 w 162"/>
                  <a:gd name="T27" fmla="*/ 80 h 136"/>
                  <a:gd name="T28" fmla="*/ 70 w 162"/>
                  <a:gd name="T29" fmla="*/ 91 h 136"/>
                  <a:gd name="T30" fmla="*/ 66 w 162"/>
                  <a:gd name="T31" fmla="*/ 98 h 136"/>
                  <a:gd name="T32" fmla="*/ 57 w 162"/>
                  <a:gd name="T33" fmla="*/ 112 h 136"/>
                  <a:gd name="T34" fmla="*/ 52 w 162"/>
                  <a:gd name="T35" fmla="*/ 124 h 136"/>
                  <a:gd name="T36" fmla="*/ 43 w 162"/>
                  <a:gd name="T37" fmla="*/ 123 h 136"/>
                  <a:gd name="T38" fmla="*/ 36 w 162"/>
                  <a:gd name="T39" fmla="*/ 107 h 136"/>
                  <a:gd name="T40" fmla="*/ 25 w 162"/>
                  <a:gd name="T41" fmla="*/ 103 h 136"/>
                  <a:gd name="T42" fmla="*/ 20 w 162"/>
                  <a:gd name="T43" fmla="*/ 115 h 136"/>
                  <a:gd name="T44" fmla="*/ 20 w 162"/>
                  <a:gd name="T45" fmla="*/ 135 h 136"/>
                  <a:gd name="T46" fmla="*/ 11 w 162"/>
                  <a:gd name="T47" fmla="*/ 131 h 136"/>
                  <a:gd name="T48" fmla="*/ 4 w 162"/>
                  <a:gd name="T49" fmla="*/ 108 h 136"/>
                  <a:gd name="T50" fmla="*/ 0 w 162"/>
                  <a:gd name="T51" fmla="*/ 91 h 136"/>
                  <a:gd name="T52" fmla="*/ 2 w 162"/>
                  <a:gd name="T53" fmla="*/ 68 h 136"/>
                  <a:gd name="T54" fmla="*/ 7 w 162"/>
                  <a:gd name="T55" fmla="*/ 44 h 136"/>
                  <a:gd name="T56" fmla="*/ 13 w 162"/>
                  <a:gd name="T57" fmla="*/ 28 h 136"/>
                  <a:gd name="T58" fmla="*/ 21 w 162"/>
                  <a:gd name="T59" fmla="*/ 16 h 136"/>
                  <a:gd name="T60" fmla="*/ 43 w 162"/>
                  <a:gd name="T61" fmla="*/ 5 h 136"/>
                  <a:gd name="T62" fmla="*/ 57 w 162"/>
                  <a:gd name="T63" fmla="*/ 2 h 136"/>
                  <a:gd name="T64" fmla="*/ 77 w 162"/>
                  <a:gd name="T65" fmla="*/ 0 h 136"/>
                  <a:gd name="T66" fmla="*/ 104 w 162"/>
                  <a:gd name="T67" fmla="*/ 2 h 136"/>
                  <a:gd name="T68" fmla="*/ 131 w 162"/>
                  <a:gd name="T69" fmla="*/ 7 h 136"/>
                  <a:gd name="T70" fmla="*/ 143 w 162"/>
                  <a:gd name="T71" fmla="*/ 12 h 136"/>
                  <a:gd name="T72" fmla="*/ 154 w 162"/>
                  <a:gd name="T73" fmla="*/ 21 h 136"/>
                  <a:gd name="T74" fmla="*/ 159 w 162"/>
                  <a:gd name="T75" fmla="*/ 28 h 136"/>
                  <a:gd name="T76" fmla="*/ 161 w 162"/>
                  <a:gd name="T77" fmla="*/ 34 h 136"/>
                  <a:gd name="T78" fmla="*/ 161 w 162"/>
                  <a:gd name="T79" fmla="*/ 43 h 136"/>
                  <a:gd name="T80" fmla="*/ 156 w 162"/>
                  <a:gd name="T81" fmla="*/ 57 h 1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62" h="136">
                    <a:moveTo>
                      <a:pt x="156" y="57"/>
                    </a:moveTo>
                    <a:lnTo>
                      <a:pt x="148" y="43"/>
                    </a:lnTo>
                    <a:lnTo>
                      <a:pt x="143" y="37"/>
                    </a:lnTo>
                    <a:lnTo>
                      <a:pt x="134" y="36"/>
                    </a:lnTo>
                    <a:lnTo>
                      <a:pt x="122" y="37"/>
                    </a:lnTo>
                    <a:lnTo>
                      <a:pt x="106" y="46"/>
                    </a:lnTo>
                    <a:lnTo>
                      <a:pt x="82" y="43"/>
                    </a:lnTo>
                    <a:lnTo>
                      <a:pt x="54" y="36"/>
                    </a:lnTo>
                    <a:lnTo>
                      <a:pt x="38" y="36"/>
                    </a:lnTo>
                    <a:lnTo>
                      <a:pt x="59" y="39"/>
                    </a:lnTo>
                    <a:lnTo>
                      <a:pt x="77" y="44"/>
                    </a:lnTo>
                    <a:lnTo>
                      <a:pt x="64" y="53"/>
                    </a:lnTo>
                    <a:lnTo>
                      <a:pt x="61" y="64"/>
                    </a:lnTo>
                    <a:lnTo>
                      <a:pt x="61" y="80"/>
                    </a:lnTo>
                    <a:lnTo>
                      <a:pt x="70" y="91"/>
                    </a:lnTo>
                    <a:lnTo>
                      <a:pt x="66" y="98"/>
                    </a:lnTo>
                    <a:lnTo>
                      <a:pt x="57" y="112"/>
                    </a:lnTo>
                    <a:lnTo>
                      <a:pt x="52" y="124"/>
                    </a:lnTo>
                    <a:lnTo>
                      <a:pt x="43" y="123"/>
                    </a:lnTo>
                    <a:lnTo>
                      <a:pt x="36" y="107"/>
                    </a:lnTo>
                    <a:lnTo>
                      <a:pt x="25" y="103"/>
                    </a:lnTo>
                    <a:lnTo>
                      <a:pt x="20" y="115"/>
                    </a:lnTo>
                    <a:lnTo>
                      <a:pt x="20" y="135"/>
                    </a:lnTo>
                    <a:lnTo>
                      <a:pt x="11" y="131"/>
                    </a:lnTo>
                    <a:lnTo>
                      <a:pt x="4" y="108"/>
                    </a:lnTo>
                    <a:lnTo>
                      <a:pt x="0" y="91"/>
                    </a:lnTo>
                    <a:lnTo>
                      <a:pt x="2" y="68"/>
                    </a:lnTo>
                    <a:lnTo>
                      <a:pt x="7" y="44"/>
                    </a:lnTo>
                    <a:lnTo>
                      <a:pt x="13" y="28"/>
                    </a:lnTo>
                    <a:lnTo>
                      <a:pt x="21" y="16"/>
                    </a:lnTo>
                    <a:lnTo>
                      <a:pt x="43" y="5"/>
                    </a:lnTo>
                    <a:lnTo>
                      <a:pt x="57" y="2"/>
                    </a:lnTo>
                    <a:lnTo>
                      <a:pt x="77" y="0"/>
                    </a:lnTo>
                    <a:lnTo>
                      <a:pt x="104" y="2"/>
                    </a:lnTo>
                    <a:lnTo>
                      <a:pt x="131" y="7"/>
                    </a:lnTo>
                    <a:lnTo>
                      <a:pt x="143" y="12"/>
                    </a:lnTo>
                    <a:lnTo>
                      <a:pt x="154" y="21"/>
                    </a:lnTo>
                    <a:lnTo>
                      <a:pt x="159" y="28"/>
                    </a:lnTo>
                    <a:lnTo>
                      <a:pt x="161" y="34"/>
                    </a:lnTo>
                    <a:lnTo>
                      <a:pt x="161" y="43"/>
                    </a:lnTo>
                    <a:lnTo>
                      <a:pt x="156" y="57"/>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09" name="Freeform 147"/>
              <p:cNvSpPr>
                <a:spLocks/>
              </p:cNvSpPr>
              <p:nvPr/>
            </p:nvSpPr>
            <p:spPr bwMode="auto">
              <a:xfrm>
                <a:off x="663" y="1052"/>
                <a:ext cx="17" cy="17"/>
              </a:xfrm>
              <a:custGeom>
                <a:avLst/>
                <a:gdLst>
                  <a:gd name="T0" fmla="*/ 16 w 17"/>
                  <a:gd name="T1" fmla="*/ 0 h 17"/>
                  <a:gd name="T2" fmla="*/ 10 w 17"/>
                  <a:gd name="T3" fmla="*/ 12 h 17"/>
                  <a:gd name="T4" fmla="*/ 4 w 17"/>
                  <a:gd name="T5" fmla="*/ 12 h 17"/>
                  <a:gd name="T6" fmla="*/ 0 w 17"/>
                  <a:gd name="T7" fmla="*/ 16 h 17"/>
                  <a:gd name="T8" fmla="*/ 0 w 17"/>
                  <a:gd name="T9" fmla="*/ 4 h 17"/>
                  <a:gd name="T10" fmla="*/ 6 w 17"/>
                  <a:gd name="T11" fmla="*/ 4 h 17"/>
                  <a:gd name="T12" fmla="*/ 16 w 17"/>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7">
                    <a:moveTo>
                      <a:pt x="16" y="0"/>
                    </a:moveTo>
                    <a:lnTo>
                      <a:pt x="10" y="12"/>
                    </a:lnTo>
                    <a:lnTo>
                      <a:pt x="4" y="12"/>
                    </a:lnTo>
                    <a:lnTo>
                      <a:pt x="0" y="16"/>
                    </a:lnTo>
                    <a:lnTo>
                      <a:pt x="0" y="4"/>
                    </a:lnTo>
                    <a:lnTo>
                      <a:pt x="6" y="4"/>
                    </a:lnTo>
                    <a:lnTo>
                      <a:pt x="16"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6710" name="Group 148"/>
              <p:cNvGrpSpPr>
                <a:grpSpLocks/>
              </p:cNvGrpSpPr>
              <p:nvPr/>
            </p:nvGrpSpPr>
            <p:grpSpPr bwMode="auto">
              <a:xfrm>
                <a:off x="676" y="1017"/>
                <a:ext cx="20" cy="21"/>
                <a:chOff x="676" y="1017"/>
                <a:chExt cx="20" cy="21"/>
              </a:xfrm>
            </p:grpSpPr>
            <p:sp>
              <p:nvSpPr>
                <p:cNvPr id="26717" name="Freeform 149"/>
                <p:cNvSpPr>
                  <a:spLocks/>
                </p:cNvSpPr>
                <p:nvPr/>
              </p:nvSpPr>
              <p:spPr bwMode="auto">
                <a:xfrm>
                  <a:off x="676" y="1017"/>
                  <a:ext cx="17" cy="17"/>
                </a:xfrm>
                <a:custGeom>
                  <a:avLst/>
                  <a:gdLst>
                    <a:gd name="T0" fmla="*/ 16 w 17"/>
                    <a:gd name="T1" fmla="*/ 3 h 17"/>
                    <a:gd name="T2" fmla="*/ 11 w 17"/>
                    <a:gd name="T3" fmla="*/ 0 h 17"/>
                    <a:gd name="T4" fmla="*/ 6 w 17"/>
                    <a:gd name="T5" fmla="*/ 0 h 17"/>
                    <a:gd name="T6" fmla="*/ 0 w 17"/>
                    <a:gd name="T7" fmla="*/ 3 h 17"/>
                    <a:gd name="T8" fmla="*/ 2 w 17"/>
                    <a:gd name="T9" fmla="*/ 8 h 17"/>
                    <a:gd name="T10" fmla="*/ 5 w 17"/>
                    <a:gd name="T11" fmla="*/ 12 h 17"/>
                    <a:gd name="T12" fmla="*/ 8 w 17"/>
                    <a:gd name="T13" fmla="*/ 16 h 17"/>
                    <a:gd name="T14" fmla="*/ 13 w 17"/>
                    <a:gd name="T15" fmla="*/ 12 h 17"/>
                    <a:gd name="T16" fmla="*/ 14 w 17"/>
                    <a:gd name="T17" fmla="*/ 8 h 17"/>
                    <a:gd name="T18" fmla="*/ 16 w 17"/>
                    <a:gd name="T19" fmla="*/ 3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7">
                      <a:moveTo>
                        <a:pt x="16" y="3"/>
                      </a:moveTo>
                      <a:lnTo>
                        <a:pt x="11" y="0"/>
                      </a:lnTo>
                      <a:lnTo>
                        <a:pt x="6" y="0"/>
                      </a:lnTo>
                      <a:lnTo>
                        <a:pt x="0" y="3"/>
                      </a:lnTo>
                      <a:lnTo>
                        <a:pt x="2" y="8"/>
                      </a:lnTo>
                      <a:lnTo>
                        <a:pt x="5" y="12"/>
                      </a:lnTo>
                      <a:lnTo>
                        <a:pt x="8" y="16"/>
                      </a:lnTo>
                      <a:lnTo>
                        <a:pt x="13" y="12"/>
                      </a:lnTo>
                      <a:lnTo>
                        <a:pt x="14" y="8"/>
                      </a:lnTo>
                      <a:lnTo>
                        <a:pt x="16" y="3"/>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18" name="Freeform 150"/>
                <p:cNvSpPr>
                  <a:spLocks/>
                </p:cNvSpPr>
                <p:nvPr/>
              </p:nvSpPr>
              <p:spPr bwMode="auto">
                <a:xfrm>
                  <a:off x="679" y="1021"/>
                  <a:ext cx="17" cy="17"/>
                </a:xfrm>
                <a:custGeom>
                  <a:avLst/>
                  <a:gdLst>
                    <a:gd name="T0" fmla="*/ 16 w 17"/>
                    <a:gd name="T1" fmla="*/ 0 h 17"/>
                    <a:gd name="T2" fmla="*/ 16 w 17"/>
                    <a:gd name="T3" fmla="*/ 4 h 17"/>
                    <a:gd name="T4" fmla="*/ 16 w 17"/>
                    <a:gd name="T5" fmla="*/ 16 h 17"/>
                    <a:gd name="T6" fmla="*/ 16 w 17"/>
                    <a:gd name="T7" fmla="*/ 12 h 17"/>
                    <a:gd name="T8" fmla="*/ 0 w 17"/>
                    <a:gd name="T9" fmla="*/ 0 h 17"/>
                    <a:gd name="T10" fmla="*/ 16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16" y="0"/>
                      </a:moveTo>
                      <a:lnTo>
                        <a:pt x="16" y="4"/>
                      </a:lnTo>
                      <a:lnTo>
                        <a:pt x="16" y="16"/>
                      </a:lnTo>
                      <a:lnTo>
                        <a:pt x="16" y="12"/>
                      </a:lnTo>
                      <a:lnTo>
                        <a:pt x="0" y="0"/>
                      </a:lnTo>
                      <a:lnTo>
                        <a:pt x="16" y="0"/>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19" name="Freeform 151"/>
                <p:cNvSpPr>
                  <a:spLocks/>
                </p:cNvSpPr>
                <p:nvPr/>
              </p:nvSpPr>
              <p:spPr bwMode="auto">
                <a:xfrm>
                  <a:off x="690" y="1021"/>
                  <a:ext cx="1" cy="1"/>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6711" name="Group 152"/>
              <p:cNvGrpSpPr>
                <a:grpSpLocks/>
              </p:cNvGrpSpPr>
              <p:nvPr/>
            </p:nvGrpSpPr>
            <p:grpSpPr bwMode="auto">
              <a:xfrm>
                <a:off x="613" y="1003"/>
                <a:ext cx="52" cy="33"/>
                <a:chOff x="613" y="1003"/>
                <a:chExt cx="52" cy="33"/>
              </a:xfrm>
            </p:grpSpPr>
            <p:sp>
              <p:nvSpPr>
                <p:cNvPr id="26714" name="Freeform 153"/>
                <p:cNvSpPr>
                  <a:spLocks/>
                </p:cNvSpPr>
                <p:nvPr/>
              </p:nvSpPr>
              <p:spPr bwMode="auto">
                <a:xfrm>
                  <a:off x="613" y="1003"/>
                  <a:ext cx="48" cy="25"/>
                </a:xfrm>
                <a:custGeom>
                  <a:avLst/>
                  <a:gdLst>
                    <a:gd name="T0" fmla="*/ 45 w 48"/>
                    <a:gd name="T1" fmla="*/ 12 h 25"/>
                    <a:gd name="T2" fmla="*/ 47 w 48"/>
                    <a:gd name="T3" fmla="*/ 9 h 25"/>
                    <a:gd name="T4" fmla="*/ 47 w 48"/>
                    <a:gd name="T5" fmla="*/ 5 h 25"/>
                    <a:gd name="T6" fmla="*/ 44 w 48"/>
                    <a:gd name="T7" fmla="*/ 2 h 25"/>
                    <a:gd name="T8" fmla="*/ 38 w 48"/>
                    <a:gd name="T9" fmla="*/ 0 h 25"/>
                    <a:gd name="T10" fmla="*/ 33 w 48"/>
                    <a:gd name="T11" fmla="*/ 0 h 25"/>
                    <a:gd name="T12" fmla="*/ 26 w 48"/>
                    <a:gd name="T13" fmla="*/ 0 h 25"/>
                    <a:gd name="T14" fmla="*/ 21 w 48"/>
                    <a:gd name="T15" fmla="*/ 0 h 25"/>
                    <a:gd name="T16" fmla="*/ 7 w 48"/>
                    <a:gd name="T17" fmla="*/ 3 h 25"/>
                    <a:gd name="T18" fmla="*/ 0 w 48"/>
                    <a:gd name="T19" fmla="*/ 9 h 25"/>
                    <a:gd name="T20" fmla="*/ 17 w 48"/>
                    <a:gd name="T21" fmla="*/ 7 h 25"/>
                    <a:gd name="T22" fmla="*/ 23 w 48"/>
                    <a:gd name="T23" fmla="*/ 7 h 25"/>
                    <a:gd name="T24" fmla="*/ 30 w 48"/>
                    <a:gd name="T25" fmla="*/ 7 h 25"/>
                    <a:gd name="T26" fmla="*/ 33 w 48"/>
                    <a:gd name="T27" fmla="*/ 10 h 25"/>
                    <a:gd name="T28" fmla="*/ 28 w 48"/>
                    <a:gd name="T29" fmla="*/ 10 h 25"/>
                    <a:gd name="T30" fmla="*/ 23 w 48"/>
                    <a:gd name="T31" fmla="*/ 12 h 25"/>
                    <a:gd name="T32" fmla="*/ 17 w 48"/>
                    <a:gd name="T33" fmla="*/ 14 h 25"/>
                    <a:gd name="T34" fmla="*/ 14 w 48"/>
                    <a:gd name="T35" fmla="*/ 17 h 25"/>
                    <a:gd name="T36" fmla="*/ 7 w 48"/>
                    <a:gd name="T37" fmla="*/ 21 h 25"/>
                    <a:gd name="T38" fmla="*/ 16 w 48"/>
                    <a:gd name="T39" fmla="*/ 22 h 25"/>
                    <a:gd name="T40" fmla="*/ 21 w 48"/>
                    <a:gd name="T41" fmla="*/ 22 h 25"/>
                    <a:gd name="T42" fmla="*/ 26 w 48"/>
                    <a:gd name="T43" fmla="*/ 24 h 25"/>
                    <a:gd name="T44" fmla="*/ 30 w 48"/>
                    <a:gd name="T45" fmla="*/ 22 h 25"/>
                    <a:gd name="T46" fmla="*/ 35 w 48"/>
                    <a:gd name="T47" fmla="*/ 22 h 25"/>
                    <a:gd name="T48" fmla="*/ 38 w 48"/>
                    <a:gd name="T49" fmla="*/ 17 h 25"/>
                    <a:gd name="T50" fmla="*/ 42 w 48"/>
                    <a:gd name="T51" fmla="*/ 19 h 25"/>
                    <a:gd name="T52" fmla="*/ 45 w 48"/>
                    <a:gd name="T53" fmla="*/ 24 h 25"/>
                    <a:gd name="T54" fmla="*/ 45 w 48"/>
                    <a:gd name="T55" fmla="*/ 12 h 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 h="25">
                      <a:moveTo>
                        <a:pt x="45" y="12"/>
                      </a:moveTo>
                      <a:lnTo>
                        <a:pt x="47" y="9"/>
                      </a:lnTo>
                      <a:lnTo>
                        <a:pt x="47" y="5"/>
                      </a:lnTo>
                      <a:lnTo>
                        <a:pt x="44" y="2"/>
                      </a:lnTo>
                      <a:lnTo>
                        <a:pt x="38" y="0"/>
                      </a:lnTo>
                      <a:lnTo>
                        <a:pt x="33" y="0"/>
                      </a:lnTo>
                      <a:lnTo>
                        <a:pt x="26" y="0"/>
                      </a:lnTo>
                      <a:lnTo>
                        <a:pt x="21" y="0"/>
                      </a:lnTo>
                      <a:lnTo>
                        <a:pt x="7" y="3"/>
                      </a:lnTo>
                      <a:lnTo>
                        <a:pt x="0" y="9"/>
                      </a:lnTo>
                      <a:lnTo>
                        <a:pt x="17" y="7"/>
                      </a:lnTo>
                      <a:lnTo>
                        <a:pt x="23" y="7"/>
                      </a:lnTo>
                      <a:lnTo>
                        <a:pt x="30" y="7"/>
                      </a:lnTo>
                      <a:lnTo>
                        <a:pt x="33" y="10"/>
                      </a:lnTo>
                      <a:lnTo>
                        <a:pt x="28" y="10"/>
                      </a:lnTo>
                      <a:lnTo>
                        <a:pt x="23" y="12"/>
                      </a:lnTo>
                      <a:lnTo>
                        <a:pt x="17" y="14"/>
                      </a:lnTo>
                      <a:lnTo>
                        <a:pt x="14" y="17"/>
                      </a:lnTo>
                      <a:lnTo>
                        <a:pt x="7" y="21"/>
                      </a:lnTo>
                      <a:lnTo>
                        <a:pt x="16" y="22"/>
                      </a:lnTo>
                      <a:lnTo>
                        <a:pt x="21" y="22"/>
                      </a:lnTo>
                      <a:lnTo>
                        <a:pt x="26" y="24"/>
                      </a:lnTo>
                      <a:lnTo>
                        <a:pt x="30" y="22"/>
                      </a:lnTo>
                      <a:lnTo>
                        <a:pt x="35" y="22"/>
                      </a:lnTo>
                      <a:lnTo>
                        <a:pt x="38" y="17"/>
                      </a:lnTo>
                      <a:lnTo>
                        <a:pt x="42" y="19"/>
                      </a:lnTo>
                      <a:lnTo>
                        <a:pt x="45" y="24"/>
                      </a:lnTo>
                      <a:lnTo>
                        <a:pt x="45" y="12"/>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15" name="Freeform 154"/>
                <p:cNvSpPr>
                  <a:spLocks/>
                </p:cNvSpPr>
                <p:nvPr/>
              </p:nvSpPr>
              <p:spPr bwMode="auto">
                <a:xfrm>
                  <a:off x="648" y="1017"/>
                  <a:ext cx="17" cy="17"/>
                </a:xfrm>
                <a:custGeom>
                  <a:avLst/>
                  <a:gdLst>
                    <a:gd name="T0" fmla="*/ 16 w 17"/>
                    <a:gd name="T1" fmla="*/ 8 h 17"/>
                    <a:gd name="T2" fmla="*/ 16 w 17"/>
                    <a:gd name="T3" fmla="*/ 16 h 17"/>
                    <a:gd name="T4" fmla="*/ 0 w 17"/>
                    <a:gd name="T5" fmla="*/ 16 h 17"/>
                    <a:gd name="T6" fmla="*/ 16 w 17"/>
                    <a:gd name="T7" fmla="*/ 13 h 17"/>
                    <a:gd name="T8" fmla="*/ 16 w 17"/>
                    <a:gd name="T9" fmla="*/ 8 h 17"/>
                    <a:gd name="T10" fmla="*/ 16 w 17"/>
                    <a:gd name="T11" fmla="*/ 0 h 17"/>
                    <a:gd name="T12" fmla="*/ 16 w 17"/>
                    <a:gd name="T13" fmla="*/ 8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7">
                      <a:moveTo>
                        <a:pt x="16" y="8"/>
                      </a:moveTo>
                      <a:lnTo>
                        <a:pt x="16" y="16"/>
                      </a:lnTo>
                      <a:lnTo>
                        <a:pt x="0" y="16"/>
                      </a:lnTo>
                      <a:lnTo>
                        <a:pt x="16" y="13"/>
                      </a:lnTo>
                      <a:lnTo>
                        <a:pt x="16" y="8"/>
                      </a:lnTo>
                      <a:lnTo>
                        <a:pt x="16" y="0"/>
                      </a:lnTo>
                      <a:lnTo>
                        <a:pt x="16" y="8"/>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16" name="Freeform 155"/>
                <p:cNvSpPr>
                  <a:spLocks/>
                </p:cNvSpPr>
                <p:nvPr/>
              </p:nvSpPr>
              <p:spPr bwMode="auto">
                <a:xfrm>
                  <a:off x="631" y="1019"/>
                  <a:ext cx="17" cy="17"/>
                </a:xfrm>
                <a:custGeom>
                  <a:avLst/>
                  <a:gdLst>
                    <a:gd name="T0" fmla="*/ 9 w 17"/>
                    <a:gd name="T1" fmla="*/ 0 h 17"/>
                    <a:gd name="T2" fmla="*/ 9 w 17"/>
                    <a:gd name="T3" fmla="*/ 8 h 17"/>
                    <a:gd name="T4" fmla="*/ 13 w 17"/>
                    <a:gd name="T5" fmla="*/ 13 h 17"/>
                    <a:gd name="T6" fmla="*/ 16 w 17"/>
                    <a:gd name="T7" fmla="*/ 16 h 17"/>
                    <a:gd name="T8" fmla="*/ 6 w 17"/>
                    <a:gd name="T9" fmla="*/ 13 h 17"/>
                    <a:gd name="T10" fmla="*/ 0 w 17"/>
                    <a:gd name="T11" fmla="*/ 8 h 17"/>
                    <a:gd name="T12" fmla="*/ 2 w 17"/>
                    <a:gd name="T13" fmla="*/ 5 h 17"/>
                    <a:gd name="T14" fmla="*/ 9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 h="17">
                      <a:moveTo>
                        <a:pt x="9" y="0"/>
                      </a:moveTo>
                      <a:lnTo>
                        <a:pt x="9" y="8"/>
                      </a:lnTo>
                      <a:lnTo>
                        <a:pt x="13" y="13"/>
                      </a:lnTo>
                      <a:lnTo>
                        <a:pt x="16" y="16"/>
                      </a:lnTo>
                      <a:lnTo>
                        <a:pt x="6" y="13"/>
                      </a:lnTo>
                      <a:lnTo>
                        <a:pt x="0" y="8"/>
                      </a:lnTo>
                      <a:lnTo>
                        <a:pt x="2" y="5"/>
                      </a:lnTo>
                      <a:lnTo>
                        <a:pt x="9" y="0"/>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6712" name="Freeform 156"/>
              <p:cNvSpPr>
                <a:spLocks/>
              </p:cNvSpPr>
              <p:nvPr/>
            </p:nvSpPr>
            <p:spPr bwMode="auto">
              <a:xfrm>
                <a:off x="555" y="1041"/>
                <a:ext cx="17" cy="17"/>
              </a:xfrm>
              <a:custGeom>
                <a:avLst/>
                <a:gdLst>
                  <a:gd name="T0" fmla="*/ 16 w 17"/>
                  <a:gd name="T1" fmla="*/ 0 h 17"/>
                  <a:gd name="T2" fmla="*/ 6 w 17"/>
                  <a:gd name="T3" fmla="*/ 8 h 17"/>
                  <a:gd name="T4" fmla="*/ 10 w 17"/>
                  <a:gd name="T5" fmla="*/ 16 h 17"/>
                  <a:gd name="T6" fmla="*/ 0 w 17"/>
                  <a:gd name="T7" fmla="*/ 10 h 17"/>
                  <a:gd name="T8" fmla="*/ 4 w 17"/>
                  <a:gd name="T9" fmla="*/ 2 h 17"/>
                  <a:gd name="T10" fmla="*/ 16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16" y="0"/>
                    </a:moveTo>
                    <a:lnTo>
                      <a:pt x="6" y="8"/>
                    </a:lnTo>
                    <a:lnTo>
                      <a:pt x="10" y="16"/>
                    </a:lnTo>
                    <a:lnTo>
                      <a:pt x="0" y="10"/>
                    </a:lnTo>
                    <a:lnTo>
                      <a:pt x="4" y="2"/>
                    </a:lnTo>
                    <a:lnTo>
                      <a:pt x="16"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13" name="Freeform 157"/>
              <p:cNvSpPr>
                <a:spLocks/>
              </p:cNvSpPr>
              <p:nvPr/>
            </p:nvSpPr>
            <p:spPr bwMode="auto">
              <a:xfrm>
                <a:off x="550" y="1030"/>
                <a:ext cx="17" cy="37"/>
              </a:xfrm>
              <a:custGeom>
                <a:avLst/>
                <a:gdLst>
                  <a:gd name="T0" fmla="*/ 16 w 17"/>
                  <a:gd name="T1" fmla="*/ 3 h 37"/>
                  <a:gd name="T2" fmla="*/ 10 w 17"/>
                  <a:gd name="T3" fmla="*/ 0 h 37"/>
                  <a:gd name="T4" fmla="*/ 5 w 17"/>
                  <a:gd name="T5" fmla="*/ 7 h 37"/>
                  <a:gd name="T6" fmla="*/ 3 w 17"/>
                  <a:gd name="T7" fmla="*/ 17 h 37"/>
                  <a:gd name="T8" fmla="*/ 8 w 17"/>
                  <a:gd name="T9" fmla="*/ 26 h 37"/>
                  <a:gd name="T10" fmla="*/ 14 w 17"/>
                  <a:gd name="T11" fmla="*/ 36 h 37"/>
                  <a:gd name="T12" fmla="*/ 3 w 17"/>
                  <a:gd name="T13" fmla="*/ 26 h 37"/>
                  <a:gd name="T14" fmla="*/ 0 w 17"/>
                  <a:gd name="T15" fmla="*/ 17 h 37"/>
                  <a:gd name="T16" fmla="*/ 0 w 17"/>
                  <a:gd name="T17" fmla="*/ 9 h 37"/>
                  <a:gd name="T18" fmla="*/ 3 w 17"/>
                  <a:gd name="T19" fmla="*/ 0 h 37"/>
                  <a:gd name="T20" fmla="*/ 16 w 17"/>
                  <a:gd name="T21" fmla="*/ 3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7">
                    <a:moveTo>
                      <a:pt x="16" y="3"/>
                    </a:moveTo>
                    <a:lnTo>
                      <a:pt x="10" y="0"/>
                    </a:lnTo>
                    <a:lnTo>
                      <a:pt x="5" y="7"/>
                    </a:lnTo>
                    <a:lnTo>
                      <a:pt x="3" y="17"/>
                    </a:lnTo>
                    <a:lnTo>
                      <a:pt x="8" y="26"/>
                    </a:lnTo>
                    <a:lnTo>
                      <a:pt x="14" y="36"/>
                    </a:lnTo>
                    <a:lnTo>
                      <a:pt x="3" y="26"/>
                    </a:lnTo>
                    <a:lnTo>
                      <a:pt x="0" y="17"/>
                    </a:lnTo>
                    <a:lnTo>
                      <a:pt x="0" y="9"/>
                    </a:lnTo>
                    <a:lnTo>
                      <a:pt x="3" y="0"/>
                    </a:lnTo>
                    <a:lnTo>
                      <a:pt x="16" y="3"/>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6649" name="Group 158"/>
            <p:cNvGrpSpPr>
              <a:grpSpLocks/>
            </p:cNvGrpSpPr>
            <p:nvPr/>
          </p:nvGrpSpPr>
          <p:grpSpPr bwMode="auto">
            <a:xfrm>
              <a:off x="917" y="1366"/>
              <a:ext cx="92" cy="151"/>
              <a:chOff x="917" y="1366"/>
              <a:chExt cx="92" cy="151"/>
            </a:xfrm>
          </p:grpSpPr>
          <p:sp>
            <p:nvSpPr>
              <p:cNvPr id="26695" name="Freeform 159"/>
              <p:cNvSpPr>
                <a:spLocks/>
              </p:cNvSpPr>
              <p:nvPr/>
            </p:nvSpPr>
            <p:spPr bwMode="auto">
              <a:xfrm>
                <a:off x="917" y="1366"/>
                <a:ext cx="92" cy="151"/>
              </a:xfrm>
              <a:custGeom>
                <a:avLst/>
                <a:gdLst>
                  <a:gd name="T0" fmla="*/ 60 w 92"/>
                  <a:gd name="T1" fmla="*/ 23 h 151"/>
                  <a:gd name="T2" fmla="*/ 38 w 92"/>
                  <a:gd name="T3" fmla="*/ 4 h 151"/>
                  <a:gd name="T4" fmla="*/ 25 w 92"/>
                  <a:gd name="T5" fmla="*/ 0 h 151"/>
                  <a:gd name="T6" fmla="*/ 15 w 92"/>
                  <a:gd name="T7" fmla="*/ 0 h 151"/>
                  <a:gd name="T8" fmla="*/ 0 w 92"/>
                  <a:gd name="T9" fmla="*/ 7 h 151"/>
                  <a:gd name="T10" fmla="*/ 4 w 92"/>
                  <a:gd name="T11" fmla="*/ 27 h 151"/>
                  <a:gd name="T12" fmla="*/ 4 w 92"/>
                  <a:gd name="T13" fmla="*/ 36 h 151"/>
                  <a:gd name="T14" fmla="*/ 4 w 92"/>
                  <a:gd name="T15" fmla="*/ 47 h 151"/>
                  <a:gd name="T16" fmla="*/ 7 w 92"/>
                  <a:gd name="T17" fmla="*/ 63 h 151"/>
                  <a:gd name="T18" fmla="*/ 11 w 92"/>
                  <a:gd name="T19" fmla="*/ 76 h 151"/>
                  <a:gd name="T20" fmla="*/ 13 w 92"/>
                  <a:gd name="T21" fmla="*/ 85 h 151"/>
                  <a:gd name="T22" fmla="*/ 15 w 92"/>
                  <a:gd name="T23" fmla="*/ 94 h 151"/>
                  <a:gd name="T24" fmla="*/ 18 w 92"/>
                  <a:gd name="T25" fmla="*/ 99 h 151"/>
                  <a:gd name="T26" fmla="*/ 20 w 92"/>
                  <a:gd name="T27" fmla="*/ 108 h 151"/>
                  <a:gd name="T28" fmla="*/ 22 w 92"/>
                  <a:gd name="T29" fmla="*/ 116 h 151"/>
                  <a:gd name="T30" fmla="*/ 24 w 92"/>
                  <a:gd name="T31" fmla="*/ 121 h 151"/>
                  <a:gd name="T32" fmla="*/ 24 w 92"/>
                  <a:gd name="T33" fmla="*/ 127 h 151"/>
                  <a:gd name="T34" fmla="*/ 25 w 92"/>
                  <a:gd name="T35" fmla="*/ 130 h 151"/>
                  <a:gd name="T36" fmla="*/ 31 w 92"/>
                  <a:gd name="T37" fmla="*/ 128 h 151"/>
                  <a:gd name="T38" fmla="*/ 35 w 92"/>
                  <a:gd name="T39" fmla="*/ 125 h 151"/>
                  <a:gd name="T40" fmla="*/ 36 w 92"/>
                  <a:gd name="T41" fmla="*/ 121 h 151"/>
                  <a:gd name="T42" fmla="*/ 38 w 92"/>
                  <a:gd name="T43" fmla="*/ 117 h 151"/>
                  <a:gd name="T44" fmla="*/ 36 w 92"/>
                  <a:gd name="T45" fmla="*/ 107 h 151"/>
                  <a:gd name="T46" fmla="*/ 35 w 92"/>
                  <a:gd name="T47" fmla="*/ 94 h 151"/>
                  <a:gd name="T48" fmla="*/ 36 w 92"/>
                  <a:gd name="T49" fmla="*/ 81 h 151"/>
                  <a:gd name="T50" fmla="*/ 44 w 92"/>
                  <a:gd name="T51" fmla="*/ 89 h 151"/>
                  <a:gd name="T52" fmla="*/ 49 w 92"/>
                  <a:gd name="T53" fmla="*/ 94 h 151"/>
                  <a:gd name="T54" fmla="*/ 51 w 92"/>
                  <a:gd name="T55" fmla="*/ 101 h 151"/>
                  <a:gd name="T56" fmla="*/ 55 w 92"/>
                  <a:gd name="T57" fmla="*/ 108 h 151"/>
                  <a:gd name="T58" fmla="*/ 49 w 92"/>
                  <a:gd name="T59" fmla="*/ 112 h 151"/>
                  <a:gd name="T60" fmla="*/ 47 w 92"/>
                  <a:gd name="T61" fmla="*/ 114 h 151"/>
                  <a:gd name="T62" fmla="*/ 47 w 92"/>
                  <a:gd name="T63" fmla="*/ 117 h 151"/>
                  <a:gd name="T64" fmla="*/ 53 w 92"/>
                  <a:gd name="T65" fmla="*/ 119 h 151"/>
                  <a:gd name="T66" fmla="*/ 49 w 92"/>
                  <a:gd name="T67" fmla="*/ 125 h 151"/>
                  <a:gd name="T68" fmla="*/ 49 w 92"/>
                  <a:gd name="T69" fmla="*/ 130 h 151"/>
                  <a:gd name="T70" fmla="*/ 51 w 92"/>
                  <a:gd name="T71" fmla="*/ 132 h 151"/>
                  <a:gd name="T72" fmla="*/ 56 w 92"/>
                  <a:gd name="T73" fmla="*/ 132 h 151"/>
                  <a:gd name="T74" fmla="*/ 56 w 92"/>
                  <a:gd name="T75" fmla="*/ 136 h 151"/>
                  <a:gd name="T76" fmla="*/ 60 w 92"/>
                  <a:gd name="T77" fmla="*/ 137 h 151"/>
                  <a:gd name="T78" fmla="*/ 66 w 92"/>
                  <a:gd name="T79" fmla="*/ 139 h 151"/>
                  <a:gd name="T80" fmla="*/ 66 w 92"/>
                  <a:gd name="T81" fmla="*/ 143 h 151"/>
                  <a:gd name="T82" fmla="*/ 67 w 92"/>
                  <a:gd name="T83" fmla="*/ 148 h 151"/>
                  <a:gd name="T84" fmla="*/ 69 w 92"/>
                  <a:gd name="T85" fmla="*/ 150 h 151"/>
                  <a:gd name="T86" fmla="*/ 71 w 92"/>
                  <a:gd name="T87" fmla="*/ 150 h 151"/>
                  <a:gd name="T88" fmla="*/ 78 w 92"/>
                  <a:gd name="T89" fmla="*/ 145 h 151"/>
                  <a:gd name="T90" fmla="*/ 84 w 92"/>
                  <a:gd name="T91" fmla="*/ 132 h 151"/>
                  <a:gd name="T92" fmla="*/ 86 w 92"/>
                  <a:gd name="T93" fmla="*/ 119 h 151"/>
                  <a:gd name="T94" fmla="*/ 87 w 92"/>
                  <a:gd name="T95" fmla="*/ 110 h 151"/>
                  <a:gd name="T96" fmla="*/ 91 w 92"/>
                  <a:gd name="T97" fmla="*/ 103 h 151"/>
                  <a:gd name="T98" fmla="*/ 87 w 92"/>
                  <a:gd name="T99" fmla="*/ 90 h 151"/>
                  <a:gd name="T100" fmla="*/ 84 w 92"/>
                  <a:gd name="T101" fmla="*/ 78 h 151"/>
                  <a:gd name="T102" fmla="*/ 84 w 92"/>
                  <a:gd name="T103" fmla="*/ 69 h 151"/>
                  <a:gd name="T104" fmla="*/ 80 w 92"/>
                  <a:gd name="T105" fmla="*/ 60 h 151"/>
                  <a:gd name="T106" fmla="*/ 75 w 92"/>
                  <a:gd name="T107" fmla="*/ 54 h 151"/>
                  <a:gd name="T108" fmla="*/ 66 w 92"/>
                  <a:gd name="T109" fmla="*/ 34 h 151"/>
                  <a:gd name="T110" fmla="*/ 60 w 92"/>
                  <a:gd name="T111" fmla="*/ 23 h 15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2" h="151">
                    <a:moveTo>
                      <a:pt x="60" y="23"/>
                    </a:moveTo>
                    <a:lnTo>
                      <a:pt x="38" y="4"/>
                    </a:lnTo>
                    <a:lnTo>
                      <a:pt x="25" y="0"/>
                    </a:lnTo>
                    <a:lnTo>
                      <a:pt x="15" y="0"/>
                    </a:lnTo>
                    <a:lnTo>
                      <a:pt x="0" y="7"/>
                    </a:lnTo>
                    <a:lnTo>
                      <a:pt x="4" y="27"/>
                    </a:lnTo>
                    <a:lnTo>
                      <a:pt x="4" y="36"/>
                    </a:lnTo>
                    <a:lnTo>
                      <a:pt x="4" y="47"/>
                    </a:lnTo>
                    <a:lnTo>
                      <a:pt x="7" y="63"/>
                    </a:lnTo>
                    <a:lnTo>
                      <a:pt x="11" y="76"/>
                    </a:lnTo>
                    <a:lnTo>
                      <a:pt x="13" y="85"/>
                    </a:lnTo>
                    <a:lnTo>
                      <a:pt x="15" y="94"/>
                    </a:lnTo>
                    <a:lnTo>
                      <a:pt x="18" y="99"/>
                    </a:lnTo>
                    <a:lnTo>
                      <a:pt x="20" y="108"/>
                    </a:lnTo>
                    <a:lnTo>
                      <a:pt x="22" y="116"/>
                    </a:lnTo>
                    <a:lnTo>
                      <a:pt x="24" y="121"/>
                    </a:lnTo>
                    <a:lnTo>
                      <a:pt x="24" y="127"/>
                    </a:lnTo>
                    <a:lnTo>
                      <a:pt x="25" y="130"/>
                    </a:lnTo>
                    <a:lnTo>
                      <a:pt x="31" y="128"/>
                    </a:lnTo>
                    <a:lnTo>
                      <a:pt x="35" y="125"/>
                    </a:lnTo>
                    <a:lnTo>
                      <a:pt x="36" y="121"/>
                    </a:lnTo>
                    <a:lnTo>
                      <a:pt x="38" y="117"/>
                    </a:lnTo>
                    <a:lnTo>
                      <a:pt x="36" y="107"/>
                    </a:lnTo>
                    <a:lnTo>
                      <a:pt x="35" y="94"/>
                    </a:lnTo>
                    <a:lnTo>
                      <a:pt x="36" y="81"/>
                    </a:lnTo>
                    <a:lnTo>
                      <a:pt x="44" y="89"/>
                    </a:lnTo>
                    <a:lnTo>
                      <a:pt x="49" y="94"/>
                    </a:lnTo>
                    <a:lnTo>
                      <a:pt x="51" y="101"/>
                    </a:lnTo>
                    <a:lnTo>
                      <a:pt x="55" y="108"/>
                    </a:lnTo>
                    <a:lnTo>
                      <a:pt x="49" y="112"/>
                    </a:lnTo>
                    <a:lnTo>
                      <a:pt x="47" y="114"/>
                    </a:lnTo>
                    <a:lnTo>
                      <a:pt x="47" y="117"/>
                    </a:lnTo>
                    <a:lnTo>
                      <a:pt x="53" y="119"/>
                    </a:lnTo>
                    <a:lnTo>
                      <a:pt x="49" y="125"/>
                    </a:lnTo>
                    <a:lnTo>
                      <a:pt x="49" y="130"/>
                    </a:lnTo>
                    <a:lnTo>
                      <a:pt x="51" y="132"/>
                    </a:lnTo>
                    <a:lnTo>
                      <a:pt x="56" y="132"/>
                    </a:lnTo>
                    <a:lnTo>
                      <a:pt x="56" y="136"/>
                    </a:lnTo>
                    <a:lnTo>
                      <a:pt x="60" y="137"/>
                    </a:lnTo>
                    <a:lnTo>
                      <a:pt x="66" y="139"/>
                    </a:lnTo>
                    <a:lnTo>
                      <a:pt x="66" y="143"/>
                    </a:lnTo>
                    <a:lnTo>
                      <a:pt x="67" y="148"/>
                    </a:lnTo>
                    <a:lnTo>
                      <a:pt x="69" y="150"/>
                    </a:lnTo>
                    <a:lnTo>
                      <a:pt x="71" y="150"/>
                    </a:lnTo>
                    <a:lnTo>
                      <a:pt x="78" y="145"/>
                    </a:lnTo>
                    <a:lnTo>
                      <a:pt x="84" y="132"/>
                    </a:lnTo>
                    <a:lnTo>
                      <a:pt x="86" y="119"/>
                    </a:lnTo>
                    <a:lnTo>
                      <a:pt x="87" y="110"/>
                    </a:lnTo>
                    <a:lnTo>
                      <a:pt x="91" y="103"/>
                    </a:lnTo>
                    <a:lnTo>
                      <a:pt x="87" y="90"/>
                    </a:lnTo>
                    <a:lnTo>
                      <a:pt x="84" y="78"/>
                    </a:lnTo>
                    <a:lnTo>
                      <a:pt x="84" y="69"/>
                    </a:lnTo>
                    <a:lnTo>
                      <a:pt x="80" y="60"/>
                    </a:lnTo>
                    <a:lnTo>
                      <a:pt x="75" y="54"/>
                    </a:lnTo>
                    <a:lnTo>
                      <a:pt x="66" y="34"/>
                    </a:lnTo>
                    <a:lnTo>
                      <a:pt x="60" y="23"/>
                    </a:lnTo>
                  </a:path>
                </a:pathLst>
              </a:custGeom>
              <a:solidFill>
                <a:srgbClr val="FFC080"/>
              </a:solidFill>
              <a:ln w="12700" cap="rnd" cmpd="sng">
                <a:solidFill>
                  <a:srgbClr val="402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6" name="Freeform 160"/>
              <p:cNvSpPr>
                <a:spLocks/>
              </p:cNvSpPr>
              <p:nvPr/>
            </p:nvSpPr>
            <p:spPr bwMode="auto">
              <a:xfrm>
                <a:off x="956" y="1431"/>
                <a:ext cx="37" cy="72"/>
              </a:xfrm>
              <a:custGeom>
                <a:avLst/>
                <a:gdLst>
                  <a:gd name="T0" fmla="*/ 0 w 37"/>
                  <a:gd name="T1" fmla="*/ 14 h 72"/>
                  <a:gd name="T2" fmla="*/ 3 w 37"/>
                  <a:gd name="T3" fmla="*/ 5 h 72"/>
                  <a:gd name="T4" fmla="*/ 9 w 37"/>
                  <a:gd name="T5" fmla="*/ 0 h 72"/>
                  <a:gd name="T6" fmla="*/ 14 w 37"/>
                  <a:gd name="T7" fmla="*/ 5 h 72"/>
                  <a:gd name="T8" fmla="*/ 21 w 37"/>
                  <a:gd name="T9" fmla="*/ 11 h 72"/>
                  <a:gd name="T10" fmla="*/ 27 w 37"/>
                  <a:gd name="T11" fmla="*/ 23 h 72"/>
                  <a:gd name="T12" fmla="*/ 31 w 37"/>
                  <a:gd name="T13" fmla="*/ 37 h 72"/>
                  <a:gd name="T14" fmla="*/ 36 w 37"/>
                  <a:gd name="T15" fmla="*/ 37 h 72"/>
                  <a:gd name="T16" fmla="*/ 33 w 37"/>
                  <a:gd name="T17" fmla="*/ 39 h 72"/>
                  <a:gd name="T18" fmla="*/ 31 w 37"/>
                  <a:gd name="T19" fmla="*/ 46 h 72"/>
                  <a:gd name="T20" fmla="*/ 33 w 37"/>
                  <a:gd name="T21" fmla="*/ 55 h 72"/>
                  <a:gd name="T22" fmla="*/ 36 w 37"/>
                  <a:gd name="T23" fmla="*/ 55 h 72"/>
                  <a:gd name="T24" fmla="*/ 31 w 37"/>
                  <a:gd name="T25" fmla="*/ 57 h 72"/>
                  <a:gd name="T26" fmla="*/ 27 w 37"/>
                  <a:gd name="T27" fmla="*/ 57 h 72"/>
                  <a:gd name="T28" fmla="*/ 21 w 37"/>
                  <a:gd name="T29" fmla="*/ 62 h 72"/>
                  <a:gd name="T30" fmla="*/ 19 w 37"/>
                  <a:gd name="T31" fmla="*/ 71 h 72"/>
                  <a:gd name="T32" fmla="*/ 19 w 37"/>
                  <a:gd name="T33" fmla="*/ 66 h 72"/>
                  <a:gd name="T34" fmla="*/ 14 w 37"/>
                  <a:gd name="T35" fmla="*/ 66 h 72"/>
                  <a:gd name="T36" fmla="*/ 12 w 37"/>
                  <a:gd name="T37" fmla="*/ 62 h 72"/>
                  <a:gd name="T38" fmla="*/ 12 w 37"/>
                  <a:gd name="T39" fmla="*/ 59 h 72"/>
                  <a:gd name="T40" fmla="*/ 15 w 37"/>
                  <a:gd name="T41" fmla="*/ 53 h 72"/>
                  <a:gd name="T42" fmla="*/ 10 w 37"/>
                  <a:gd name="T43" fmla="*/ 51 h 72"/>
                  <a:gd name="T44" fmla="*/ 10 w 37"/>
                  <a:gd name="T45" fmla="*/ 48 h 72"/>
                  <a:gd name="T46" fmla="*/ 15 w 37"/>
                  <a:gd name="T47" fmla="*/ 44 h 72"/>
                  <a:gd name="T48" fmla="*/ 15 w 37"/>
                  <a:gd name="T49" fmla="*/ 39 h 72"/>
                  <a:gd name="T50" fmla="*/ 14 w 37"/>
                  <a:gd name="T51" fmla="*/ 34 h 72"/>
                  <a:gd name="T52" fmla="*/ 12 w 37"/>
                  <a:gd name="T53" fmla="*/ 28 h 72"/>
                  <a:gd name="T54" fmla="*/ 7 w 37"/>
                  <a:gd name="T55" fmla="*/ 23 h 72"/>
                  <a:gd name="T56" fmla="*/ 0 w 37"/>
                  <a:gd name="T57" fmla="*/ 14 h 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7" h="72">
                    <a:moveTo>
                      <a:pt x="0" y="14"/>
                    </a:moveTo>
                    <a:lnTo>
                      <a:pt x="3" y="5"/>
                    </a:lnTo>
                    <a:lnTo>
                      <a:pt x="9" y="0"/>
                    </a:lnTo>
                    <a:lnTo>
                      <a:pt x="14" y="5"/>
                    </a:lnTo>
                    <a:lnTo>
                      <a:pt x="21" y="11"/>
                    </a:lnTo>
                    <a:lnTo>
                      <a:pt x="27" y="23"/>
                    </a:lnTo>
                    <a:lnTo>
                      <a:pt x="31" y="37"/>
                    </a:lnTo>
                    <a:lnTo>
                      <a:pt x="36" y="37"/>
                    </a:lnTo>
                    <a:lnTo>
                      <a:pt x="33" y="39"/>
                    </a:lnTo>
                    <a:lnTo>
                      <a:pt x="31" y="46"/>
                    </a:lnTo>
                    <a:lnTo>
                      <a:pt x="33" y="55"/>
                    </a:lnTo>
                    <a:lnTo>
                      <a:pt x="36" y="55"/>
                    </a:lnTo>
                    <a:lnTo>
                      <a:pt x="31" y="57"/>
                    </a:lnTo>
                    <a:lnTo>
                      <a:pt x="27" y="57"/>
                    </a:lnTo>
                    <a:lnTo>
                      <a:pt x="21" y="62"/>
                    </a:lnTo>
                    <a:lnTo>
                      <a:pt x="19" y="71"/>
                    </a:lnTo>
                    <a:lnTo>
                      <a:pt x="19" y="66"/>
                    </a:lnTo>
                    <a:lnTo>
                      <a:pt x="14" y="66"/>
                    </a:lnTo>
                    <a:lnTo>
                      <a:pt x="12" y="62"/>
                    </a:lnTo>
                    <a:lnTo>
                      <a:pt x="12" y="59"/>
                    </a:lnTo>
                    <a:lnTo>
                      <a:pt x="15" y="53"/>
                    </a:lnTo>
                    <a:lnTo>
                      <a:pt x="10" y="51"/>
                    </a:lnTo>
                    <a:lnTo>
                      <a:pt x="10" y="48"/>
                    </a:lnTo>
                    <a:lnTo>
                      <a:pt x="15" y="44"/>
                    </a:lnTo>
                    <a:lnTo>
                      <a:pt x="15" y="39"/>
                    </a:lnTo>
                    <a:lnTo>
                      <a:pt x="14" y="34"/>
                    </a:lnTo>
                    <a:lnTo>
                      <a:pt x="12" y="28"/>
                    </a:lnTo>
                    <a:lnTo>
                      <a:pt x="7" y="23"/>
                    </a:lnTo>
                    <a:lnTo>
                      <a:pt x="0" y="14"/>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7" name="Freeform 161"/>
              <p:cNvSpPr>
                <a:spLocks/>
              </p:cNvSpPr>
              <p:nvPr/>
            </p:nvSpPr>
            <p:spPr bwMode="auto">
              <a:xfrm>
                <a:off x="985" y="1488"/>
                <a:ext cx="17" cy="18"/>
              </a:xfrm>
              <a:custGeom>
                <a:avLst/>
                <a:gdLst>
                  <a:gd name="T0" fmla="*/ 0 w 17"/>
                  <a:gd name="T1" fmla="*/ 17 h 18"/>
                  <a:gd name="T2" fmla="*/ 4 w 17"/>
                  <a:gd name="T3" fmla="*/ 12 h 18"/>
                  <a:gd name="T4" fmla="*/ 12 w 17"/>
                  <a:gd name="T5" fmla="*/ 6 h 18"/>
                  <a:gd name="T6" fmla="*/ 16 w 17"/>
                  <a:gd name="T7" fmla="*/ 5 h 18"/>
                  <a:gd name="T8" fmla="*/ 12 w 17"/>
                  <a:gd name="T9" fmla="*/ 0 h 18"/>
                  <a:gd name="T10" fmla="*/ 4 w 17"/>
                  <a:gd name="T11" fmla="*/ 2 h 18"/>
                  <a:gd name="T12" fmla="*/ 4 w 17"/>
                  <a:gd name="T13" fmla="*/ 5 h 18"/>
                  <a:gd name="T14" fmla="*/ 0 w 17"/>
                  <a:gd name="T15" fmla="*/ 11 h 18"/>
                  <a:gd name="T16" fmla="*/ 0 w 17"/>
                  <a:gd name="T17" fmla="*/ 17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8">
                    <a:moveTo>
                      <a:pt x="0" y="17"/>
                    </a:moveTo>
                    <a:lnTo>
                      <a:pt x="4" y="12"/>
                    </a:lnTo>
                    <a:lnTo>
                      <a:pt x="12" y="6"/>
                    </a:lnTo>
                    <a:lnTo>
                      <a:pt x="16" y="5"/>
                    </a:lnTo>
                    <a:lnTo>
                      <a:pt x="12" y="0"/>
                    </a:lnTo>
                    <a:lnTo>
                      <a:pt x="4" y="2"/>
                    </a:lnTo>
                    <a:lnTo>
                      <a:pt x="4" y="5"/>
                    </a:lnTo>
                    <a:lnTo>
                      <a:pt x="0" y="11"/>
                    </a:lnTo>
                    <a:lnTo>
                      <a:pt x="0" y="17"/>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8" name="Freeform 162"/>
              <p:cNvSpPr>
                <a:spLocks/>
              </p:cNvSpPr>
              <p:nvPr/>
            </p:nvSpPr>
            <p:spPr bwMode="auto">
              <a:xfrm>
                <a:off x="945" y="1480"/>
                <a:ext cx="17" cy="17"/>
              </a:xfrm>
              <a:custGeom>
                <a:avLst/>
                <a:gdLst>
                  <a:gd name="T0" fmla="*/ 0 w 17"/>
                  <a:gd name="T1" fmla="*/ 8 h 17"/>
                  <a:gd name="T2" fmla="*/ 3 w 17"/>
                  <a:gd name="T3" fmla="*/ 0 h 17"/>
                  <a:gd name="T4" fmla="*/ 12 w 17"/>
                  <a:gd name="T5" fmla="*/ 8 h 17"/>
                  <a:gd name="T6" fmla="*/ 16 w 17"/>
                  <a:gd name="T7" fmla="*/ 16 h 17"/>
                  <a:gd name="T8" fmla="*/ 0 w 17"/>
                  <a:gd name="T9" fmla="*/ 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8"/>
                    </a:moveTo>
                    <a:lnTo>
                      <a:pt x="3" y="0"/>
                    </a:lnTo>
                    <a:lnTo>
                      <a:pt x="12" y="8"/>
                    </a:lnTo>
                    <a:lnTo>
                      <a:pt x="16" y="16"/>
                    </a:lnTo>
                    <a:lnTo>
                      <a:pt x="0" y="8"/>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9" name="Freeform 163"/>
              <p:cNvSpPr>
                <a:spLocks/>
              </p:cNvSpPr>
              <p:nvPr/>
            </p:nvSpPr>
            <p:spPr bwMode="auto">
              <a:xfrm>
                <a:off x="937" y="1387"/>
                <a:ext cx="17" cy="17"/>
              </a:xfrm>
              <a:custGeom>
                <a:avLst/>
                <a:gdLst>
                  <a:gd name="T0" fmla="*/ 0 w 17"/>
                  <a:gd name="T1" fmla="*/ 0 h 17"/>
                  <a:gd name="T2" fmla="*/ 1 w 17"/>
                  <a:gd name="T3" fmla="*/ 8 h 17"/>
                  <a:gd name="T4" fmla="*/ 5 w 17"/>
                  <a:gd name="T5" fmla="*/ 16 h 17"/>
                  <a:gd name="T6" fmla="*/ 8 w 17"/>
                  <a:gd name="T7" fmla="*/ 6 h 17"/>
                  <a:gd name="T8" fmla="*/ 16 w 17"/>
                  <a:gd name="T9" fmla="*/ 2 h 17"/>
                  <a:gd name="T10" fmla="*/ 0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0" y="0"/>
                    </a:moveTo>
                    <a:lnTo>
                      <a:pt x="1" y="8"/>
                    </a:lnTo>
                    <a:lnTo>
                      <a:pt x="5" y="16"/>
                    </a:lnTo>
                    <a:lnTo>
                      <a:pt x="8" y="6"/>
                    </a:lnTo>
                    <a:lnTo>
                      <a:pt x="16" y="2"/>
                    </a:lnTo>
                    <a:lnTo>
                      <a:pt x="0"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00" name="Freeform 164"/>
              <p:cNvSpPr>
                <a:spLocks/>
              </p:cNvSpPr>
              <p:nvPr/>
            </p:nvSpPr>
            <p:spPr bwMode="auto">
              <a:xfrm>
                <a:off x="942" y="1421"/>
                <a:ext cx="1" cy="17"/>
              </a:xfrm>
              <a:custGeom>
                <a:avLst/>
                <a:gdLst>
                  <a:gd name="T0" fmla="*/ 0 w 1"/>
                  <a:gd name="T1" fmla="*/ 0 h 17"/>
                  <a:gd name="T2" fmla="*/ 0 w 1"/>
                  <a:gd name="T3" fmla="*/ 3 h 17"/>
                  <a:gd name="T4" fmla="*/ 0 w 1"/>
                  <a:gd name="T5" fmla="*/ 8 h 17"/>
                  <a:gd name="T6" fmla="*/ 0 w 1"/>
                  <a:gd name="T7" fmla="*/ 16 h 17"/>
                  <a:gd name="T8" fmla="*/ 0 w 1"/>
                  <a:gd name="T9" fmla="*/ 8 h 17"/>
                  <a:gd name="T10" fmla="*/ 0 w 1"/>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7">
                    <a:moveTo>
                      <a:pt x="0" y="0"/>
                    </a:moveTo>
                    <a:lnTo>
                      <a:pt x="0" y="3"/>
                    </a:lnTo>
                    <a:lnTo>
                      <a:pt x="0" y="8"/>
                    </a:lnTo>
                    <a:lnTo>
                      <a:pt x="0" y="16"/>
                    </a:lnTo>
                    <a:lnTo>
                      <a:pt x="0" y="8"/>
                    </a:lnTo>
                    <a:lnTo>
                      <a:pt x="0"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01" name="Freeform 165"/>
              <p:cNvSpPr>
                <a:spLocks/>
              </p:cNvSpPr>
              <p:nvPr/>
            </p:nvSpPr>
            <p:spPr bwMode="auto">
              <a:xfrm>
                <a:off x="968" y="1419"/>
                <a:ext cx="17" cy="17"/>
              </a:xfrm>
              <a:custGeom>
                <a:avLst/>
                <a:gdLst>
                  <a:gd name="T0" fmla="*/ 0 w 17"/>
                  <a:gd name="T1" fmla="*/ 0 h 17"/>
                  <a:gd name="T2" fmla="*/ 14 w 17"/>
                  <a:gd name="T3" fmla="*/ 8 h 17"/>
                  <a:gd name="T4" fmla="*/ 16 w 17"/>
                  <a:gd name="T5" fmla="*/ 16 h 17"/>
                  <a:gd name="T6" fmla="*/ 8 w 17"/>
                  <a:gd name="T7" fmla="*/ 8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4" y="8"/>
                    </a:lnTo>
                    <a:lnTo>
                      <a:pt x="16" y="16"/>
                    </a:lnTo>
                    <a:lnTo>
                      <a:pt x="8" y="8"/>
                    </a:lnTo>
                    <a:lnTo>
                      <a:pt x="0"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6650" name="Freeform 166"/>
            <p:cNvSpPr>
              <a:spLocks/>
            </p:cNvSpPr>
            <p:nvPr/>
          </p:nvSpPr>
          <p:spPr bwMode="auto">
            <a:xfrm>
              <a:off x="595" y="1166"/>
              <a:ext cx="63" cy="432"/>
            </a:xfrm>
            <a:custGeom>
              <a:avLst/>
              <a:gdLst>
                <a:gd name="T0" fmla="*/ 34 w 63"/>
                <a:gd name="T1" fmla="*/ 0 h 432"/>
                <a:gd name="T2" fmla="*/ 45 w 63"/>
                <a:gd name="T3" fmla="*/ 20 h 432"/>
                <a:gd name="T4" fmla="*/ 43 w 63"/>
                <a:gd name="T5" fmla="*/ 38 h 432"/>
                <a:gd name="T6" fmla="*/ 40 w 63"/>
                <a:gd name="T7" fmla="*/ 43 h 432"/>
                <a:gd name="T8" fmla="*/ 48 w 63"/>
                <a:gd name="T9" fmla="*/ 93 h 432"/>
                <a:gd name="T10" fmla="*/ 59 w 63"/>
                <a:gd name="T11" fmla="*/ 207 h 432"/>
                <a:gd name="T12" fmla="*/ 57 w 63"/>
                <a:gd name="T13" fmla="*/ 322 h 432"/>
                <a:gd name="T14" fmla="*/ 62 w 63"/>
                <a:gd name="T15" fmla="*/ 390 h 432"/>
                <a:gd name="T16" fmla="*/ 29 w 63"/>
                <a:gd name="T17" fmla="*/ 431 h 432"/>
                <a:gd name="T18" fmla="*/ 3 w 63"/>
                <a:gd name="T19" fmla="*/ 395 h 432"/>
                <a:gd name="T20" fmla="*/ 0 w 63"/>
                <a:gd name="T21" fmla="*/ 334 h 432"/>
                <a:gd name="T22" fmla="*/ 2 w 63"/>
                <a:gd name="T23" fmla="*/ 200 h 432"/>
                <a:gd name="T24" fmla="*/ 14 w 63"/>
                <a:gd name="T25" fmla="*/ 95 h 432"/>
                <a:gd name="T26" fmla="*/ 26 w 63"/>
                <a:gd name="T27" fmla="*/ 45 h 432"/>
                <a:gd name="T28" fmla="*/ 17 w 63"/>
                <a:gd name="T29" fmla="*/ 25 h 432"/>
                <a:gd name="T30" fmla="*/ 34 w 63"/>
                <a:gd name="T31" fmla="*/ 0 h 4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3" h="432">
                  <a:moveTo>
                    <a:pt x="34" y="0"/>
                  </a:moveTo>
                  <a:lnTo>
                    <a:pt x="45" y="20"/>
                  </a:lnTo>
                  <a:lnTo>
                    <a:pt x="43" y="38"/>
                  </a:lnTo>
                  <a:lnTo>
                    <a:pt x="40" y="43"/>
                  </a:lnTo>
                  <a:lnTo>
                    <a:pt x="48" y="93"/>
                  </a:lnTo>
                  <a:lnTo>
                    <a:pt x="59" y="207"/>
                  </a:lnTo>
                  <a:lnTo>
                    <a:pt x="57" y="322"/>
                  </a:lnTo>
                  <a:lnTo>
                    <a:pt x="62" y="390"/>
                  </a:lnTo>
                  <a:lnTo>
                    <a:pt x="29" y="431"/>
                  </a:lnTo>
                  <a:lnTo>
                    <a:pt x="3" y="395"/>
                  </a:lnTo>
                  <a:lnTo>
                    <a:pt x="0" y="334"/>
                  </a:lnTo>
                  <a:lnTo>
                    <a:pt x="2" y="200"/>
                  </a:lnTo>
                  <a:lnTo>
                    <a:pt x="14" y="95"/>
                  </a:lnTo>
                  <a:lnTo>
                    <a:pt x="26" y="45"/>
                  </a:lnTo>
                  <a:lnTo>
                    <a:pt x="17" y="25"/>
                  </a:lnTo>
                  <a:lnTo>
                    <a:pt x="34" y="0"/>
                  </a:lnTo>
                </a:path>
              </a:pathLst>
            </a:custGeom>
            <a:solidFill>
              <a:srgbClr val="004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1" name="Freeform 167"/>
            <p:cNvSpPr>
              <a:spLocks/>
            </p:cNvSpPr>
            <p:nvPr/>
          </p:nvSpPr>
          <p:spPr bwMode="auto">
            <a:xfrm>
              <a:off x="642" y="1155"/>
              <a:ext cx="324" cy="404"/>
            </a:xfrm>
            <a:custGeom>
              <a:avLst/>
              <a:gdLst>
                <a:gd name="T0" fmla="*/ 316 w 324"/>
                <a:gd name="T1" fmla="*/ 204 h 404"/>
                <a:gd name="T2" fmla="*/ 321 w 324"/>
                <a:gd name="T3" fmla="*/ 199 h 404"/>
                <a:gd name="T4" fmla="*/ 303 w 324"/>
                <a:gd name="T5" fmla="*/ 184 h 404"/>
                <a:gd name="T6" fmla="*/ 302 w 324"/>
                <a:gd name="T7" fmla="*/ 158 h 404"/>
                <a:gd name="T8" fmla="*/ 266 w 324"/>
                <a:gd name="T9" fmla="*/ 143 h 404"/>
                <a:gd name="T10" fmla="*/ 275 w 324"/>
                <a:gd name="T11" fmla="*/ 140 h 404"/>
                <a:gd name="T12" fmla="*/ 268 w 324"/>
                <a:gd name="T13" fmla="*/ 122 h 404"/>
                <a:gd name="T14" fmla="*/ 232 w 324"/>
                <a:gd name="T15" fmla="*/ 111 h 404"/>
                <a:gd name="T16" fmla="*/ 205 w 324"/>
                <a:gd name="T17" fmla="*/ 131 h 404"/>
                <a:gd name="T18" fmla="*/ 223 w 324"/>
                <a:gd name="T19" fmla="*/ 107 h 404"/>
                <a:gd name="T20" fmla="*/ 212 w 324"/>
                <a:gd name="T21" fmla="*/ 91 h 404"/>
                <a:gd name="T22" fmla="*/ 186 w 324"/>
                <a:gd name="T23" fmla="*/ 91 h 404"/>
                <a:gd name="T24" fmla="*/ 177 w 324"/>
                <a:gd name="T25" fmla="*/ 91 h 404"/>
                <a:gd name="T26" fmla="*/ 191 w 324"/>
                <a:gd name="T27" fmla="*/ 75 h 404"/>
                <a:gd name="T28" fmla="*/ 162 w 324"/>
                <a:gd name="T29" fmla="*/ 64 h 404"/>
                <a:gd name="T30" fmla="*/ 134 w 324"/>
                <a:gd name="T31" fmla="*/ 99 h 404"/>
                <a:gd name="T32" fmla="*/ 166 w 324"/>
                <a:gd name="T33" fmla="*/ 56 h 404"/>
                <a:gd name="T34" fmla="*/ 130 w 324"/>
                <a:gd name="T35" fmla="*/ 18 h 404"/>
                <a:gd name="T36" fmla="*/ 109 w 324"/>
                <a:gd name="T37" fmla="*/ 57 h 404"/>
                <a:gd name="T38" fmla="*/ 107 w 324"/>
                <a:gd name="T39" fmla="*/ 18 h 404"/>
                <a:gd name="T40" fmla="*/ 80 w 324"/>
                <a:gd name="T41" fmla="*/ 4 h 404"/>
                <a:gd name="T42" fmla="*/ 70 w 324"/>
                <a:gd name="T43" fmla="*/ 56 h 404"/>
                <a:gd name="T44" fmla="*/ 34 w 324"/>
                <a:gd name="T45" fmla="*/ 0 h 404"/>
                <a:gd name="T46" fmla="*/ 12 w 324"/>
                <a:gd name="T47" fmla="*/ 47 h 404"/>
                <a:gd name="T48" fmla="*/ 5 w 324"/>
                <a:gd name="T49" fmla="*/ 81 h 404"/>
                <a:gd name="T50" fmla="*/ 20 w 324"/>
                <a:gd name="T51" fmla="*/ 269 h 404"/>
                <a:gd name="T52" fmla="*/ 39 w 324"/>
                <a:gd name="T53" fmla="*/ 403 h 404"/>
                <a:gd name="T54" fmla="*/ 64 w 324"/>
                <a:gd name="T55" fmla="*/ 177 h 404"/>
                <a:gd name="T56" fmla="*/ 52 w 324"/>
                <a:gd name="T57" fmla="*/ 312 h 404"/>
                <a:gd name="T58" fmla="*/ 68 w 324"/>
                <a:gd name="T59" fmla="*/ 301 h 404"/>
                <a:gd name="T60" fmla="*/ 89 w 324"/>
                <a:gd name="T61" fmla="*/ 172 h 404"/>
                <a:gd name="T62" fmla="*/ 84 w 324"/>
                <a:gd name="T63" fmla="*/ 202 h 404"/>
                <a:gd name="T64" fmla="*/ 70 w 324"/>
                <a:gd name="T65" fmla="*/ 403 h 404"/>
                <a:gd name="T66" fmla="*/ 84 w 324"/>
                <a:gd name="T67" fmla="*/ 235 h 404"/>
                <a:gd name="T68" fmla="*/ 109 w 324"/>
                <a:gd name="T69" fmla="*/ 163 h 404"/>
                <a:gd name="T70" fmla="*/ 155 w 324"/>
                <a:gd name="T71" fmla="*/ 134 h 404"/>
                <a:gd name="T72" fmla="*/ 178 w 324"/>
                <a:gd name="T73" fmla="*/ 161 h 404"/>
                <a:gd name="T74" fmla="*/ 195 w 324"/>
                <a:gd name="T75" fmla="*/ 165 h 404"/>
                <a:gd name="T76" fmla="*/ 203 w 324"/>
                <a:gd name="T77" fmla="*/ 190 h 404"/>
                <a:gd name="T78" fmla="*/ 228 w 324"/>
                <a:gd name="T79" fmla="*/ 170 h 404"/>
                <a:gd name="T80" fmla="*/ 228 w 324"/>
                <a:gd name="T81" fmla="*/ 197 h 404"/>
                <a:gd name="T82" fmla="*/ 252 w 324"/>
                <a:gd name="T83" fmla="*/ 219 h 404"/>
                <a:gd name="T84" fmla="*/ 269 w 324"/>
                <a:gd name="T85" fmla="*/ 199 h 404"/>
                <a:gd name="T86" fmla="*/ 278 w 324"/>
                <a:gd name="T87" fmla="*/ 201 h 404"/>
                <a:gd name="T88" fmla="*/ 273 w 324"/>
                <a:gd name="T89" fmla="*/ 236 h 404"/>
                <a:gd name="T90" fmla="*/ 305 w 324"/>
                <a:gd name="T91" fmla="*/ 211 h 4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24" h="404">
                  <a:moveTo>
                    <a:pt x="323" y="217"/>
                  </a:moveTo>
                  <a:lnTo>
                    <a:pt x="321" y="206"/>
                  </a:lnTo>
                  <a:lnTo>
                    <a:pt x="316" y="204"/>
                  </a:lnTo>
                  <a:lnTo>
                    <a:pt x="305" y="202"/>
                  </a:lnTo>
                  <a:lnTo>
                    <a:pt x="314" y="197"/>
                  </a:lnTo>
                  <a:lnTo>
                    <a:pt x="321" y="199"/>
                  </a:lnTo>
                  <a:lnTo>
                    <a:pt x="323" y="193"/>
                  </a:lnTo>
                  <a:lnTo>
                    <a:pt x="316" y="184"/>
                  </a:lnTo>
                  <a:lnTo>
                    <a:pt x="303" y="184"/>
                  </a:lnTo>
                  <a:lnTo>
                    <a:pt x="312" y="177"/>
                  </a:lnTo>
                  <a:lnTo>
                    <a:pt x="309" y="167"/>
                  </a:lnTo>
                  <a:lnTo>
                    <a:pt x="302" y="158"/>
                  </a:lnTo>
                  <a:lnTo>
                    <a:pt x="289" y="147"/>
                  </a:lnTo>
                  <a:lnTo>
                    <a:pt x="284" y="143"/>
                  </a:lnTo>
                  <a:lnTo>
                    <a:pt x="266" y="143"/>
                  </a:lnTo>
                  <a:lnTo>
                    <a:pt x="257" y="145"/>
                  </a:lnTo>
                  <a:lnTo>
                    <a:pt x="266" y="140"/>
                  </a:lnTo>
                  <a:lnTo>
                    <a:pt x="275" y="140"/>
                  </a:lnTo>
                  <a:lnTo>
                    <a:pt x="280" y="140"/>
                  </a:lnTo>
                  <a:lnTo>
                    <a:pt x="275" y="131"/>
                  </a:lnTo>
                  <a:lnTo>
                    <a:pt x="268" y="122"/>
                  </a:lnTo>
                  <a:lnTo>
                    <a:pt x="259" y="118"/>
                  </a:lnTo>
                  <a:lnTo>
                    <a:pt x="248" y="113"/>
                  </a:lnTo>
                  <a:lnTo>
                    <a:pt x="232" y="111"/>
                  </a:lnTo>
                  <a:lnTo>
                    <a:pt x="225" y="113"/>
                  </a:lnTo>
                  <a:lnTo>
                    <a:pt x="214" y="120"/>
                  </a:lnTo>
                  <a:lnTo>
                    <a:pt x="205" y="131"/>
                  </a:lnTo>
                  <a:lnTo>
                    <a:pt x="207" y="122"/>
                  </a:lnTo>
                  <a:lnTo>
                    <a:pt x="214" y="111"/>
                  </a:lnTo>
                  <a:lnTo>
                    <a:pt x="223" y="107"/>
                  </a:lnTo>
                  <a:lnTo>
                    <a:pt x="225" y="106"/>
                  </a:lnTo>
                  <a:lnTo>
                    <a:pt x="219" y="97"/>
                  </a:lnTo>
                  <a:lnTo>
                    <a:pt x="212" y="91"/>
                  </a:lnTo>
                  <a:lnTo>
                    <a:pt x="203" y="86"/>
                  </a:lnTo>
                  <a:lnTo>
                    <a:pt x="193" y="88"/>
                  </a:lnTo>
                  <a:lnTo>
                    <a:pt x="186" y="91"/>
                  </a:lnTo>
                  <a:lnTo>
                    <a:pt x="177" y="97"/>
                  </a:lnTo>
                  <a:lnTo>
                    <a:pt x="166" y="107"/>
                  </a:lnTo>
                  <a:lnTo>
                    <a:pt x="177" y="91"/>
                  </a:lnTo>
                  <a:lnTo>
                    <a:pt x="187" y="86"/>
                  </a:lnTo>
                  <a:lnTo>
                    <a:pt x="198" y="82"/>
                  </a:lnTo>
                  <a:lnTo>
                    <a:pt x="191" y="75"/>
                  </a:lnTo>
                  <a:lnTo>
                    <a:pt x="186" y="70"/>
                  </a:lnTo>
                  <a:lnTo>
                    <a:pt x="171" y="63"/>
                  </a:lnTo>
                  <a:lnTo>
                    <a:pt x="162" y="64"/>
                  </a:lnTo>
                  <a:lnTo>
                    <a:pt x="155" y="72"/>
                  </a:lnTo>
                  <a:lnTo>
                    <a:pt x="145" y="84"/>
                  </a:lnTo>
                  <a:lnTo>
                    <a:pt x="134" y="99"/>
                  </a:lnTo>
                  <a:lnTo>
                    <a:pt x="143" y="75"/>
                  </a:lnTo>
                  <a:lnTo>
                    <a:pt x="153" y="63"/>
                  </a:lnTo>
                  <a:lnTo>
                    <a:pt x="166" y="56"/>
                  </a:lnTo>
                  <a:lnTo>
                    <a:pt x="155" y="39"/>
                  </a:lnTo>
                  <a:lnTo>
                    <a:pt x="139" y="27"/>
                  </a:lnTo>
                  <a:lnTo>
                    <a:pt x="130" y="18"/>
                  </a:lnTo>
                  <a:lnTo>
                    <a:pt x="118" y="13"/>
                  </a:lnTo>
                  <a:lnTo>
                    <a:pt x="112" y="25"/>
                  </a:lnTo>
                  <a:lnTo>
                    <a:pt x="109" y="57"/>
                  </a:lnTo>
                  <a:lnTo>
                    <a:pt x="109" y="79"/>
                  </a:lnTo>
                  <a:lnTo>
                    <a:pt x="105" y="41"/>
                  </a:lnTo>
                  <a:lnTo>
                    <a:pt x="107" y="18"/>
                  </a:lnTo>
                  <a:lnTo>
                    <a:pt x="107" y="9"/>
                  </a:lnTo>
                  <a:lnTo>
                    <a:pt x="100" y="7"/>
                  </a:lnTo>
                  <a:lnTo>
                    <a:pt x="80" y="4"/>
                  </a:lnTo>
                  <a:lnTo>
                    <a:pt x="64" y="7"/>
                  </a:lnTo>
                  <a:lnTo>
                    <a:pt x="68" y="27"/>
                  </a:lnTo>
                  <a:lnTo>
                    <a:pt x="70" y="56"/>
                  </a:lnTo>
                  <a:lnTo>
                    <a:pt x="64" y="25"/>
                  </a:lnTo>
                  <a:lnTo>
                    <a:pt x="59" y="5"/>
                  </a:lnTo>
                  <a:lnTo>
                    <a:pt x="34" y="0"/>
                  </a:lnTo>
                  <a:lnTo>
                    <a:pt x="32" y="18"/>
                  </a:lnTo>
                  <a:lnTo>
                    <a:pt x="23" y="38"/>
                  </a:lnTo>
                  <a:lnTo>
                    <a:pt x="12" y="47"/>
                  </a:lnTo>
                  <a:lnTo>
                    <a:pt x="4" y="32"/>
                  </a:lnTo>
                  <a:lnTo>
                    <a:pt x="0" y="54"/>
                  </a:lnTo>
                  <a:lnTo>
                    <a:pt x="5" y="81"/>
                  </a:lnTo>
                  <a:lnTo>
                    <a:pt x="12" y="149"/>
                  </a:lnTo>
                  <a:lnTo>
                    <a:pt x="18" y="204"/>
                  </a:lnTo>
                  <a:lnTo>
                    <a:pt x="20" y="269"/>
                  </a:lnTo>
                  <a:lnTo>
                    <a:pt x="18" y="331"/>
                  </a:lnTo>
                  <a:lnTo>
                    <a:pt x="21" y="403"/>
                  </a:lnTo>
                  <a:lnTo>
                    <a:pt x="39" y="403"/>
                  </a:lnTo>
                  <a:lnTo>
                    <a:pt x="48" y="285"/>
                  </a:lnTo>
                  <a:lnTo>
                    <a:pt x="57" y="217"/>
                  </a:lnTo>
                  <a:lnTo>
                    <a:pt x="64" y="177"/>
                  </a:lnTo>
                  <a:lnTo>
                    <a:pt x="62" y="220"/>
                  </a:lnTo>
                  <a:lnTo>
                    <a:pt x="57" y="265"/>
                  </a:lnTo>
                  <a:lnTo>
                    <a:pt x="52" y="312"/>
                  </a:lnTo>
                  <a:lnTo>
                    <a:pt x="43" y="403"/>
                  </a:lnTo>
                  <a:lnTo>
                    <a:pt x="57" y="403"/>
                  </a:lnTo>
                  <a:lnTo>
                    <a:pt x="68" y="301"/>
                  </a:lnTo>
                  <a:lnTo>
                    <a:pt x="73" y="245"/>
                  </a:lnTo>
                  <a:lnTo>
                    <a:pt x="80" y="193"/>
                  </a:lnTo>
                  <a:lnTo>
                    <a:pt x="89" y="172"/>
                  </a:lnTo>
                  <a:lnTo>
                    <a:pt x="109" y="156"/>
                  </a:lnTo>
                  <a:lnTo>
                    <a:pt x="91" y="181"/>
                  </a:lnTo>
                  <a:lnTo>
                    <a:pt x="84" y="202"/>
                  </a:lnTo>
                  <a:lnTo>
                    <a:pt x="77" y="242"/>
                  </a:lnTo>
                  <a:lnTo>
                    <a:pt x="61" y="403"/>
                  </a:lnTo>
                  <a:lnTo>
                    <a:pt x="70" y="403"/>
                  </a:lnTo>
                  <a:lnTo>
                    <a:pt x="68" y="374"/>
                  </a:lnTo>
                  <a:lnTo>
                    <a:pt x="77" y="279"/>
                  </a:lnTo>
                  <a:lnTo>
                    <a:pt x="84" y="235"/>
                  </a:lnTo>
                  <a:lnTo>
                    <a:pt x="91" y="204"/>
                  </a:lnTo>
                  <a:lnTo>
                    <a:pt x="98" y="177"/>
                  </a:lnTo>
                  <a:lnTo>
                    <a:pt x="109" y="163"/>
                  </a:lnTo>
                  <a:lnTo>
                    <a:pt x="125" y="154"/>
                  </a:lnTo>
                  <a:lnTo>
                    <a:pt x="139" y="140"/>
                  </a:lnTo>
                  <a:lnTo>
                    <a:pt x="155" y="134"/>
                  </a:lnTo>
                  <a:lnTo>
                    <a:pt x="141" y="143"/>
                  </a:lnTo>
                  <a:lnTo>
                    <a:pt x="132" y="152"/>
                  </a:lnTo>
                  <a:lnTo>
                    <a:pt x="178" y="161"/>
                  </a:lnTo>
                  <a:lnTo>
                    <a:pt x="187" y="156"/>
                  </a:lnTo>
                  <a:lnTo>
                    <a:pt x="198" y="152"/>
                  </a:lnTo>
                  <a:lnTo>
                    <a:pt x="195" y="165"/>
                  </a:lnTo>
                  <a:lnTo>
                    <a:pt x="198" y="172"/>
                  </a:lnTo>
                  <a:lnTo>
                    <a:pt x="200" y="183"/>
                  </a:lnTo>
                  <a:lnTo>
                    <a:pt x="203" y="190"/>
                  </a:lnTo>
                  <a:lnTo>
                    <a:pt x="214" y="197"/>
                  </a:lnTo>
                  <a:lnTo>
                    <a:pt x="219" y="188"/>
                  </a:lnTo>
                  <a:lnTo>
                    <a:pt x="228" y="170"/>
                  </a:lnTo>
                  <a:lnTo>
                    <a:pt x="227" y="179"/>
                  </a:lnTo>
                  <a:lnTo>
                    <a:pt x="225" y="188"/>
                  </a:lnTo>
                  <a:lnTo>
                    <a:pt x="228" y="197"/>
                  </a:lnTo>
                  <a:lnTo>
                    <a:pt x="232" y="206"/>
                  </a:lnTo>
                  <a:lnTo>
                    <a:pt x="239" y="213"/>
                  </a:lnTo>
                  <a:lnTo>
                    <a:pt x="252" y="219"/>
                  </a:lnTo>
                  <a:lnTo>
                    <a:pt x="262" y="219"/>
                  </a:lnTo>
                  <a:lnTo>
                    <a:pt x="262" y="210"/>
                  </a:lnTo>
                  <a:lnTo>
                    <a:pt x="269" y="199"/>
                  </a:lnTo>
                  <a:lnTo>
                    <a:pt x="282" y="193"/>
                  </a:lnTo>
                  <a:lnTo>
                    <a:pt x="289" y="193"/>
                  </a:lnTo>
                  <a:lnTo>
                    <a:pt x="278" y="201"/>
                  </a:lnTo>
                  <a:lnTo>
                    <a:pt x="271" y="210"/>
                  </a:lnTo>
                  <a:lnTo>
                    <a:pt x="269" y="219"/>
                  </a:lnTo>
                  <a:lnTo>
                    <a:pt x="273" y="236"/>
                  </a:lnTo>
                  <a:lnTo>
                    <a:pt x="282" y="219"/>
                  </a:lnTo>
                  <a:lnTo>
                    <a:pt x="294" y="211"/>
                  </a:lnTo>
                  <a:lnTo>
                    <a:pt x="305" y="211"/>
                  </a:lnTo>
                  <a:lnTo>
                    <a:pt x="314" y="213"/>
                  </a:lnTo>
                  <a:lnTo>
                    <a:pt x="323" y="217"/>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2" name="Freeform 168"/>
            <p:cNvSpPr>
              <a:spLocks/>
            </p:cNvSpPr>
            <p:nvPr/>
          </p:nvSpPr>
          <p:spPr bwMode="auto">
            <a:xfrm>
              <a:off x="423" y="1189"/>
              <a:ext cx="193" cy="353"/>
            </a:xfrm>
            <a:custGeom>
              <a:avLst/>
              <a:gdLst>
                <a:gd name="T0" fmla="*/ 164 w 193"/>
                <a:gd name="T1" fmla="*/ 0 h 353"/>
                <a:gd name="T2" fmla="*/ 187 w 193"/>
                <a:gd name="T3" fmla="*/ 11 h 353"/>
                <a:gd name="T4" fmla="*/ 192 w 193"/>
                <a:gd name="T5" fmla="*/ 25 h 353"/>
                <a:gd name="T6" fmla="*/ 185 w 193"/>
                <a:gd name="T7" fmla="*/ 59 h 353"/>
                <a:gd name="T8" fmla="*/ 169 w 193"/>
                <a:gd name="T9" fmla="*/ 155 h 353"/>
                <a:gd name="T10" fmla="*/ 142 w 193"/>
                <a:gd name="T11" fmla="*/ 129 h 353"/>
                <a:gd name="T12" fmla="*/ 162 w 193"/>
                <a:gd name="T13" fmla="*/ 179 h 353"/>
                <a:gd name="T14" fmla="*/ 158 w 193"/>
                <a:gd name="T15" fmla="*/ 204 h 353"/>
                <a:gd name="T16" fmla="*/ 123 w 193"/>
                <a:gd name="T17" fmla="*/ 172 h 353"/>
                <a:gd name="T18" fmla="*/ 148 w 193"/>
                <a:gd name="T19" fmla="*/ 209 h 353"/>
                <a:gd name="T20" fmla="*/ 156 w 193"/>
                <a:gd name="T21" fmla="*/ 245 h 353"/>
                <a:gd name="T22" fmla="*/ 158 w 193"/>
                <a:gd name="T23" fmla="*/ 288 h 353"/>
                <a:gd name="T24" fmla="*/ 158 w 193"/>
                <a:gd name="T25" fmla="*/ 327 h 353"/>
                <a:gd name="T26" fmla="*/ 162 w 193"/>
                <a:gd name="T27" fmla="*/ 352 h 353"/>
                <a:gd name="T28" fmla="*/ 135 w 193"/>
                <a:gd name="T29" fmla="*/ 339 h 353"/>
                <a:gd name="T30" fmla="*/ 121 w 193"/>
                <a:gd name="T31" fmla="*/ 309 h 353"/>
                <a:gd name="T32" fmla="*/ 114 w 193"/>
                <a:gd name="T33" fmla="*/ 279 h 353"/>
                <a:gd name="T34" fmla="*/ 92 w 193"/>
                <a:gd name="T35" fmla="*/ 245 h 353"/>
                <a:gd name="T36" fmla="*/ 94 w 193"/>
                <a:gd name="T37" fmla="*/ 270 h 353"/>
                <a:gd name="T38" fmla="*/ 103 w 193"/>
                <a:gd name="T39" fmla="*/ 314 h 353"/>
                <a:gd name="T40" fmla="*/ 114 w 193"/>
                <a:gd name="T41" fmla="*/ 350 h 353"/>
                <a:gd name="T42" fmla="*/ 100 w 193"/>
                <a:gd name="T43" fmla="*/ 347 h 353"/>
                <a:gd name="T44" fmla="*/ 69 w 193"/>
                <a:gd name="T45" fmla="*/ 307 h 353"/>
                <a:gd name="T46" fmla="*/ 57 w 193"/>
                <a:gd name="T47" fmla="*/ 263 h 353"/>
                <a:gd name="T48" fmla="*/ 43 w 193"/>
                <a:gd name="T49" fmla="*/ 234 h 353"/>
                <a:gd name="T50" fmla="*/ 37 w 193"/>
                <a:gd name="T51" fmla="*/ 266 h 353"/>
                <a:gd name="T52" fmla="*/ 52 w 193"/>
                <a:gd name="T53" fmla="*/ 322 h 353"/>
                <a:gd name="T54" fmla="*/ 71 w 193"/>
                <a:gd name="T55" fmla="*/ 352 h 353"/>
                <a:gd name="T56" fmla="*/ 28 w 193"/>
                <a:gd name="T57" fmla="*/ 341 h 353"/>
                <a:gd name="T58" fmla="*/ 11 w 193"/>
                <a:gd name="T59" fmla="*/ 302 h 353"/>
                <a:gd name="T60" fmla="*/ 9 w 193"/>
                <a:gd name="T61" fmla="*/ 250 h 353"/>
                <a:gd name="T62" fmla="*/ 0 w 193"/>
                <a:gd name="T63" fmla="*/ 179 h 353"/>
                <a:gd name="T64" fmla="*/ 23 w 193"/>
                <a:gd name="T65" fmla="*/ 177 h 353"/>
                <a:gd name="T66" fmla="*/ 48 w 193"/>
                <a:gd name="T67" fmla="*/ 177 h 353"/>
                <a:gd name="T68" fmla="*/ 69 w 193"/>
                <a:gd name="T69" fmla="*/ 168 h 353"/>
                <a:gd name="T70" fmla="*/ 85 w 193"/>
                <a:gd name="T71" fmla="*/ 164 h 353"/>
                <a:gd name="T72" fmla="*/ 94 w 193"/>
                <a:gd name="T73" fmla="*/ 147 h 353"/>
                <a:gd name="T74" fmla="*/ 101 w 193"/>
                <a:gd name="T75" fmla="*/ 129 h 353"/>
                <a:gd name="T76" fmla="*/ 98 w 193"/>
                <a:gd name="T77" fmla="*/ 109 h 353"/>
                <a:gd name="T78" fmla="*/ 112 w 193"/>
                <a:gd name="T79" fmla="*/ 86 h 353"/>
                <a:gd name="T80" fmla="*/ 123 w 193"/>
                <a:gd name="T81" fmla="*/ 59 h 353"/>
                <a:gd name="T82" fmla="*/ 137 w 193"/>
                <a:gd name="T83" fmla="*/ 43 h 353"/>
                <a:gd name="T84" fmla="*/ 164 w 193"/>
                <a:gd name="T85" fmla="*/ 0 h 3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3" h="353">
                  <a:moveTo>
                    <a:pt x="164" y="0"/>
                  </a:moveTo>
                  <a:lnTo>
                    <a:pt x="187" y="11"/>
                  </a:lnTo>
                  <a:lnTo>
                    <a:pt x="192" y="25"/>
                  </a:lnTo>
                  <a:lnTo>
                    <a:pt x="185" y="59"/>
                  </a:lnTo>
                  <a:lnTo>
                    <a:pt x="169" y="155"/>
                  </a:lnTo>
                  <a:lnTo>
                    <a:pt x="142" y="129"/>
                  </a:lnTo>
                  <a:lnTo>
                    <a:pt x="162" y="179"/>
                  </a:lnTo>
                  <a:lnTo>
                    <a:pt x="158" y="204"/>
                  </a:lnTo>
                  <a:lnTo>
                    <a:pt x="123" y="172"/>
                  </a:lnTo>
                  <a:lnTo>
                    <a:pt x="148" y="209"/>
                  </a:lnTo>
                  <a:lnTo>
                    <a:pt x="156" y="245"/>
                  </a:lnTo>
                  <a:lnTo>
                    <a:pt x="158" y="288"/>
                  </a:lnTo>
                  <a:lnTo>
                    <a:pt x="158" y="327"/>
                  </a:lnTo>
                  <a:lnTo>
                    <a:pt x="162" y="352"/>
                  </a:lnTo>
                  <a:lnTo>
                    <a:pt x="135" y="339"/>
                  </a:lnTo>
                  <a:lnTo>
                    <a:pt x="121" y="309"/>
                  </a:lnTo>
                  <a:lnTo>
                    <a:pt x="114" y="279"/>
                  </a:lnTo>
                  <a:lnTo>
                    <a:pt x="92" y="245"/>
                  </a:lnTo>
                  <a:lnTo>
                    <a:pt x="94" y="270"/>
                  </a:lnTo>
                  <a:lnTo>
                    <a:pt x="103" y="314"/>
                  </a:lnTo>
                  <a:lnTo>
                    <a:pt x="114" y="350"/>
                  </a:lnTo>
                  <a:lnTo>
                    <a:pt x="100" y="347"/>
                  </a:lnTo>
                  <a:lnTo>
                    <a:pt x="69" y="307"/>
                  </a:lnTo>
                  <a:lnTo>
                    <a:pt x="57" y="263"/>
                  </a:lnTo>
                  <a:lnTo>
                    <a:pt x="43" y="234"/>
                  </a:lnTo>
                  <a:lnTo>
                    <a:pt x="37" y="266"/>
                  </a:lnTo>
                  <a:lnTo>
                    <a:pt x="52" y="322"/>
                  </a:lnTo>
                  <a:lnTo>
                    <a:pt x="71" y="352"/>
                  </a:lnTo>
                  <a:lnTo>
                    <a:pt x="28" y="341"/>
                  </a:lnTo>
                  <a:lnTo>
                    <a:pt x="11" y="302"/>
                  </a:lnTo>
                  <a:lnTo>
                    <a:pt x="9" y="250"/>
                  </a:lnTo>
                  <a:lnTo>
                    <a:pt x="0" y="179"/>
                  </a:lnTo>
                  <a:lnTo>
                    <a:pt x="23" y="177"/>
                  </a:lnTo>
                  <a:lnTo>
                    <a:pt x="48" y="177"/>
                  </a:lnTo>
                  <a:lnTo>
                    <a:pt x="69" y="168"/>
                  </a:lnTo>
                  <a:lnTo>
                    <a:pt x="85" y="164"/>
                  </a:lnTo>
                  <a:lnTo>
                    <a:pt x="94" y="147"/>
                  </a:lnTo>
                  <a:lnTo>
                    <a:pt x="101" y="129"/>
                  </a:lnTo>
                  <a:lnTo>
                    <a:pt x="98" y="109"/>
                  </a:lnTo>
                  <a:lnTo>
                    <a:pt x="112" y="86"/>
                  </a:lnTo>
                  <a:lnTo>
                    <a:pt x="123" y="59"/>
                  </a:lnTo>
                  <a:lnTo>
                    <a:pt x="137" y="43"/>
                  </a:lnTo>
                  <a:lnTo>
                    <a:pt x="164" y="0"/>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3" name="Freeform 169"/>
            <p:cNvSpPr>
              <a:spLocks/>
            </p:cNvSpPr>
            <p:nvPr/>
          </p:nvSpPr>
          <p:spPr bwMode="auto">
            <a:xfrm>
              <a:off x="407" y="1153"/>
              <a:ext cx="107" cy="83"/>
            </a:xfrm>
            <a:custGeom>
              <a:avLst/>
              <a:gdLst>
                <a:gd name="T0" fmla="*/ 4 w 107"/>
                <a:gd name="T1" fmla="*/ 82 h 83"/>
                <a:gd name="T2" fmla="*/ 21 w 107"/>
                <a:gd name="T3" fmla="*/ 66 h 83"/>
                <a:gd name="T4" fmla="*/ 39 w 107"/>
                <a:gd name="T5" fmla="*/ 59 h 83"/>
                <a:gd name="T6" fmla="*/ 57 w 107"/>
                <a:gd name="T7" fmla="*/ 52 h 83"/>
                <a:gd name="T8" fmla="*/ 53 w 107"/>
                <a:gd name="T9" fmla="*/ 35 h 83"/>
                <a:gd name="T10" fmla="*/ 39 w 107"/>
                <a:gd name="T11" fmla="*/ 17 h 83"/>
                <a:gd name="T12" fmla="*/ 51 w 107"/>
                <a:gd name="T13" fmla="*/ 26 h 83"/>
                <a:gd name="T14" fmla="*/ 57 w 107"/>
                <a:gd name="T15" fmla="*/ 33 h 83"/>
                <a:gd name="T16" fmla="*/ 64 w 107"/>
                <a:gd name="T17" fmla="*/ 49 h 83"/>
                <a:gd name="T18" fmla="*/ 80 w 107"/>
                <a:gd name="T19" fmla="*/ 24 h 83"/>
                <a:gd name="T20" fmla="*/ 81 w 107"/>
                <a:gd name="T21" fmla="*/ 17 h 83"/>
                <a:gd name="T22" fmla="*/ 95 w 107"/>
                <a:gd name="T23" fmla="*/ 9 h 83"/>
                <a:gd name="T24" fmla="*/ 102 w 107"/>
                <a:gd name="T25" fmla="*/ 7 h 83"/>
                <a:gd name="T26" fmla="*/ 106 w 107"/>
                <a:gd name="T27" fmla="*/ 0 h 83"/>
                <a:gd name="T28" fmla="*/ 83 w 107"/>
                <a:gd name="T29" fmla="*/ 3 h 83"/>
                <a:gd name="T30" fmla="*/ 53 w 107"/>
                <a:gd name="T31" fmla="*/ 9 h 83"/>
                <a:gd name="T32" fmla="*/ 32 w 107"/>
                <a:gd name="T33" fmla="*/ 9 h 83"/>
                <a:gd name="T34" fmla="*/ 25 w 107"/>
                <a:gd name="T35" fmla="*/ 14 h 83"/>
                <a:gd name="T36" fmla="*/ 11 w 107"/>
                <a:gd name="T37" fmla="*/ 24 h 83"/>
                <a:gd name="T38" fmla="*/ 0 w 107"/>
                <a:gd name="T39" fmla="*/ 40 h 83"/>
                <a:gd name="T40" fmla="*/ 0 w 107"/>
                <a:gd name="T41" fmla="*/ 51 h 83"/>
                <a:gd name="T42" fmla="*/ 0 w 107"/>
                <a:gd name="T43" fmla="*/ 59 h 83"/>
                <a:gd name="T44" fmla="*/ 4 w 107"/>
                <a:gd name="T45" fmla="*/ 82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83">
                  <a:moveTo>
                    <a:pt x="4" y="82"/>
                  </a:moveTo>
                  <a:lnTo>
                    <a:pt x="21" y="66"/>
                  </a:lnTo>
                  <a:lnTo>
                    <a:pt x="39" y="59"/>
                  </a:lnTo>
                  <a:lnTo>
                    <a:pt x="57" y="52"/>
                  </a:lnTo>
                  <a:lnTo>
                    <a:pt x="53" y="35"/>
                  </a:lnTo>
                  <a:lnTo>
                    <a:pt x="39" y="17"/>
                  </a:lnTo>
                  <a:lnTo>
                    <a:pt x="51" y="26"/>
                  </a:lnTo>
                  <a:lnTo>
                    <a:pt x="57" y="33"/>
                  </a:lnTo>
                  <a:lnTo>
                    <a:pt x="64" y="49"/>
                  </a:lnTo>
                  <a:lnTo>
                    <a:pt x="80" y="24"/>
                  </a:lnTo>
                  <a:lnTo>
                    <a:pt x="81" y="17"/>
                  </a:lnTo>
                  <a:lnTo>
                    <a:pt x="95" y="9"/>
                  </a:lnTo>
                  <a:lnTo>
                    <a:pt x="102" y="7"/>
                  </a:lnTo>
                  <a:lnTo>
                    <a:pt x="106" y="0"/>
                  </a:lnTo>
                  <a:lnTo>
                    <a:pt x="83" y="3"/>
                  </a:lnTo>
                  <a:lnTo>
                    <a:pt x="53" y="9"/>
                  </a:lnTo>
                  <a:lnTo>
                    <a:pt x="32" y="9"/>
                  </a:lnTo>
                  <a:lnTo>
                    <a:pt x="25" y="14"/>
                  </a:lnTo>
                  <a:lnTo>
                    <a:pt x="11" y="24"/>
                  </a:lnTo>
                  <a:lnTo>
                    <a:pt x="0" y="40"/>
                  </a:lnTo>
                  <a:lnTo>
                    <a:pt x="0" y="51"/>
                  </a:lnTo>
                  <a:lnTo>
                    <a:pt x="0" y="59"/>
                  </a:lnTo>
                  <a:lnTo>
                    <a:pt x="4" y="82"/>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4" name="Freeform 170"/>
            <p:cNvSpPr>
              <a:spLocks/>
            </p:cNvSpPr>
            <p:nvPr/>
          </p:nvSpPr>
          <p:spPr bwMode="auto">
            <a:xfrm>
              <a:off x="730" y="1212"/>
              <a:ext cx="17" cy="100"/>
            </a:xfrm>
            <a:custGeom>
              <a:avLst/>
              <a:gdLst>
                <a:gd name="T0" fmla="*/ 0 w 17"/>
                <a:gd name="T1" fmla="*/ 99 h 100"/>
                <a:gd name="T2" fmla="*/ 16 w 17"/>
                <a:gd name="T3" fmla="*/ 60 h 100"/>
                <a:gd name="T4" fmla="*/ 16 w 17"/>
                <a:gd name="T5" fmla="*/ 32 h 100"/>
                <a:gd name="T6" fmla="*/ 11 w 17"/>
                <a:gd name="T7" fmla="*/ 0 h 100"/>
                <a:gd name="T8" fmla="*/ 4 w 17"/>
                <a:gd name="T9" fmla="*/ 53 h 100"/>
                <a:gd name="T10" fmla="*/ 0 w 17"/>
                <a:gd name="T11" fmla="*/ 99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00">
                  <a:moveTo>
                    <a:pt x="0" y="99"/>
                  </a:moveTo>
                  <a:lnTo>
                    <a:pt x="16" y="60"/>
                  </a:lnTo>
                  <a:lnTo>
                    <a:pt x="16" y="32"/>
                  </a:lnTo>
                  <a:lnTo>
                    <a:pt x="11" y="0"/>
                  </a:lnTo>
                  <a:lnTo>
                    <a:pt x="4" y="53"/>
                  </a:lnTo>
                  <a:lnTo>
                    <a:pt x="0" y="99"/>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5" name="Freeform 171"/>
            <p:cNvSpPr>
              <a:spLocks/>
            </p:cNvSpPr>
            <p:nvPr/>
          </p:nvSpPr>
          <p:spPr bwMode="auto">
            <a:xfrm>
              <a:off x="636" y="1149"/>
              <a:ext cx="38" cy="46"/>
            </a:xfrm>
            <a:custGeom>
              <a:avLst/>
              <a:gdLst>
                <a:gd name="T0" fmla="*/ 19 w 38"/>
                <a:gd name="T1" fmla="*/ 45 h 46"/>
                <a:gd name="T2" fmla="*/ 0 w 38"/>
                <a:gd name="T3" fmla="*/ 17 h 46"/>
                <a:gd name="T4" fmla="*/ 11 w 38"/>
                <a:gd name="T5" fmla="*/ 0 h 46"/>
                <a:gd name="T6" fmla="*/ 21 w 38"/>
                <a:gd name="T7" fmla="*/ 2 h 46"/>
                <a:gd name="T8" fmla="*/ 32 w 38"/>
                <a:gd name="T9" fmla="*/ 0 h 46"/>
                <a:gd name="T10" fmla="*/ 37 w 38"/>
                <a:gd name="T11" fmla="*/ 3 h 46"/>
                <a:gd name="T12" fmla="*/ 35 w 38"/>
                <a:gd name="T13" fmla="*/ 17 h 46"/>
                <a:gd name="T14" fmla="*/ 28 w 38"/>
                <a:gd name="T15" fmla="*/ 38 h 46"/>
                <a:gd name="T16" fmla="*/ 19 w 38"/>
                <a:gd name="T17" fmla="*/ 45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46">
                  <a:moveTo>
                    <a:pt x="19" y="45"/>
                  </a:moveTo>
                  <a:lnTo>
                    <a:pt x="0" y="17"/>
                  </a:lnTo>
                  <a:lnTo>
                    <a:pt x="11" y="0"/>
                  </a:lnTo>
                  <a:lnTo>
                    <a:pt x="21" y="2"/>
                  </a:lnTo>
                  <a:lnTo>
                    <a:pt x="32" y="0"/>
                  </a:lnTo>
                  <a:lnTo>
                    <a:pt x="37" y="3"/>
                  </a:lnTo>
                  <a:lnTo>
                    <a:pt x="35" y="17"/>
                  </a:lnTo>
                  <a:lnTo>
                    <a:pt x="28" y="38"/>
                  </a:lnTo>
                  <a:lnTo>
                    <a:pt x="19" y="45"/>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6" name="Freeform 172"/>
            <p:cNvSpPr>
              <a:spLocks/>
            </p:cNvSpPr>
            <p:nvPr/>
          </p:nvSpPr>
          <p:spPr bwMode="auto">
            <a:xfrm>
              <a:off x="584" y="1156"/>
              <a:ext cx="42" cy="36"/>
            </a:xfrm>
            <a:custGeom>
              <a:avLst/>
              <a:gdLst>
                <a:gd name="T0" fmla="*/ 41 w 42"/>
                <a:gd name="T1" fmla="*/ 9 h 36"/>
                <a:gd name="T2" fmla="*/ 23 w 42"/>
                <a:gd name="T3" fmla="*/ 35 h 36"/>
                <a:gd name="T4" fmla="*/ 0 w 42"/>
                <a:gd name="T5" fmla="*/ 25 h 36"/>
                <a:gd name="T6" fmla="*/ 9 w 42"/>
                <a:gd name="T7" fmla="*/ 0 h 36"/>
                <a:gd name="T8" fmla="*/ 41 w 42"/>
                <a:gd name="T9" fmla="*/ 9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36">
                  <a:moveTo>
                    <a:pt x="41" y="9"/>
                  </a:moveTo>
                  <a:lnTo>
                    <a:pt x="23" y="35"/>
                  </a:lnTo>
                  <a:lnTo>
                    <a:pt x="0" y="25"/>
                  </a:lnTo>
                  <a:lnTo>
                    <a:pt x="9" y="0"/>
                  </a:lnTo>
                  <a:lnTo>
                    <a:pt x="41" y="9"/>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7" name="Freeform 173"/>
            <p:cNvSpPr>
              <a:spLocks/>
            </p:cNvSpPr>
            <p:nvPr/>
          </p:nvSpPr>
          <p:spPr bwMode="auto">
            <a:xfrm>
              <a:off x="394" y="1338"/>
              <a:ext cx="116" cy="28"/>
            </a:xfrm>
            <a:custGeom>
              <a:avLst/>
              <a:gdLst>
                <a:gd name="T0" fmla="*/ 115 w 116"/>
                <a:gd name="T1" fmla="*/ 10 h 28"/>
                <a:gd name="T2" fmla="*/ 106 w 116"/>
                <a:gd name="T3" fmla="*/ 19 h 28"/>
                <a:gd name="T4" fmla="*/ 94 w 116"/>
                <a:gd name="T5" fmla="*/ 19 h 28"/>
                <a:gd name="T6" fmla="*/ 76 w 116"/>
                <a:gd name="T7" fmla="*/ 20 h 28"/>
                <a:gd name="T8" fmla="*/ 58 w 116"/>
                <a:gd name="T9" fmla="*/ 27 h 28"/>
                <a:gd name="T10" fmla="*/ 41 w 116"/>
                <a:gd name="T11" fmla="*/ 25 h 28"/>
                <a:gd name="T12" fmla="*/ 28 w 116"/>
                <a:gd name="T13" fmla="*/ 27 h 28"/>
                <a:gd name="T14" fmla="*/ 18 w 116"/>
                <a:gd name="T15" fmla="*/ 24 h 28"/>
                <a:gd name="T16" fmla="*/ 11 w 116"/>
                <a:gd name="T17" fmla="*/ 14 h 28"/>
                <a:gd name="T18" fmla="*/ 4 w 116"/>
                <a:gd name="T19" fmla="*/ 8 h 28"/>
                <a:gd name="T20" fmla="*/ 0 w 116"/>
                <a:gd name="T21" fmla="*/ 0 h 28"/>
                <a:gd name="T22" fmla="*/ 115 w 116"/>
                <a:gd name="T23" fmla="*/ 10 h 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6" h="28">
                  <a:moveTo>
                    <a:pt x="115" y="10"/>
                  </a:moveTo>
                  <a:lnTo>
                    <a:pt x="106" y="19"/>
                  </a:lnTo>
                  <a:lnTo>
                    <a:pt x="94" y="19"/>
                  </a:lnTo>
                  <a:lnTo>
                    <a:pt x="76" y="20"/>
                  </a:lnTo>
                  <a:lnTo>
                    <a:pt x="58" y="27"/>
                  </a:lnTo>
                  <a:lnTo>
                    <a:pt x="41" y="25"/>
                  </a:lnTo>
                  <a:lnTo>
                    <a:pt x="28" y="27"/>
                  </a:lnTo>
                  <a:lnTo>
                    <a:pt x="18" y="24"/>
                  </a:lnTo>
                  <a:lnTo>
                    <a:pt x="11" y="14"/>
                  </a:lnTo>
                  <a:lnTo>
                    <a:pt x="4" y="8"/>
                  </a:lnTo>
                  <a:lnTo>
                    <a:pt x="0" y="0"/>
                  </a:lnTo>
                  <a:lnTo>
                    <a:pt x="115" y="10"/>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6658" name="Group 174"/>
            <p:cNvGrpSpPr>
              <a:grpSpLocks/>
            </p:cNvGrpSpPr>
            <p:nvPr/>
          </p:nvGrpSpPr>
          <p:grpSpPr bwMode="auto">
            <a:xfrm>
              <a:off x="482" y="1009"/>
              <a:ext cx="179" cy="152"/>
              <a:chOff x="482" y="1009"/>
              <a:chExt cx="179" cy="152"/>
            </a:xfrm>
          </p:grpSpPr>
          <p:grpSp>
            <p:nvGrpSpPr>
              <p:cNvPr id="26660" name="Group 175"/>
              <p:cNvGrpSpPr>
                <a:grpSpLocks/>
              </p:cNvGrpSpPr>
              <p:nvPr/>
            </p:nvGrpSpPr>
            <p:grpSpPr bwMode="auto">
              <a:xfrm>
                <a:off x="482" y="1009"/>
                <a:ext cx="179" cy="152"/>
                <a:chOff x="482" y="1009"/>
                <a:chExt cx="179" cy="152"/>
              </a:xfrm>
            </p:grpSpPr>
            <p:sp>
              <p:nvSpPr>
                <p:cNvPr id="26666" name="Freeform 176"/>
                <p:cNvSpPr>
                  <a:spLocks/>
                </p:cNvSpPr>
                <p:nvPr/>
              </p:nvSpPr>
              <p:spPr bwMode="auto">
                <a:xfrm>
                  <a:off x="482" y="1009"/>
                  <a:ext cx="179" cy="152"/>
                </a:xfrm>
                <a:custGeom>
                  <a:avLst/>
                  <a:gdLst>
                    <a:gd name="T0" fmla="*/ 39 w 179"/>
                    <a:gd name="T1" fmla="*/ 5 h 152"/>
                    <a:gd name="T2" fmla="*/ 66 w 179"/>
                    <a:gd name="T3" fmla="*/ 32 h 152"/>
                    <a:gd name="T4" fmla="*/ 141 w 179"/>
                    <a:gd name="T5" fmla="*/ 89 h 152"/>
                    <a:gd name="T6" fmla="*/ 178 w 179"/>
                    <a:gd name="T7" fmla="*/ 108 h 152"/>
                    <a:gd name="T8" fmla="*/ 155 w 179"/>
                    <a:gd name="T9" fmla="*/ 151 h 152"/>
                    <a:gd name="T10" fmla="*/ 146 w 179"/>
                    <a:gd name="T11" fmla="*/ 149 h 152"/>
                    <a:gd name="T12" fmla="*/ 117 w 179"/>
                    <a:gd name="T13" fmla="*/ 131 h 152"/>
                    <a:gd name="T14" fmla="*/ 34 w 179"/>
                    <a:gd name="T15" fmla="*/ 69 h 152"/>
                    <a:gd name="T16" fmla="*/ 0 w 179"/>
                    <a:gd name="T17" fmla="*/ 34 h 152"/>
                    <a:gd name="T18" fmla="*/ 27 w 179"/>
                    <a:gd name="T19" fmla="*/ 0 h 152"/>
                    <a:gd name="T20" fmla="*/ 39 w 179"/>
                    <a:gd name="T21" fmla="*/ 5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152">
                      <a:moveTo>
                        <a:pt x="39" y="5"/>
                      </a:moveTo>
                      <a:lnTo>
                        <a:pt x="66" y="32"/>
                      </a:lnTo>
                      <a:lnTo>
                        <a:pt x="141" y="89"/>
                      </a:lnTo>
                      <a:lnTo>
                        <a:pt x="178" y="108"/>
                      </a:lnTo>
                      <a:lnTo>
                        <a:pt x="155" y="151"/>
                      </a:lnTo>
                      <a:lnTo>
                        <a:pt x="146" y="149"/>
                      </a:lnTo>
                      <a:lnTo>
                        <a:pt x="117" y="131"/>
                      </a:lnTo>
                      <a:lnTo>
                        <a:pt x="34" y="69"/>
                      </a:lnTo>
                      <a:lnTo>
                        <a:pt x="0" y="34"/>
                      </a:lnTo>
                      <a:lnTo>
                        <a:pt x="27" y="0"/>
                      </a:lnTo>
                      <a:lnTo>
                        <a:pt x="39" y="5"/>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7" name="Freeform 177"/>
                <p:cNvSpPr>
                  <a:spLocks/>
                </p:cNvSpPr>
                <p:nvPr/>
              </p:nvSpPr>
              <p:spPr bwMode="auto">
                <a:xfrm>
                  <a:off x="631" y="1120"/>
                  <a:ext cx="26" cy="40"/>
                </a:xfrm>
                <a:custGeom>
                  <a:avLst/>
                  <a:gdLst>
                    <a:gd name="T0" fmla="*/ 20 w 26"/>
                    <a:gd name="T1" fmla="*/ 0 h 40"/>
                    <a:gd name="T2" fmla="*/ 25 w 26"/>
                    <a:gd name="T3" fmla="*/ 0 h 40"/>
                    <a:gd name="T4" fmla="*/ 7 w 26"/>
                    <a:gd name="T5" fmla="*/ 39 h 40"/>
                    <a:gd name="T6" fmla="*/ 0 w 26"/>
                    <a:gd name="T7" fmla="*/ 37 h 40"/>
                    <a:gd name="T8" fmla="*/ 20 w 26"/>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40">
                      <a:moveTo>
                        <a:pt x="20" y="0"/>
                      </a:moveTo>
                      <a:lnTo>
                        <a:pt x="25" y="0"/>
                      </a:lnTo>
                      <a:lnTo>
                        <a:pt x="7" y="39"/>
                      </a:lnTo>
                      <a:lnTo>
                        <a:pt x="0" y="37"/>
                      </a:lnTo>
                      <a:lnTo>
                        <a:pt x="20"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8" name="Freeform 178"/>
                <p:cNvSpPr>
                  <a:spLocks/>
                </p:cNvSpPr>
                <p:nvPr/>
              </p:nvSpPr>
              <p:spPr bwMode="auto">
                <a:xfrm>
                  <a:off x="600" y="1104"/>
                  <a:ext cx="49" cy="52"/>
                </a:xfrm>
                <a:custGeom>
                  <a:avLst/>
                  <a:gdLst>
                    <a:gd name="T0" fmla="*/ 48 w 49"/>
                    <a:gd name="T1" fmla="*/ 16 h 52"/>
                    <a:gd name="T2" fmla="*/ 28 w 49"/>
                    <a:gd name="T3" fmla="*/ 51 h 52"/>
                    <a:gd name="T4" fmla="*/ 0 w 49"/>
                    <a:gd name="T5" fmla="*/ 32 h 52"/>
                    <a:gd name="T6" fmla="*/ 20 w 49"/>
                    <a:gd name="T7" fmla="*/ 0 h 52"/>
                    <a:gd name="T8" fmla="*/ 48 w 49"/>
                    <a:gd name="T9" fmla="*/ 16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52">
                      <a:moveTo>
                        <a:pt x="48" y="16"/>
                      </a:moveTo>
                      <a:lnTo>
                        <a:pt x="28" y="51"/>
                      </a:lnTo>
                      <a:lnTo>
                        <a:pt x="0" y="32"/>
                      </a:lnTo>
                      <a:lnTo>
                        <a:pt x="20" y="0"/>
                      </a:lnTo>
                      <a:lnTo>
                        <a:pt x="48" y="16"/>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9" name="Freeform 179"/>
                <p:cNvSpPr>
                  <a:spLocks/>
                </p:cNvSpPr>
                <p:nvPr/>
              </p:nvSpPr>
              <p:spPr bwMode="auto">
                <a:xfrm>
                  <a:off x="487" y="1012"/>
                  <a:ext cx="52" cy="58"/>
                </a:xfrm>
                <a:custGeom>
                  <a:avLst/>
                  <a:gdLst>
                    <a:gd name="T0" fmla="*/ 23 w 52"/>
                    <a:gd name="T1" fmla="*/ 0 h 58"/>
                    <a:gd name="T2" fmla="*/ 51 w 52"/>
                    <a:gd name="T3" fmla="*/ 28 h 58"/>
                    <a:gd name="T4" fmla="*/ 26 w 52"/>
                    <a:gd name="T5" fmla="*/ 57 h 58"/>
                    <a:gd name="T6" fmla="*/ 0 w 52"/>
                    <a:gd name="T7" fmla="*/ 29 h 58"/>
                    <a:gd name="T8" fmla="*/ 23 w 52"/>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8">
                      <a:moveTo>
                        <a:pt x="23" y="0"/>
                      </a:moveTo>
                      <a:lnTo>
                        <a:pt x="51" y="28"/>
                      </a:lnTo>
                      <a:lnTo>
                        <a:pt x="26" y="57"/>
                      </a:lnTo>
                      <a:lnTo>
                        <a:pt x="0" y="29"/>
                      </a:lnTo>
                      <a:lnTo>
                        <a:pt x="23" y="0"/>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70" name="Freeform 180"/>
                <p:cNvSpPr>
                  <a:spLocks/>
                </p:cNvSpPr>
                <p:nvPr/>
              </p:nvSpPr>
              <p:spPr bwMode="auto">
                <a:xfrm>
                  <a:off x="518" y="1046"/>
                  <a:ext cx="98" cy="88"/>
                </a:xfrm>
                <a:custGeom>
                  <a:avLst/>
                  <a:gdLst>
                    <a:gd name="T0" fmla="*/ 97 w 98"/>
                    <a:gd name="T1" fmla="*/ 53 h 88"/>
                    <a:gd name="T2" fmla="*/ 78 w 98"/>
                    <a:gd name="T3" fmla="*/ 87 h 88"/>
                    <a:gd name="T4" fmla="*/ 0 w 98"/>
                    <a:gd name="T5" fmla="*/ 27 h 88"/>
                    <a:gd name="T6" fmla="*/ 23 w 98"/>
                    <a:gd name="T7" fmla="*/ 0 h 88"/>
                    <a:gd name="T8" fmla="*/ 97 w 98"/>
                    <a:gd name="T9" fmla="*/ 53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88">
                      <a:moveTo>
                        <a:pt x="97" y="53"/>
                      </a:moveTo>
                      <a:lnTo>
                        <a:pt x="78" y="87"/>
                      </a:lnTo>
                      <a:lnTo>
                        <a:pt x="0" y="27"/>
                      </a:lnTo>
                      <a:lnTo>
                        <a:pt x="23" y="0"/>
                      </a:lnTo>
                      <a:lnTo>
                        <a:pt x="97" y="53"/>
                      </a:lnTo>
                    </a:path>
                  </a:pathLst>
                </a:custGeom>
                <a:solidFill>
                  <a:srgbClr val="80808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6671" name="Group 181"/>
                <p:cNvGrpSpPr>
                  <a:grpSpLocks/>
                </p:cNvGrpSpPr>
                <p:nvPr/>
              </p:nvGrpSpPr>
              <p:grpSpPr bwMode="auto">
                <a:xfrm>
                  <a:off x="539" y="1053"/>
                  <a:ext cx="70" cy="51"/>
                  <a:chOff x="539" y="1053"/>
                  <a:chExt cx="70" cy="51"/>
                </a:xfrm>
              </p:grpSpPr>
              <p:sp>
                <p:nvSpPr>
                  <p:cNvPr id="26688" name="Oval 182"/>
                  <p:cNvSpPr>
                    <a:spLocks noChangeArrowheads="1"/>
                  </p:cNvSpPr>
                  <p:nvPr/>
                </p:nvSpPr>
                <p:spPr bwMode="auto">
                  <a:xfrm>
                    <a:off x="539" y="1053"/>
                    <a:ext cx="7" cy="6"/>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89" name="Oval 183"/>
                  <p:cNvSpPr>
                    <a:spLocks noChangeArrowheads="1"/>
                  </p:cNvSpPr>
                  <p:nvPr/>
                </p:nvSpPr>
                <p:spPr bwMode="auto">
                  <a:xfrm>
                    <a:off x="550" y="1061"/>
                    <a:ext cx="5" cy="5"/>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90" name="Oval 184"/>
                  <p:cNvSpPr>
                    <a:spLocks noChangeArrowheads="1"/>
                  </p:cNvSpPr>
                  <p:nvPr/>
                </p:nvSpPr>
                <p:spPr bwMode="auto">
                  <a:xfrm>
                    <a:off x="561" y="1068"/>
                    <a:ext cx="5" cy="6"/>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91" name="Oval 185"/>
                  <p:cNvSpPr>
                    <a:spLocks noChangeArrowheads="1"/>
                  </p:cNvSpPr>
                  <p:nvPr/>
                </p:nvSpPr>
                <p:spPr bwMode="auto">
                  <a:xfrm>
                    <a:off x="572" y="1075"/>
                    <a:ext cx="5" cy="6"/>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92" name="Oval 186"/>
                  <p:cNvSpPr>
                    <a:spLocks noChangeArrowheads="1"/>
                  </p:cNvSpPr>
                  <p:nvPr/>
                </p:nvSpPr>
                <p:spPr bwMode="auto">
                  <a:xfrm>
                    <a:off x="582" y="1084"/>
                    <a:ext cx="6" cy="4"/>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93" name="Oval 187"/>
                  <p:cNvSpPr>
                    <a:spLocks noChangeArrowheads="1"/>
                  </p:cNvSpPr>
                  <p:nvPr/>
                </p:nvSpPr>
                <p:spPr bwMode="auto">
                  <a:xfrm>
                    <a:off x="594" y="1091"/>
                    <a:ext cx="5" cy="6"/>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94" name="Oval 188"/>
                  <p:cNvSpPr>
                    <a:spLocks noChangeArrowheads="1"/>
                  </p:cNvSpPr>
                  <p:nvPr/>
                </p:nvSpPr>
                <p:spPr bwMode="auto">
                  <a:xfrm>
                    <a:off x="604" y="1098"/>
                    <a:ext cx="5" cy="6"/>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672" name="Group 189"/>
                <p:cNvGrpSpPr>
                  <a:grpSpLocks/>
                </p:cNvGrpSpPr>
                <p:nvPr/>
              </p:nvGrpSpPr>
              <p:grpSpPr bwMode="auto">
                <a:xfrm>
                  <a:off x="534" y="1062"/>
                  <a:ext cx="70" cy="51"/>
                  <a:chOff x="534" y="1062"/>
                  <a:chExt cx="70" cy="51"/>
                </a:xfrm>
              </p:grpSpPr>
              <p:sp>
                <p:nvSpPr>
                  <p:cNvPr id="26681" name="Oval 190"/>
                  <p:cNvSpPr>
                    <a:spLocks noChangeArrowheads="1"/>
                  </p:cNvSpPr>
                  <p:nvPr/>
                </p:nvSpPr>
                <p:spPr bwMode="auto">
                  <a:xfrm>
                    <a:off x="534" y="1062"/>
                    <a:ext cx="5" cy="6"/>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82" name="Oval 191"/>
                  <p:cNvSpPr>
                    <a:spLocks noChangeArrowheads="1"/>
                  </p:cNvSpPr>
                  <p:nvPr/>
                </p:nvSpPr>
                <p:spPr bwMode="auto">
                  <a:xfrm>
                    <a:off x="546" y="1069"/>
                    <a:ext cx="4" cy="6"/>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83" name="Oval 192"/>
                  <p:cNvSpPr>
                    <a:spLocks noChangeArrowheads="1"/>
                  </p:cNvSpPr>
                  <p:nvPr/>
                </p:nvSpPr>
                <p:spPr bwMode="auto">
                  <a:xfrm>
                    <a:off x="555" y="1077"/>
                    <a:ext cx="6" cy="5"/>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84" name="Oval 193"/>
                  <p:cNvSpPr>
                    <a:spLocks noChangeArrowheads="1"/>
                  </p:cNvSpPr>
                  <p:nvPr/>
                </p:nvSpPr>
                <p:spPr bwMode="auto">
                  <a:xfrm>
                    <a:off x="566" y="1084"/>
                    <a:ext cx="6" cy="6"/>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85" name="Oval 194"/>
                  <p:cNvSpPr>
                    <a:spLocks noChangeArrowheads="1"/>
                  </p:cNvSpPr>
                  <p:nvPr/>
                </p:nvSpPr>
                <p:spPr bwMode="auto">
                  <a:xfrm>
                    <a:off x="577" y="1091"/>
                    <a:ext cx="5" cy="6"/>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86" name="Oval 195"/>
                  <p:cNvSpPr>
                    <a:spLocks noChangeArrowheads="1"/>
                  </p:cNvSpPr>
                  <p:nvPr/>
                </p:nvSpPr>
                <p:spPr bwMode="auto">
                  <a:xfrm>
                    <a:off x="588" y="1101"/>
                    <a:ext cx="6" cy="5"/>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87" name="Oval 196"/>
                  <p:cNvSpPr>
                    <a:spLocks noChangeArrowheads="1"/>
                  </p:cNvSpPr>
                  <p:nvPr/>
                </p:nvSpPr>
                <p:spPr bwMode="auto">
                  <a:xfrm>
                    <a:off x="599" y="1108"/>
                    <a:ext cx="5" cy="5"/>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673" name="Group 197"/>
                <p:cNvGrpSpPr>
                  <a:grpSpLocks/>
                </p:cNvGrpSpPr>
                <p:nvPr/>
              </p:nvGrpSpPr>
              <p:grpSpPr bwMode="auto">
                <a:xfrm>
                  <a:off x="526" y="1072"/>
                  <a:ext cx="71" cy="50"/>
                  <a:chOff x="526" y="1072"/>
                  <a:chExt cx="71" cy="50"/>
                </a:xfrm>
              </p:grpSpPr>
              <p:sp>
                <p:nvSpPr>
                  <p:cNvPr id="26674" name="Oval 198"/>
                  <p:cNvSpPr>
                    <a:spLocks noChangeArrowheads="1"/>
                  </p:cNvSpPr>
                  <p:nvPr/>
                </p:nvSpPr>
                <p:spPr bwMode="auto">
                  <a:xfrm>
                    <a:off x="526" y="1072"/>
                    <a:ext cx="6" cy="5"/>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75" name="Oval 199"/>
                  <p:cNvSpPr>
                    <a:spLocks noChangeArrowheads="1"/>
                  </p:cNvSpPr>
                  <p:nvPr/>
                </p:nvSpPr>
                <p:spPr bwMode="auto">
                  <a:xfrm>
                    <a:off x="538" y="1079"/>
                    <a:ext cx="5" cy="5"/>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76" name="Oval 200"/>
                  <p:cNvSpPr>
                    <a:spLocks noChangeArrowheads="1"/>
                  </p:cNvSpPr>
                  <p:nvPr/>
                </p:nvSpPr>
                <p:spPr bwMode="auto">
                  <a:xfrm>
                    <a:off x="548" y="1086"/>
                    <a:ext cx="5" cy="5"/>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77" name="Oval 201"/>
                  <p:cNvSpPr>
                    <a:spLocks noChangeArrowheads="1"/>
                  </p:cNvSpPr>
                  <p:nvPr/>
                </p:nvSpPr>
                <p:spPr bwMode="auto">
                  <a:xfrm>
                    <a:off x="559" y="1094"/>
                    <a:ext cx="6" cy="4"/>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78" name="Oval 202"/>
                  <p:cNvSpPr>
                    <a:spLocks noChangeArrowheads="1"/>
                  </p:cNvSpPr>
                  <p:nvPr/>
                </p:nvSpPr>
                <p:spPr bwMode="auto">
                  <a:xfrm>
                    <a:off x="570" y="1102"/>
                    <a:ext cx="5" cy="4"/>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79" name="Oval 203"/>
                  <p:cNvSpPr>
                    <a:spLocks noChangeArrowheads="1"/>
                  </p:cNvSpPr>
                  <p:nvPr/>
                </p:nvSpPr>
                <p:spPr bwMode="auto">
                  <a:xfrm>
                    <a:off x="581" y="1110"/>
                    <a:ext cx="5" cy="5"/>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80" name="Oval 204"/>
                  <p:cNvSpPr>
                    <a:spLocks noChangeArrowheads="1"/>
                  </p:cNvSpPr>
                  <p:nvPr/>
                </p:nvSpPr>
                <p:spPr bwMode="auto">
                  <a:xfrm>
                    <a:off x="592" y="1117"/>
                    <a:ext cx="5" cy="5"/>
                  </a:xfrm>
                  <a:prstGeom prst="ellipse">
                    <a:avLst/>
                  </a:prstGeom>
                  <a:solidFill>
                    <a:srgbClr val="40404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26661" name="Group 205"/>
              <p:cNvGrpSpPr>
                <a:grpSpLocks/>
              </p:cNvGrpSpPr>
              <p:nvPr/>
            </p:nvGrpSpPr>
            <p:grpSpPr bwMode="auto">
              <a:xfrm>
                <a:off x="522" y="1023"/>
                <a:ext cx="95" cy="133"/>
                <a:chOff x="522" y="1023"/>
                <a:chExt cx="95" cy="133"/>
              </a:xfrm>
            </p:grpSpPr>
            <p:sp>
              <p:nvSpPr>
                <p:cNvPr id="26662" name="Freeform 206"/>
                <p:cNvSpPr>
                  <a:spLocks/>
                </p:cNvSpPr>
                <p:nvPr/>
              </p:nvSpPr>
              <p:spPr bwMode="auto">
                <a:xfrm>
                  <a:off x="522" y="1023"/>
                  <a:ext cx="87" cy="133"/>
                </a:xfrm>
                <a:custGeom>
                  <a:avLst/>
                  <a:gdLst>
                    <a:gd name="T0" fmla="*/ 86 w 87"/>
                    <a:gd name="T1" fmla="*/ 52 h 133"/>
                    <a:gd name="T2" fmla="*/ 82 w 87"/>
                    <a:gd name="T3" fmla="*/ 47 h 133"/>
                    <a:gd name="T4" fmla="*/ 77 w 87"/>
                    <a:gd name="T5" fmla="*/ 40 h 133"/>
                    <a:gd name="T6" fmla="*/ 73 w 87"/>
                    <a:gd name="T7" fmla="*/ 33 h 133"/>
                    <a:gd name="T8" fmla="*/ 70 w 87"/>
                    <a:gd name="T9" fmla="*/ 31 h 133"/>
                    <a:gd name="T10" fmla="*/ 66 w 87"/>
                    <a:gd name="T11" fmla="*/ 31 h 133"/>
                    <a:gd name="T12" fmla="*/ 60 w 87"/>
                    <a:gd name="T13" fmla="*/ 33 h 133"/>
                    <a:gd name="T14" fmla="*/ 57 w 87"/>
                    <a:gd name="T15" fmla="*/ 27 h 133"/>
                    <a:gd name="T16" fmla="*/ 51 w 87"/>
                    <a:gd name="T17" fmla="*/ 27 h 133"/>
                    <a:gd name="T18" fmla="*/ 48 w 87"/>
                    <a:gd name="T19" fmla="*/ 31 h 133"/>
                    <a:gd name="T20" fmla="*/ 42 w 87"/>
                    <a:gd name="T21" fmla="*/ 27 h 133"/>
                    <a:gd name="T22" fmla="*/ 40 w 87"/>
                    <a:gd name="T23" fmla="*/ 25 h 133"/>
                    <a:gd name="T24" fmla="*/ 35 w 87"/>
                    <a:gd name="T25" fmla="*/ 24 h 133"/>
                    <a:gd name="T26" fmla="*/ 29 w 87"/>
                    <a:gd name="T27" fmla="*/ 24 h 133"/>
                    <a:gd name="T28" fmla="*/ 27 w 87"/>
                    <a:gd name="T29" fmla="*/ 16 h 133"/>
                    <a:gd name="T30" fmla="*/ 16 w 87"/>
                    <a:gd name="T31" fmla="*/ 0 h 133"/>
                    <a:gd name="T32" fmla="*/ 13 w 87"/>
                    <a:gd name="T33" fmla="*/ 0 h 133"/>
                    <a:gd name="T34" fmla="*/ 9 w 87"/>
                    <a:gd name="T35" fmla="*/ 0 h 133"/>
                    <a:gd name="T36" fmla="*/ 5 w 87"/>
                    <a:gd name="T37" fmla="*/ 5 h 133"/>
                    <a:gd name="T38" fmla="*/ 2 w 87"/>
                    <a:gd name="T39" fmla="*/ 27 h 133"/>
                    <a:gd name="T40" fmla="*/ 0 w 87"/>
                    <a:gd name="T41" fmla="*/ 33 h 133"/>
                    <a:gd name="T42" fmla="*/ 0 w 87"/>
                    <a:gd name="T43" fmla="*/ 36 h 133"/>
                    <a:gd name="T44" fmla="*/ 0 w 87"/>
                    <a:gd name="T45" fmla="*/ 40 h 133"/>
                    <a:gd name="T46" fmla="*/ 0 w 87"/>
                    <a:gd name="T47" fmla="*/ 47 h 133"/>
                    <a:gd name="T48" fmla="*/ 0 w 87"/>
                    <a:gd name="T49" fmla="*/ 58 h 133"/>
                    <a:gd name="T50" fmla="*/ 7 w 87"/>
                    <a:gd name="T51" fmla="*/ 80 h 133"/>
                    <a:gd name="T52" fmla="*/ 15 w 87"/>
                    <a:gd name="T53" fmla="*/ 96 h 133"/>
                    <a:gd name="T54" fmla="*/ 11 w 87"/>
                    <a:gd name="T55" fmla="*/ 114 h 133"/>
                    <a:gd name="T56" fmla="*/ 62 w 87"/>
                    <a:gd name="T57" fmla="*/ 132 h 133"/>
                    <a:gd name="T58" fmla="*/ 70 w 87"/>
                    <a:gd name="T59" fmla="*/ 118 h 133"/>
                    <a:gd name="T60" fmla="*/ 79 w 87"/>
                    <a:gd name="T61" fmla="*/ 112 h 133"/>
                    <a:gd name="T62" fmla="*/ 82 w 87"/>
                    <a:gd name="T63" fmla="*/ 103 h 133"/>
                    <a:gd name="T64" fmla="*/ 82 w 87"/>
                    <a:gd name="T65" fmla="*/ 94 h 133"/>
                    <a:gd name="T66" fmla="*/ 82 w 87"/>
                    <a:gd name="T67" fmla="*/ 87 h 133"/>
                    <a:gd name="T68" fmla="*/ 82 w 87"/>
                    <a:gd name="T69" fmla="*/ 78 h 133"/>
                    <a:gd name="T70" fmla="*/ 82 w 87"/>
                    <a:gd name="T71" fmla="*/ 63 h 133"/>
                    <a:gd name="T72" fmla="*/ 86 w 87"/>
                    <a:gd name="T73" fmla="*/ 61 h 133"/>
                    <a:gd name="T74" fmla="*/ 86 w 87"/>
                    <a:gd name="T75" fmla="*/ 58 h 133"/>
                    <a:gd name="T76" fmla="*/ 86 w 87"/>
                    <a:gd name="T77" fmla="*/ 52 h 1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7" h="133">
                      <a:moveTo>
                        <a:pt x="86" y="52"/>
                      </a:moveTo>
                      <a:lnTo>
                        <a:pt x="82" y="47"/>
                      </a:lnTo>
                      <a:lnTo>
                        <a:pt x="77" y="40"/>
                      </a:lnTo>
                      <a:lnTo>
                        <a:pt x="73" y="33"/>
                      </a:lnTo>
                      <a:lnTo>
                        <a:pt x="70" y="31"/>
                      </a:lnTo>
                      <a:lnTo>
                        <a:pt x="66" y="31"/>
                      </a:lnTo>
                      <a:lnTo>
                        <a:pt x="60" y="33"/>
                      </a:lnTo>
                      <a:lnTo>
                        <a:pt x="57" y="27"/>
                      </a:lnTo>
                      <a:lnTo>
                        <a:pt x="51" y="27"/>
                      </a:lnTo>
                      <a:lnTo>
                        <a:pt x="48" y="31"/>
                      </a:lnTo>
                      <a:lnTo>
                        <a:pt x="42" y="27"/>
                      </a:lnTo>
                      <a:lnTo>
                        <a:pt x="40" y="25"/>
                      </a:lnTo>
                      <a:lnTo>
                        <a:pt x="35" y="24"/>
                      </a:lnTo>
                      <a:lnTo>
                        <a:pt x="29" y="24"/>
                      </a:lnTo>
                      <a:lnTo>
                        <a:pt x="27" y="16"/>
                      </a:lnTo>
                      <a:lnTo>
                        <a:pt x="16" y="0"/>
                      </a:lnTo>
                      <a:lnTo>
                        <a:pt x="13" y="0"/>
                      </a:lnTo>
                      <a:lnTo>
                        <a:pt x="9" y="0"/>
                      </a:lnTo>
                      <a:lnTo>
                        <a:pt x="5" y="5"/>
                      </a:lnTo>
                      <a:lnTo>
                        <a:pt x="2" y="27"/>
                      </a:lnTo>
                      <a:lnTo>
                        <a:pt x="0" y="33"/>
                      </a:lnTo>
                      <a:lnTo>
                        <a:pt x="0" y="36"/>
                      </a:lnTo>
                      <a:lnTo>
                        <a:pt x="0" y="40"/>
                      </a:lnTo>
                      <a:lnTo>
                        <a:pt x="0" y="47"/>
                      </a:lnTo>
                      <a:lnTo>
                        <a:pt x="0" y="58"/>
                      </a:lnTo>
                      <a:lnTo>
                        <a:pt x="7" y="80"/>
                      </a:lnTo>
                      <a:lnTo>
                        <a:pt x="15" y="96"/>
                      </a:lnTo>
                      <a:lnTo>
                        <a:pt x="11" y="114"/>
                      </a:lnTo>
                      <a:lnTo>
                        <a:pt x="62" y="132"/>
                      </a:lnTo>
                      <a:lnTo>
                        <a:pt x="70" y="118"/>
                      </a:lnTo>
                      <a:lnTo>
                        <a:pt x="79" y="112"/>
                      </a:lnTo>
                      <a:lnTo>
                        <a:pt x="82" y="103"/>
                      </a:lnTo>
                      <a:lnTo>
                        <a:pt x="82" y="94"/>
                      </a:lnTo>
                      <a:lnTo>
                        <a:pt x="82" y="87"/>
                      </a:lnTo>
                      <a:lnTo>
                        <a:pt x="82" y="78"/>
                      </a:lnTo>
                      <a:lnTo>
                        <a:pt x="82" y="63"/>
                      </a:lnTo>
                      <a:lnTo>
                        <a:pt x="86" y="61"/>
                      </a:lnTo>
                      <a:lnTo>
                        <a:pt x="86" y="58"/>
                      </a:lnTo>
                      <a:lnTo>
                        <a:pt x="86" y="52"/>
                      </a:lnTo>
                    </a:path>
                  </a:pathLst>
                </a:custGeom>
                <a:solidFill>
                  <a:srgbClr val="FFC080"/>
                </a:solidFill>
                <a:ln w="12700" cap="rnd" cmpd="sng">
                  <a:solidFill>
                    <a:srgbClr val="402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3" name="Freeform 207"/>
                <p:cNvSpPr>
                  <a:spLocks/>
                </p:cNvSpPr>
                <p:nvPr/>
              </p:nvSpPr>
              <p:spPr bwMode="auto">
                <a:xfrm>
                  <a:off x="526" y="1056"/>
                  <a:ext cx="63" cy="92"/>
                </a:xfrm>
                <a:custGeom>
                  <a:avLst/>
                  <a:gdLst>
                    <a:gd name="T0" fmla="*/ 60 w 63"/>
                    <a:gd name="T1" fmla="*/ 16 h 92"/>
                    <a:gd name="T2" fmla="*/ 57 w 63"/>
                    <a:gd name="T3" fmla="*/ 11 h 92"/>
                    <a:gd name="T4" fmla="*/ 51 w 63"/>
                    <a:gd name="T5" fmla="*/ 9 h 92"/>
                    <a:gd name="T6" fmla="*/ 48 w 63"/>
                    <a:gd name="T7" fmla="*/ 5 h 92"/>
                    <a:gd name="T8" fmla="*/ 44 w 63"/>
                    <a:gd name="T9" fmla="*/ 5 h 92"/>
                    <a:gd name="T10" fmla="*/ 41 w 63"/>
                    <a:gd name="T11" fmla="*/ 7 h 92"/>
                    <a:gd name="T12" fmla="*/ 37 w 63"/>
                    <a:gd name="T13" fmla="*/ 5 h 92"/>
                    <a:gd name="T14" fmla="*/ 34 w 63"/>
                    <a:gd name="T15" fmla="*/ 4 h 92"/>
                    <a:gd name="T16" fmla="*/ 30 w 63"/>
                    <a:gd name="T17" fmla="*/ 2 h 92"/>
                    <a:gd name="T18" fmla="*/ 27 w 63"/>
                    <a:gd name="T19" fmla="*/ 2 h 92"/>
                    <a:gd name="T20" fmla="*/ 23 w 63"/>
                    <a:gd name="T21" fmla="*/ 4 h 92"/>
                    <a:gd name="T22" fmla="*/ 18 w 63"/>
                    <a:gd name="T23" fmla="*/ 5 h 92"/>
                    <a:gd name="T24" fmla="*/ 16 w 63"/>
                    <a:gd name="T25" fmla="*/ 2 h 92"/>
                    <a:gd name="T26" fmla="*/ 11 w 63"/>
                    <a:gd name="T27" fmla="*/ 0 h 92"/>
                    <a:gd name="T28" fmla="*/ 5 w 63"/>
                    <a:gd name="T29" fmla="*/ 0 h 92"/>
                    <a:gd name="T30" fmla="*/ 2 w 63"/>
                    <a:gd name="T31" fmla="*/ 4 h 92"/>
                    <a:gd name="T32" fmla="*/ 0 w 63"/>
                    <a:gd name="T33" fmla="*/ 14 h 92"/>
                    <a:gd name="T34" fmla="*/ 0 w 63"/>
                    <a:gd name="T35" fmla="*/ 19 h 92"/>
                    <a:gd name="T36" fmla="*/ 2 w 63"/>
                    <a:gd name="T37" fmla="*/ 37 h 92"/>
                    <a:gd name="T38" fmla="*/ 12 w 63"/>
                    <a:gd name="T39" fmla="*/ 61 h 92"/>
                    <a:gd name="T40" fmla="*/ 9 w 63"/>
                    <a:gd name="T41" fmla="*/ 79 h 92"/>
                    <a:gd name="T42" fmla="*/ 48 w 63"/>
                    <a:gd name="T43" fmla="*/ 91 h 92"/>
                    <a:gd name="T44" fmla="*/ 53 w 63"/>
                    <a:gd name="T45" fmla="*/ 82 h 92"/>
                    <a:gd name="T46" fmla="*/ 43 w 63"/>
                    <a:gd name="T47" fmla="*/ 72 h 92"/>
                    <a:gd name="T48" fmla="*/ 30 w 63"/>
                    <a:gd name="T49" fmla="*/ 67 h 92"/>
                    <a:gd name="T50" fmla="*/ 39 w 63"/>
                    <a:gd name="T51" fmla="*/ 67 h 92"/>
                    <a:gd name="T52" fmla="*/ 46 w 63"/>
                    <a:gd name="T53" fmla="*/ 67 h 92"/>
                    <a:gd name="T54" fmla="*/ 53 w 63"/>
                    <a:gd name="T55" fmla="*/ 65 h 92"/>
                    <a:gd name="T56" fmla="*/ 58 w 63"/>
                    <a:gd name="T57" fmla="*/ 61 h 92"/>
                    <a:gd name="T58" fmla="*/ 62 w 63"/>
                    <a:gd name="T59" fmla="*/ 54 h 92"/>
                    <a:gd name="T60" fmla="*/ 60 w 63"/>
                    <a:gd name="T61" fmla="*/ 44 h 92"/>
                    <a:gd name="T62" fmla="*/ 60 w 63"/>
                    <a:gd name="T63" fmla="*/ 35 h 92"/>
                    <a:gd name="T64" fmla="*/ 58 w 63"/>
                    <a:gd name="T65" fmla="*/ 25 h 92"/>
                    <a:gd name="T66" fmla="*/ 60 w 63"/>
                    <a:gd name="T67" fmla="*/ 16 h 9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92">
                      <a:moveTo>
                        <a:pt x="60" y="16"/>
                      </a:moveTo>
                      <a:lnTo>
                        <a:pt x="57" y="11"/>
                      </a:lnTo>
                      <a:lnTo>
                        <a:pt x="51" y="9"/>
                      </a:lnTo>
                      <a:lnTo>
                        <a:pt x="48" y="5"/>
                      </a:lnTo>
                      <a:lnTo>
                        <a:pt x="44" y="5"/>
                      </a:lnTo>
                      <a:lnTo>
                        <a:pt x="41" y="7"/>
                      </a:lnTo>
                      <a:lnTo>
                        <a:pt x="37" y="5"/>
                      </a:lnTo>
                      <a:lnTo>
                        <a:pt x="34" y="4"/>
                      </a:lnTo>
                      <a:lnTo>
                        <a:pt x="30" y="2"/>
                      </a:lnTo>
                      <a:lnTo>
                        <a:pt x="27" y="2"/>
                      </a:lnTo>
                      <a:lnTo>
                        <a:pt x="23" y="4"/>
                      </a:lnTo>
                      <a:lnTo>
                        <a:pt x="18" y="5"/>
                      </a:lnTo>
                      <a:lnTo>
                        <a:pt x="16" y="2"/>
                      </a:lnTo>
                      <a:lnTo>
                        <a:pt x="11" y="0"/>
                      </a:lnTo>
                      <a:lnTo>
                        <a:pt x="5" y="0"/>
                      </a:lnTo>
                      <a:lnTo>
                        <a:pt x="2" y="4"/>
                      </a:lnTo>
                      <a:lnTo>
                        <a:pt x="0" y="14"/>
                      </a:lnTo>
                      <a:lnTo>
                        <a:pt x="0" y="19"/>
                      </a:lnTo>
                      <a:lnTo>
                        <a:pt x="2" y="37"/>
                      </a:lnTo>
                      <a:lnTo>
                        <a:pt x="12" y="61"/>
                      </a:lnTo>
                      <a:lnTo>
                        <a:pt x="9" y="79"/>
                      </a:lnTo>
                      <a:lnTo>
                        <a:pt x="48" y="91"/>
                      </a:lnTo>
                      <a:lnTo>
                        <a:pt x="53" y="82"/>
                      </a:lnTo>
                      <a:lnTo>
                        <a:pt x="43" y="72"/>
                      </a:lnTo>
                      <a:lnTo>
                        <a:pt x="30" y="67"/>
                      </a:lnTo>
                      <a:lnTo>
                        <a:pt x="39" y="67"/>
                      </a:lnTo>
                      <a:lnTo>
                        <a:pt x="46" y="67"/>
                      </a:lnTo>
                      <a:lnTo>
                        <a:pt x="53" y="65"/>
                      </a:lnTo>
                      <a:lnTo>
                        <a:pt x="58" y="61"/>
                      </a:lnTo>
                      <a:lnTo>
                        <a:pt x="62" y="54"/>
                      </a:lnTo>
                      <a:lnTo>
                        <a:pt x="60" y="44"/>
                      </a:lnTo>
                      <a:lnTo>
                        <a:pt x="60" y="35"/>
                      </a:lnTo>
                      <a:lnTo>
                        <a:pt x="58" y="25"/>
                      </a:lnTo>
                      <a:lnTo>
                        <a:pt x="60" y="16"/>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4" name="Freeform 208"/>
                <p:cNvSpPr>
                  <a:spLocks/>
                </p:cNvSpPr>
                <p:nvPr/>
              </p:nvSpPr>
              <p:spPr bwMode="auto">
                <a:xfrm>
                  <a:off x="543" y="1032"/>
                  <a:ext cx="17" cy="17"/>
                </a:xfrm>
                <a:custGeom>
                  <a:avLst/>
                  <a:gdLst>
                    <a:gd name="T0" fmla="*/ 4 w 17"/>
                    <a:gd name="T1" fmla="*/ 0 h 17"/>
                    <a:gd name="T2" fmla="*/ 6 w 17"/>
                    <a:gd name="T3" fmla="*/ 5 h 17"/>
                    <a:gd name="T4" fmla="*/ 4 w 17"/>
                    <a:gd name="T5" fmla="*/ 11 h 17"/>
                    <a:gd name="T6" fmla="*/ 0 w 17"/>
                    <a:gd name="T7" fmla="*/ 16 h 17"/>
                    <a:gd name="T8" fmla="*/ 16 w 17"/>
                    <a:gd name="T9" fmla="*/ 13 h 17"/>
                    <a:gd name="T10" fmla="*/ 11 w 17"/>
                    <a:gd name="T11" fmla="*/ 8 h 17"/>
                    <a:gd name="T12" fmla="*/ 4 w 17"/>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7">
                      <a:moveTo>
                        <a:pt x="4" y="0"/>
                      </a:moveTo>
                      <a:lnTo>
                        <a:pt x="6" y="5"/>
                      </a:lnTo>
                      <a:lnTo>
                        <a:pt x="4" y="11"/>
                      </a:lnTo>
                      <a:lnTo>
                        <a:pt x="0" y="16"/>
                      </a:lnTo>
                      <a:lnTo>
                        <a:pt x="16" y="13"/>
                      </a:lnTo>
                      <a:lnTo>
                        <a:pt x="11" y="8"/>
                      </a:lnTo>
                      <a:lnTo>
                        <a:pt x="4" y="0"/>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5" name="Freeform 209"/>
                <p:cNvSpPr>
                  <a:spLocks/>
                </p:cNvSpPr>
                <p:nvPr/>
              </p:nvSpPr>
              <p:spPr bwMode="auto">
                <a:xfrm>
                  <a:off x="600" y="1069"/>
                  <a:ext cx="17" cy="20"/>
                </a:xfrm>
                <a:custGeom>
                  <a:avLst/>
                  <a:gdLst>
                    <a:gd name="T0" fmla="*/ 6 w 17"/>
                    <a:gd name="T1" fmla="*/ 19 h 20"/>
                    <a:gd name="T2" fmla="*/ 6 w 17"/>
                    <a:gd name="T3" fmla="*/ 10 h 20"/>
                    <a:gd name="T4" fmla="*/ 4 w 17"/>
                    <a:gd name="T5" fmla="*/ 5 h 20"/>
                    <a:gd name="T6" fmla="*/ 0 w 17"/>
                    <a:gd name="T7" fmla="*/ 0 h 20"/>
                    <a:gd name="T8" fmla="*/ 6 w 17"/>
                    <a:gd name="T9" fmla="*/ 7 h 20"/>
                    <a:gd name="T10" fmla="*/ 16 w 17"/>
                    <a:gd name="T11" fmla="*/ 14 h 20"/>
                    <a:gd name="T12" fmla="*/ 6 w 17"/>
                    <a:gd name="T13" fmla="*/ 19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20">
                      <a:moveTo>
                        <a:pt x="6" y="19"/>
                      </a:moveTo>
                      <a:lnTo>
                        <a:pt x="6" y="10"/>
                      </a:lnTo>
                      <a:lnTo>
                        <a:pt x="4" y="5"/>
                      </a:lnTo>
                      <a:lnTo>
                        <a:pt x="0" y="0"/>
                      </a:lnTo>
                      <a:lnTo>
                        <a:pt x="6" y="7"/>
                      </a:lnTo>
                      <a:lnTo>
                        <a:pt x="16" y="14"/>
                      </a:lnTo>
                      <a:lnTo>
                        <a:pt x="6" y="19"/>
                      </a:lnTo>
                    </a:path>
                  </a:pathLst>
                </a:custGeom>
                <a:solidFill>
                  <a:srgbClr val="402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sp>
          <p:nvSpPr>
            <p:cNvPr id="26659" name="Freeform 210"/>
            <p:cNvSpPr>
              <a:spLocks/>
            </p:cNvSpPr>
            <p:nvPr/>
          </p:nvSpPr>
          <p:spPr bwMode="auto">
            <a:xfrm>
              <a:off x="385" y="1130"/>
              <a:ext cx="206" cy="221"/>
            </a:xfrm>
            <a:custGeom>
              <a:avLst/>
              <a:gdLst>
                <a:gd name="T0" fmla="*/ 164 w 206"/>
                <a:gd name="T1" fmla="*/ 0 h 221"/>
                <a:gd name="T2" fmla="*/ 182 w 206"/>
                <a:gd name="T3" fmla="*/ 7 h 221"/>
                <a:gd name="T4" fmla="*/ 205 w 206"/>
                <a:gd name="T5" fmla="*/ 20 h 221"/>
                <a:gd name="T6" fmla="*/ 194 w 206"/>
                <a:gd name="T7" fmla="*/ 50 h 221"/>
                <a:gd name="T8" fmla="*/ 175 w 206"/>
                <a:gd name="T9" fmla="*/ 43 h 221"/>
                <a:gd name="T10" fmla="*/ 159 w 206"/>
                <a:gd name="T11" fmla="*/ 46 h 221"/>
                <a:gd name="T12" fmla="*/ 184 w 206"/>
                <a:gd name="T13" fmla="*/ 50 h 221"/>
                <a:gd name="T14" fmla="*/ 194 w 206"/>
                <a:gd name="T15" fmla="*/ 59 h 221"/>
                <a:gd name="T16" fmla="*/ 180 w 206"/>
                <a:gd name="T17" fmla="*/ 85 h 221"/>
                <a:gd name="T18" fmla="*/ 155 w 206"/>
                <a:gd name="T19" fmla="*/ 108 h 221"/>
                <a:gd name="T20" fmla="*/ 143 w 206"/>
                <a:gd name="T21" fmla="*/ 140 h 221"/>
                <a:gd name="T22" fmla="*/ 125 w 206"/>
                <a:gd name="T23" fmla="*/ 131 h 221"/>
                <a:gd name="T24" fmla="*/ 105 w 206"/>
                <a:gd name="T25" fmla="*/ 128 h 221"/>
                <a:gd name="T26" fmla="*/ 128 w 206"/>
                <a:gd name="T27" fmla="*/ 147 h 221"/>
                <a:gd name="T28" fmla="*/ 102 w 206"/>
                <a:gd name="T29" fmla="*/ 154 h 221"/>
                <a:gd name="T30" fmla="*/ 80 w 206"/>
                <a:gd name="T31" fmla="*/ 160 h 221"/>
                <a:gd name="T32" fmla="*/ 64 w 206"/>
                <a:gd name="T33" fmla="*/ 170 h 221"/>
                <a:gd name="T34" fmla="*/ 96 w 206"/>
                <a:gd name="T35" fmla="*/ 169 h 221"/>
                <a:gd name="T36" fmla="*/ 116 w 206"/>
                <a:gd name="T37" fmla="*/ 176 h 221"/>
                <a:gd name="T38" fmla="*/ 127 w 206"/>
                <a:gd name="T39" fmla="*/ 186 h 221"/>
                <a:gd name="T40" fmla="*/ 123 w 206"/>
                <a:gd name="T41" fmla="*/ 195 h 221"/>
                <a:gd name="T42" fmla="*/ 116 w 206"/>
                <a:gd name="T43" fmla="*/ 206 h 221"/>
                <a:gd name="T44" fmla="*/ 98 w 206"/>
                <a:gd name="T45" fmla="*/ 208 h 221"/>
                <a:gd name="T46" fmla="*/ 77 w 206"/>
                <a:gd name="T47" fmla="*/ 209 h 221"/>
                <a:gd name="T48" fmla="*/ 52 w 206"/>
                <a:gd name="T49" fmla="*/ 216 h 221"/>
                <a:gd name="T50" fmla="*/ 32 w 206"/>
                <a:gd name="T51" fmla="*/ 220 h 221"/>
                <a:gd name="T52" fmla="*/ 23 w 206"/>
                <a:gd name="T53" fmla="*/ 216 h 221"/>
                <a:gd name="T54" fmla="*/ 18 w 206"/>
                <a:gd name="T55" fmla="*/ 204 h 221"/>
                <a:gd name="T56" fmla="*/ 4 w 206"/>
                <a:gd name="T57" fmla="*/ 197 h 221"/>
                <a:gd name="T58" fmla="*/ 0 w 206"/>
                <a:gd name="T59" fmla="*/ 149 h 221"/>
                <a:gd name="T60" fmla="*/ 12 w 206"/>
                <a:gd name="T61" fmla="*/ 117 h 221"/>
                <a:gd name="T62" fmla="*/ 34 w 206"/>
                <a:gd name="T63" fmla="*/ 106 h 221"/>
                <a:gd name="T64" fmla="*/ 50 w 206"/>
                <a:gd name="T65" fmla="*/ 92 h 221"/>
                <a:gd name="T66" fmla="*/ 82 w 206"/>
                <a:gd name="T67" fmla="*/ 80 h 221"/>
                <a:gd name="T68" fmla="*/ 100 w 206"/>
                <a:gd name="T69" fmla="*/ 59 h 221"/>
                <a:gd name="T70" fmla="*/ 109 w 206"/>
                <a:gd name="T71" fmla="*/ 43 h 221"/>
                <a:gd name="T72" fmla="*/ 123 w 206"/>
                <a:gd name="T73" fmla="*/ 35 h 221"/>
                <a:gd name="T74" fmla="*/ 141 w 206"/>
                <a:gd name="T75" fmla="*/ 37 h 221"/>
                <a:gd name="T76" fmla="*/ 128 w 206"/>
                <a:gd name="T77" fmla="*/ 32 h 221"/>
                <a:gd name="T78" fmla="*/ 146 w 206"/>
                <a:gd name="T79" fmla="*/ 2 h 221"/>
                <a:gd name="T80" fmla="*/ 164 w 206"/>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6" h="221">
                  <a:moveTo>
                    <a:pt x="164" y="0"/>
                  </a:moveTo>
                  <a:lnTo>
                    <a:pt x="182" y="7"/>
                  </a:lnTo>
                  <a:lnTo>
                    <a:pt x="205" y="20"/>
                  </a:lnTo>
                  <a:lnTo>
                    <a:pt x="194" y="50"/>
                  </a:lnTo>
                  <a:lnTo>
                    <a:pt x="175" y="43"/>
                  </a:lnTo>
                  <a:lnTo>
                    <a:pt x="159" y="46"/>
                  </a:lnTo>
                  <a:lnTo>
                    <a:pt x="184" y="50"/>
                  </a:lnTo>
                  <a:lnTo>
                    <a:pt x="194" y="59"/>
                  </a:lnTo>
                  <a:lnTo>
                    <a:pt x="180" y="85"/>
                  </a:lnTo>
                  <a:lnTo>
                    <a:pt x="155" y="108"/>
                  </a:lnTo>
                  <a:lnTo>
                    <a:pt x="143" y="140"/>
                  </a:lnTo>
                  <a:lnTo>
                    <a:pt x="125" y="131"/>
                  </a:lnTo>
                  <a:lnTo>
                    <a:pt x="105" y="128"/>
                  </a:lnTo>
                  <a:lnTo>
                    <a:pt x="128" y="147"/>
                  </a:lnTo>
                  <a:lnTo>
                    <a:pt x="102" y="154"/>
                  </a:lnTo>
                  <a:lnTo>
                    <a:pt x="80" y="160"/>
                  </a:lnTo>
                  <a:lnTo>
                    <a:pt x="64" y="170"/>
                  </a:lnTo>
                  <a:lnTo>
                    <a:pt x="96" y="169"/>
                  </a:lnTo>
                  <a:lnTo>
                    <a:pt x="116" y="176"/>
                  </a:lnTo>
                  <a:lnTo>
                    <a:pt x="127" y="186"/>
                  </a:lnTo>
                  <a:lnTo>
                    <a:pt x="123" y="195"/>
                  </a:lnTo>
                  <a:lnTo>
                    <a:pt x="116" y="206"/>
                  </a:lnTo>
                  <a:lnTo>
                    <a:pt x="98" y="208"/>
                  </a:lnTo>
                  <a:lnTo>
                    <a:pt x="77" y="209"/>
                  </a:lnTo>
                  <a:lnTo>
                    <a:pt x="52" y="216"/>
                  </a:lnTo>
                  <a:lnTo>
                    <a:pt x="32" y="220"/>
                  </a:lnTo>
                  <a:lnTo>
                    <a:pt x="23" y="216"/>
                  </a:lnTo>
                  <a:lnTo>
                    <a:pt x="18" y="204"/>
                  </a:lnTo>
                  <a:lnTo>
                    <a:pt x="4" y="197"/>
                  </a:lnTo>
                  <a:lnTo>
                    <a:pt x="0" y="149"/>
                  </a:lnTo>
                  <a:lnTo>
                    <a:pt x="12" y="117"/>
                  </a:lnTo>
                  <a:lnTo>
                    <a:pt x="34" y="106"/>
                  </a:lnTo>
                  <a:lnTo>
                    <a:pt x="50" y="92"/>
                  </a:lnTo>
                  <a:lnTo>
                    <a:pt x="82" y="80"/>
                  </a:lnTo>
                  <a:lnTo>
                    <a:pt x="100" y="59"/>
                  </a:lnTo>
                  <a:lnTo>
                    <a:pt x="109" y="43"/>
                  </a:lnTo>
                  <a:lnTo>
                    <a:pt x="123" y="35"/>
                  </a:lnTo>
                  <a:lnTo>
                    <a:pt x="141" y="37"/>
                  </a:lnTo>
                  <a:lnTo>
                    <a:pt x="128" y="32"/>
                  </a:lnTo>
                  <a:lnTo>
                    <a:pt x="146" y="2"/>
                  </a:lnTo>
                  <a:lnTo>
                    <a:pt x="164" y="0"/>
                  </a:lnTo>
                </a:path>
              </a:pathLst>
            </a:custGeom>
            <a:solidFill>
              <a:srgbClr val="E0E0E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val="365159379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2133600" y="304800"/>
            <a:ext cx="8382000" cy="914400"/>
          </a:xfrm>
          <a:solidFill>
            <a:schemeClr val="tx1"/>
          </a:solidFill>
        </p:spPr>
        <p:txBody>
          <a:bodyPr>
            <a:normAutofit fontScale="90000"/>
          </a:bodyPr>
          <a:lstStyle/>
          <a:p>
            <a:r>
              <a:rPr lang="en-US" sz="4000" dirty="0"/>
              <a:t>Channels : differentiating between  Physical and Logical channels</a:t>
            </a:r>
          </a:p>
        </p:txBody>
      </p:sp>
      <p:sp>
        <p:nvSpPr>
          <p:cNvPr id="66564" name="Text Box 3"/>
          <p:cNvSpPr txBox="1">
            <a:spLocks noChangeArrowheads="1"/>
          </p:cNvSpPr>
          <p:nvPr/>
        </p:nvSpPr>
        <p:spPr bwMode="auto">
          <a:xfrm>
            <a:off x="2514600" y="2819400"/>
            <a:ext cx="769620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eaLnBrk="1" hangingPunct="1">
              <a:spcBef>
                <a:spcPct val="50000"/>
              </a:spcBef>
            </a:pPr>
            <a:r>
              <a:rPr lang="en-US" sz="2400" dirty="0">
                <a:solidFill>
                  <a:srgbClr val="800000"/>
                </a:solidFill>
              </a:rPr>
              <a:t>Physical channels :</a:t>
            </a:r>
            <a:r>
              <a:rPr lang="en-US" sz="2400" dirty="0">
                <a:solidFill>
                  <a:srgbClr val="0000FF"/>
                </a:solidFill>
              </a:rPr>
              <a:t> The combination of an ARFCN (absolute radio frequency channel number) and a time slot defines a physical channel.</a:t>
            </a:r>
          </a:p>
          <a:p>
            <a:pPr algn="l" eaLnBrk="1" hangingPunct="1">
              <a:spcBef>
                <a:spcPct val="50000"/>
              </a:spcBef>
            </a:pPr>
            <a:br>
              <a:rPr lang="en-US" sz="2400" dirty="0">
                <a:solidFill>
                  <a:srgbClr val="0000FF"/>
                </a:solidFill>
              </a:rPr>
            </a:br>
            <a:r>
              <a:rPr lang="en-US" sz="2400" dirty="0">
                <a:solidFill>
                  <a:srgbClr val="800000"/>
                </a:solidFill>
              </a:rPr>
              <a:t>Logical channels :</a:t>
            </a:r>
            <a:r>
              <a:rPr lang="en-US" sz="2400" dirty="0">
                <a:solidFill>
                  <a:srgbClr val="0000FF"/>
                </a:solidFill>
              </a:rPr>
              <a:t> These are channels specified by GSM which are mapped on physical channels.</a:t>
            </a:r>
          </a:p>
        </p:txBody>
      </p:sp>
    </p:spTree>
    <p:extLst>
      <p:ext uri="{BB962C8B-B14F-4D97-AF65-F5344CB8AC3E}">
        <p14:creationId xmlns:p14="http://schemas.microsoft.com/office/powerpoint/2010/main" val="618276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ChangeArrowheads="1"/>
          </p:cNvSpPr>
          <p:nvPr/>
        </p:nvSpPr>
        <p:spPr bwMode="auto">
          <a:xfrm>
            <a:off x="1905000" y="1600201"/>
            <a:ext cx="8763000" cy="458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r>
              <a:rPr lang="en-US" sz="2400" dirty="0">
                <a:solidFill>
                  <a:schemeClr val="accent2"/>
                </a:solidFill>
              </a:rPr>
              <a:t>Physical channel</a:t>
            </a:r>
            <a:r>
              <a:rPr lang="en-US" sz="2400" dirty="0">
                <a:solidFill>
                  <a:schemeClr val="bg2"/>
                </a:solidFill>
              </a:rPr>
              <a:t>:</a:t>
            </a:r>
          </a:p>
          <a:p>
            <a:pPr marL="342900" indent="-342900" algn="just">
              <a:buFont typeface="Arial" pitchFamily="34" charset="0"/>
              <a:buChar char="•"/>
            </a:pPr>
            <a:r>
              <a:rPr lang="en-US" sz="2400" dirty="0"/>
              <a:t>One timeslot of a TDMA-frame on one carrier is referred to as a physical channel.</a:t>
            </a:r>
          </a:p>
          <a:p>
            <a:pPr marL="342900" indent="-342900" algn="just">
              <a:buFont typeface="Arial" pitchFamily="34" charset="0"/>
              <a:buChar char="•"/>
            </a:pPr>
            <a:r>
              <a:rPr lang="en-US" sz="2400" dirty="0"/>
              <a:t>There are 8 physical channels per carrier in GSM, channel 0-7(timeslot 0-7)</a:t>
            </a:r>
          </a:p>
          <a:p>
            <a:pPr algn="just"/>
            <a:endParaRPr lang="en-US" sz="2400" dirty="0"/>
          </a:p>
          <a:p>
            <a:pPr algn="just"/>
            <a:r>
              <a:rPr lang="en-US" sz="2400" dirty="0">
                <a:solidFill>
                  <a:schemeClr val="accent2"/>
                </a:solidFill>
              </a:rPr>
              <a:t>Logical channel:</a:t>
            </a:r>
            <a:endParaRPr lang="en-US" sz="2400" dirty="0">
              <a:solidFill>
                <a:schemeClr val="bg2"/>
              </a:solidFill>
            </a:endParaRPr>
          </a:p>
          <a:p>
            <a:pPr marL="342900" indent="-342900" algn="just">
              <a:buFont typeface="Arial" pitchFamily="34" charset="0"/>
              <a:buChar char="•"/>
            </a:pPr>
            <a:r>
              <a:rPr lang="en-US" sz="2400" dirty="0"/>
              <a:t>A great variety of information must be transmitted between BTS and the MS, for e.g. user data and control signaling. Depending on the kind of information transmitted we refer to different logical channels. </a:t>
            </a:r>
          </a:p>
          <a:p>
            <a:pPr marL="342900" indent="-342900" algn="just">
              <a:buFont typeface="Arial" pitchFamily="34" charset="0"/>
              <a:buChar char="•"/>
            </a:pPr>
            <a:r>
              <a:rPr lang="en-US" sz="2400" dirty="0"/>
              <a:t>These logical channels are mapped on physical channel</a:t>
            </a:r>
            <a:r>
              <a:rPr lang="en-US" sz="2800" dirty="0"/>
              <a:t>.</a:t>
            </a:r>
          </a:p>
        </p:txBody>
      </p:sp>
      <p:sp>
        <p:nvSpPr>
          <p:cNvPr id="67588" name="Rectangle 6"/>
          <p:cNvSpPr>
            <a:spLocks noGrp="1" noChangeArrowheads="1"/>
          </p:cNvSpPr>
          <p:nvPr>
            <p:ph type="title"/>
          </p:nvPr>
        </p:nvSpPr>
        <p:spPr>
          <a:xfrm>
            <a:off x="2133600" y="846993"/>
            <a:ext cx="7772400" cy="600807"/>
          </a:xfrm>
          <a:noFill/>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b">
            <a:spAutoFit/>
          </a:bodyPr>
          <a:lstStyle/>
          <a:p>
            <a:r>
              <a:rPr lang="en-US" b="1" dirty="0">
                <a:latin typeface="Arial" charset="0"/>
              </a:rPr>
              <a:t>Channel concept</a:t>
            </a:r>
          </a:p>
        </p:txBody>
      </p:sp>
    </p:spTree>
    <p:extLst>
      <p:ext uri="{BB962C8B-B14F-4D97-AF65-F5344CB8AC3E}">
        <p14:creationId xmlns:p14="http://schemas.microsoft.com/office/powerpoint/2010/main" val="2231469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additive="base">
                                        <p:cTn id="7" dur="1000" fill="hold"/>
                                        <p:tgtEl>
                                          <p:spTgt spid="28675"/>
                                        </p:tgtEl>
                                        <p:attrNameLst>
                                          <p:attrName>ppt_x</p:attrName>
                                        </p:attrNameLst>
                                      </p:cBhvr>
                                      <p:tavLst>
                                        <p:tav tm="0">
                                          <p:val>
                                            <p:strVal val="#ppt_x"/>
                                          </p:val>
                                        </p:tav>
                                        <p:tav tm="100000">
                                          <p:val>
                                            <p:strVal val="#ppt_x"/>
                                          </p:val>
                                        </p:tav>
                                      </p:tavLst>
                                    </p:anim>
                                    <p:anim calcmode="lin" valueType="num">
                                      <p:cBhvr additive="base">
                                        <p:cTn id="8" dur="1000" fill="hold"/>
                                        <p:tgtEl>
                                          <p:spTgt spid="286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Line 32"/>
          <p:cNvSpPr>
            <a:spLocks noChangeShapeType="1"/>
          </p:cNvSpPr>
          <p:nvPr/>
        </p:nvSpPr>
        <p:spPr bwMode="auto">
          <a:xfrm>
            <a:off x="3773489" y="1081088"/>
            <a:ext cx="470058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59" name="Rectangle 87"/>
          <p:cNvSpPr>
            <a:spLocks noGrp="1" noChangeArrowheads="1"/>
          </p:cNvSpPr>
          <p:nvPr>
            <p:ph type="title"/>
          </p:nvPr>
        </p:nvSpPr>
        <p:spPr>
          <a:xfrm>
            <a:off x="1981200" y="152401"/>
            <a:ext cx="8229600" cy="746125"/>
          </a:xfrm>
        </p:spPr>
        <p:txBody>
          <a:bodyPr>
            <a:normAutofit/>
          </a:bodyPr>
          <a:lstStyle/>
          <a:p>
            <a:r>
              <a:rPr lang="en-US" dirty="0"/>
              <a:t>GSM - TDMA/FDD</a:t>
            </a:r>
          </a:p>
        </p:txBody>
      </p:sp>
      <p:grpSp>
        <p:nvGrpSpPr>
          <p:cNvPr id="87" name="Group 86"/>
          <p:cNvGrpSpPr/>
          <p:nvPr/>
        </p:nvGrpSpPr>
        <p:grpSpPr>
          <a:xfrm>
            <a:off x="2216150" y="1676400"/>
            <a:ext cx="7240708" cy="4839524"/>
            <a:chOff x="692150" y="1073150"/>
            <a:chExt cx="7240708" cy="4935546"/>
          </a:xfrm>
        </p:grpSpPr>
        <p:grpSp>
          <p:nvGrpSpPr>
            <p:cNvPr id="88" name="Group 4"/>
            <p:cNvGrpSpPr>
              <a:grpSpLocks/>
            </p:cNvGrpSpPr>
            <p:nvPr/>
          </p:nvGrpSpPr>
          <p:grpSpPr bwMode="auto">
            <a:xfrm>
              <a:off x="1014413" y="3689355"/>
              <a:ext cx="5937250" cy="382588"/>
              <a:chOff x="1160" y="2468"/>
              <a:chExt cx="4052" cy="241"/>
            </a:xfrm>
          </p:grpSpPr>
          <p:sp>
            <p:nvSpPr>
              <p:cNvPr id="150" name="Rectangle 5"/>
              <p:cNvSpPr>
                <a:spLocks noChangeArrowheads="1"/>
              </p:cNvSpPr>
              <p:nvPr/>
            </p:nvSpPr>
            <p:spPr bwMode="auto">
              <a:xfrm>
                <a:off x="1160" y="2472"/>
                <a:ext cx="4052" cy="208"/>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1" name="Line 6"/>
              <p:cNvSpPr>
                <a:spLocks noChangeShapeType="1"/>
              </p:cNvSpPr>
              <p:nvPr/>
            </p:nvSpPr>
            <p:spPr bwMode="auto">
              <a:xfrm>
                <a:off x="1674" y="2468"/>
                <a:ext cx="0"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2" name="Line 7"/>
              <p:cNvSpPr>
                <a:spLocks noChangeShapeType="1"/>
              </p:cNvSpPr>
              <p:nvPr/>
            </p:nvSpPr>
            <p:spPr bwMode="auto">
              <a:xfrm>
                <a:off x="2193" y="2468"/>
                <a:ext cx="0"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3" name="Line 8"/>
              <p:cNvSpPr>
                <a:spLocks noChangeShapeType="1"/>
              </p:cNvSpPr>
              <p:nvPr/>
            </p:nvSpPr>
            <p:spPr bwMode="auto">
              <a:xfrm>
                <a:off x="2711" y="2468"/>
                <a:ext cx="0"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4" name="Line 9"/>
              <p:cNvSpPr>
                <a:spLocks noChangeShapeType="1"/>
              </p:cNvSpPr>
              <p:nvPr/>
            </p:nvSpPr>
            <p:spPr bwMode="auto">
              <a:xfrm>
                <a:off x="3229" y="2468"/>
                <a:ext cx="0"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5" name="Line 10"/>
              <p:cNvSpPr>
                <a:spLocks noChangeShapeType="1"/>
              </p:cNvSpPr>
              <p:nvPr/>
            </p:nvSpPr>
            <p:spPr bwMode="auto">
              <a:xfrm>
                <a:off x="3748" y="2468"/>
                <a:ext cx="0"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6" name="Line 11"/>
              <p:cNvSpPr>
                <a:spLocks noChangeShapeType="1"/>
              </p:cNvSpPr>
              <p:nvPr/>
            </p:nvSpPr>
            <p:spPr bwMode="auto">
              <a:xfrm>
                <a:off x="4266" y="2468"/>
                <a:ext cx="0"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7" name="Line 12"/>
              <p:cNvSpPr>
                <a:spLocks noChangeShapeType="1"/>
              </p:cNvSpPr>
              <p:nvPr/>
            </p:nvSpPr>
            <p:spPr bwMode="auto">
              <a:xfrm>
                <a:off x="4741" y="2468"/>
                <a:ext cx="0"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8" name="Rectangle 13"/>
              <p:cNvSpPr>
                <a:spLocks noChangeArrowheads="1"/>
              </p:cNvSpPr>
              <p:nvPr/>
            </p:nvSpPr>
            <p:spPr bwMode="auto">
              <a:xfrm>
                <a:off x="1319" y="2477"/>
                <a:ext cx="1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1</a:t>
                </a:r>
              </a:p>
            </p:txBody>
          </p:sp>
          <p:sp>
            <p:nvSpPr>
              <p:cNvPr id="159" name="Rectangle 14"/>
              <p:cNvSpPr>
                <a:spLocks noChangeArrowheads="1"/>
              </p:cNvSpPr>
              <p:nvPr/>
            </p:nvSpPr>
            <p:spPr bwMode="auto">
              <a:xfrm>
                <a:off x="1837" y="2477"/>
                <a:ext cx="1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2</a:t>
                </a:r>
              </a:p>
            </p:txBody>
          </p:sp>
          <p:sp>
            <p:nvSpPr>
              <p:cNvPr id="160" name="Rectangle 15"/>
              <p:cNvSpPr>
                <a:spLocks noChangeArrowheads="1"/>
              </p:cNvSpPr>
              <p:nvPr/>
            </p:nvSpPr>
            <p:spPr bwMode="auto">
              <a:xfrm>
                <a:off x="2355" y="2478"/>
                <a:ext cx="1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3</a:t>
                </a:r>
              </a:p>
            </p:txBody>
          </p:sp>
          <p:sp>
            <p:nvSpPr>
              <p:cNvPr id="161" name="Rectangle 16"/>
              <p:cNvSpPr>
                <a:spLocks noChangeArrowheads="1"/>
              </p:cNvSpPr>
              <p:nvPr/>
            </p:nvSpPr>
            <p:spPr bwMode="auto">
              <a:xfrm>
                <a:off x="2874" y="2477"/>
                <a:ext cx="1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4</a:t>
                </a:r>
              </a:p>
            </p:txBody>
          </p:sp>
          <p:sp>
            <p:nvSpPr>
              <p:cNvPr id="162" name="Rectangle 17"/>
              <p:cNvSpPr>
                <a:spLocks noChangeArrowheads="1"/>
              </p:cNvSpPr>
              <p:nvPr/>
            </p:nvSpPr>
            <p:spPr bwMode="auto">
              <a:xfrm>
                <a:off x="3392" y="2476"/>
                <a:ext cx="1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5</a:t>
                </a:r>
              </a:p>
            </p:txBody>
          </p:sp>
          <p:sp>
            <p:nvSpPr>
              <p:cNvPr id="163" name="Rectangle 18"/>
              <p:cNvSpPr>
                <a:spLocks noChangeArrowheads="1"/>
              </p:cNvSpPr>
              <p:nvPr/>
            </p:nvSpPr>
            <p:spPr bwMode="auto">
              <a:xfrm>
                <a:off x="3910" y="2477"/>
                <a:ext cx="1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6</a:t>
                </a:r>
              </a:p>
            </p:txBody>
          </p:sp>
          <p:sp>
            <p:nvSpPr>
              <p:cNvPr id="164" name="Rectangle 19"/>
              <p:cNvSpPr>
                <a:spLocks noChangeArrowheads="1"/>
              </p:cNvSpPr>
              <p:nvPr/>
            </p:nvSpPr>
            <p:spPr bwMode="auto">
              <a:xfrm>
                <a:off x="4429" y="2476"/>
                <a:ext cx="1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7</a:t>
                </a:r>
              </a:p>
            </p:txBody>
          </p:sp>
          <p:sp>
            <p:nvSpPr>
              <p:cNvPr id="165" name="Rectangle 20"/>
              <p:cNvSpPr>
                <a:spLocks noChangeArrowheads="1"/>
              </p:cNvSpPr>
              <p:nvPr/>
            </p:nvSpPr>
            <p:spPr bwMode="auto">
              <a:xfrm>
                <a:off x="4904" y="2476"/>
                <a:ext cx="1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8</a:t>
                </a:r>
              </a:p>
            </p:txBody>
          </p:sp>
        </p:grpSp>
        <p:sp>
          <p:nvSpPr>
            <p:cNvPr id="89" name="Line 21"/>
            <p:cNvSpPr>
              <a:spLocks noChangeShapeType="1"/>
            </p:cNvSpPr>
            <p:nvPr/>
          </p:nvSpPr>
          <p:spPr bwMode="auto">
            <a:xfrm>
              <a:off x="692150" y="5497513"/>
              <a:ext cx="6772275"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 name="Line 22"/>
            <p:cNvSpPr>
              <a:spLocks noChangeShapeType="1"/>
            </p:cNvSpPr>
            <p:nvPr/>
          </p:nvSpPr>
          <p:spPr bwMode="auto">
            <a:xfrm>
              <a:off x="692150" y="4048125"/>
              <a:ext cx="6772275"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91" name="Group 23"/>
            <p:cNvGrpSpPr>
              <a:grpSpLocks/>
            </p:cNvGrpSpPr>
            <p:nvPr/>
          </p:nvGrpSpPr>
          <p:grpSpPr bwMode="auto">
            <a:xfrm>
              <a:off x="1014413" y="2419350"/>
              <a:ext cx="5937250" cy="374650"/>
              <a:chOff x="1160" y="1668"/>
              <a:chExt cx="4052" cy="236"/>
            </a:xfrm>
          </p:grpSpPr>
          <p:sp>
            <p:nvSpPr>
              <p:cNvPr id="146" name="Rectangle 24"/>
              <p:cNvSpPr>
                <a:spLocks noChangeArrowheads="1"/>
              </p:cNvSpPr>
              <p:nvPr/>
            </p:nvSpPr>
            <p:spPr bwMode="auto">
              <a:xfrm>
                <a:off x="1160" y="1672"/>
                <a:ext cx="4052" cy="20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7" name="Rectangle 25"/>
              <p:cNvSpPr>
                <a:spLocks noChangeArrowheads="1"/>
              </p:cNvSpPr>
              <p:nvPr/>
            </p:nvSpPr>
            <p:spPr bwMode="auto">
              <a:xfrm>
                <a:off x="3132" y="1673"/>
                <a:ext cx="19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higher GSM frame structures</a:t>
                </a:r>
              </a:p>
            </p:txBody>
          </p:sp>
          <p:sp>
            <p:nvSpPr>
              <p:cNvPr id="148" name="Line 26"/>
              <p:cNvSpPr>
                <a:spLocks noChangeShapeType="1"/>
              </p:cNvSpPr>
              <p:nvPr/>
            </p:nvSpPr>
            <p:spPr bwMode="auto">
              <a:xfrm>
                <a:off x="2495" y="1668"/>
                <a:ext cx="0"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9" name="Line 27"/>
              <p:cNvSpPr>
                <a:spLocks noChangeShapeType="1"/>
              </p:cNvSpPr>
              <p:nvPr/>
            </p:nvSpPr>
            <p:spPr bwMode="auto">
              <a:xfrm>
                <a:off x="2841" y="1668"/>
                <a:ext cx="0"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92" name="Line 28"/>
            <p:cNvSpPr>
              <a:spLocks noChangeShapeType="1"/>
            </p:cNvSpPr>
            <p:nvPr/>
          </p:nvSpPr>
          <p:spPr bwMode="auto">
            <a:xfrm>
              <a:off x="692150" y="2782888"/>
              <a:ext cx="6772275"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3" name="Line 29"/>
            <p:cNvSpPr>
              <a:spLocks noChangeShapeType="1"/>
            </p:cNvSpPr>
            <p:nvPr/>
          </p:nvSpPr>
          <p:spPr bwMode="auto">
            <a:xfrm flipH="1">
              <a:off x="1001713" y="4033838"/>
              <a:ext cx="1525587" cy="10969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4" name="Line 30"/>
            <p:cNvSpPr>
              <a:spLocks noChangeShapeType="1"/>
            </p:cNvSpPr>
            <p:nvPr/>
          </p:nvSpPr>
          <p:spPr bwMode="auto">
            <a:xfrm>
              <a:off x="3279775" y="4051300"/>
              <a:ext cx="3660775" cy="10795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 name="Line 32"/>
            <p:cNvSpPr>
              <a:spLocks noChangeShapeType="1"/>
            </p:cNvSpPr>
            <p:nvPr/>
          </p:nvSpPr>
          <p:spPr bwMode="auto">
            <a:xfrm>
              <a:off x="2249488" y="1081088"/>
              <a:ext cx="470058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6" name="Line 33"/>
            <p:cNvSpPr>
              <a:spLocks noChangeShapeType="1"/>
            </p:cNvSpPr>
            <p:nvPr/>
          </p:nvSpPr>
          <p:spPr bwMode="auto">
            <a:xfrm flipV="1">
              <a:off x="6958013" y="2157413"/>
              <a:ext cx="246062" cy="2651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7" name="Line 34"/>
            <p:cNvSpPr>
              <a:spLocks noChangeShapeType="1"/>
            </p:cNvSpPr>
            <p:nvPr/>
          </p:nvSpPr>
          <p:spPr bwMode="auto">
            <a:xfrm flipV="1">
              <a:off x="6965950" y="2509838"/>
              <a:ext cx="244475" cy="2667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8" name="Line 35"/>
            <p:cNvSpPr>
              <a:spLocks noChangeShapeType="1"/>
            </p:cNvSpPr>
            <p:nvPr/>
          </p:nvSpPr>
          <p:spPr bwMode="auto">
            <a:xfrm flipV="1">
              <a:off x="2957513" y="1905000"/>
              <a:ext cx="481012" cy="5207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 name="Line 36"/>
            <p:cNvSpPr>
              <a:spLocks noChangeShapeType="1"/>
            </p:cNvSpPr>
            <p:nvPr/>
          </p:nvSpPr>
          <p:spPr bwMode="auto">
            <a:xfrm flipV="1">
              <a:off x="3463925" y="1905000"/>
              <a:ext cx="481013" cy="5207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0" name="Line 37"/>
            <p:cNvSpPr>
              <a:spLocks noChangeShapeType="1"/>
            </p:cNvSpPr>
            <p:nvPr/>
          </p:nvSpPr>
          <p:spPr bwMode="auto">
            <a:xfrm>
              <a:off x="1498600" y="1895475"/>
              <a:ext cx="448945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1" name="Line 38"/>
            <p:cNvSpPr>
              <a:spLocks noChangeShapeType="1"/>
            </p:cNvSpPr>
            <p:nvPr/>
          </p:nvSpPr>
          <p:spPr bwMode="auto">
            <a:xfrm>
              <a:off x="1735138" y="1647825"/>
              <a:ext cx="448945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 name="Line 39"/>
            <p:cNvSpPr>
              <a:spLocks noChangeShapeType="1"/>
            </p:cNvSpPr>
            <p:nvPr/>
          </p:nvSpPr>
          <p:spPr bwMode="auto">
            <a:xfrm>
              <a:off x="1733550" y="1638300"/>
              <a:ext cx="0" cy="2476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3" name="Line 40"/>
            <p:cNvSpPr>
              <a:spLocks noChangeShapeType="1"/>
            </p:cNvSpPr>
            <p:nvPr/>
          </p:nvSpPr>
          <p:spPr bwMode="auto">
            <a:xfrm flipV="1">
              <a:off x="3582988" y="1647825"/>
              <a:ext cx="0" cy="2381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4" name="Line 41"/>
            <p:cNvSpPr>
              <a:spLocks noChangeShapeType="1"/>
            </p:cNvSpPr>
            <p:nvPr/>
          </p:nvSpPr>
          <p:spPr bwMode="auto">
            <a:xfrm flipV="1">
              <a:off x="4121150" y="1647825"/>
              <a:ext cx="0" cy="2381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5" name="Line 42"/>
            <p:cNvSpPr>
              <a:spLocks noChangeShapeType="1"/>
            </p:cNvSpPr>
            <p:nvPr/>
          </p:nvSpPr>
          <p:spPr bwMode="auto">
            <a:xfrm flipV="1">
              <a:off x="3573463" y="1073150"/>
              <a:ext cx="522287" cy="5651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6" name="Line 43"/>
            <p:cNvSpPr>
              <a:spLocks noChangeShapeType="1"/>
            </p:cNvSpPr>
            <p:nvPr/>
          </p:nvSpPr>
          <p:spPr bwMode="auto">
            <a:xfrm flipV="1">
              <a:off x="4121150" y="1079500"/>
              <a:ext cx="520700" cy="5667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7" name="Rectangle 44"/>
            <p:cNvSpPr>
              <a:spLocks noChangeArrowheads="1"/>
            </p:cNvSpPr>
            <p:nvPr/>
          </p:nvSpPr>
          <p:spPr bwMode="auto">
            <a:xfrm>
              <a:off x="4648200" y="1073150"/>
              <a:ext cx="1495602" cy="60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100"/>
                <a:t>935-960 MHz</a:t>
              </a:r>
            </a:p>
            <a:p>
              <a:pPr defTabSz="739775"/>
              <a:r>
                <a:rPr lang="de-DE" sz="1100"/>
                <a:t>124 channels (200 kHz)</a:t>
              </a:r>
            </a:p>
            <a:p>
              <a:pPr defTabSz="739775"/>
              <a:r>
                <a:rPr lang="de-DE" sz="1100"/>
                <a:t>downlink</a:t>
              </a:r>
            </a:p>
          </p:txBody>
        </p:sp>
        <p:sp>
          <p:nvSpPr>
            <p:cNvPr id="108" name="Rectangle 45"/>
            <p:cNvSpPr>
              <a:spLocks noChangeArrowheads="1"/>
            </p:cNvSpPr>
            <p:nvPr/>
          </p:nvSpPr>
          <p:spPr bwMode="auto">
            <a:xfrm>
              <a:off x="4648200" y="1887538"/>
              <a:ext cx="1495602" cy="60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100"/>
                <a:t>890-915 MHz</a:t>
              </a:r>
            </a:p>
            <a:p>
              <a:pPr defTabSz="739775"/>
              <a:r>
                <a:rPr lang="de-DE" sz="1100"/>
                <a:t>124 channels (200 kHz)</a:t>
              </a:r>
            </a:p>
            <a:p>
              <a:pPr defTabSz="739775"/>
              <a:r>
                <a:rPr lang="de-DE" sz="1100"/>
                <a:t>uplink</a:t>
              </a:r>
            </a:p>
          </p:txBody>
        </p:sp>
        <p:sp>
          <p:nvSpPr>
            <p:cNvPr id="109" name="Rectangle 46"/>
            <p:cNvSpPr>
              <a:spLocks noChangeArrowheads="1"/>
            </p:cNvSpPr>
            <p:nvPr/>
          </p:nvSpPr>
          <p:spPr bwMode="auto">
            <a:xfrm rot="18741687">
              <a:off x="719705" y="1742901"/>
              <a:ext cx="919613"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a:t>frequency</a:t>
              </a:r>
            </a:p>
          </p:txBody>
        </p:sp>
        <p:sp>
          <p:nvSpPr>
            <p:cNvPr id="110" name="Rectangle 47"/>
            <p:cNvSpPr>
              <a:spLocks noChangeArrowheads="1"/>
            </p:cNvSpPr>
            <p:nvPr/>
          </p:nvSpPr>
          <p:spPr bwMode="auto">
            <a:xfrm>
              <a:off x="6453188" y="2773363"/>
              <a:ext cx="501740" cy="30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a:t>time</a:t>
              </a:r>
            </a:p>
          </p:txBody>
        </p:sp>
        <p:sp>
          <p:nvSpPr>
            <p:cNvPr id="111" name="Line 48"/>
            <p:cNvSpPr>
              <a:spLocks noChangeShapeType="1"/>
            </p:cNvSpPr>
            <p:nvPr/>
          </p:nvSpPr>
          <p:spPr bwMode="auto">
            <a:xfrm flipH="1">
              <a:off x="1008063" y="2778125"/>
              <a:ext cx="1949450" cy="9080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 name="Line 49"/>
            <p:cNvSpPr>
              <a:spLocks noChangeShapeType="1"/>
            </p:cNvSpPr>
            <p:nvPr/>
          </p:nvSpPr>
          <p:spPr bwMode="auto">
            <a:xfrm>
              <a:off x="3473450" y="2771775"/>
              <a:ext cx="34925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 name="Rectangle 50"/>
            <p:cNvSpPr>
              <a:spLocks noChangeArrowheads="1"/>
            </p:cNvSpPr>
            <p:nvPr/>
          </p:nvSpPr>
          <p:spPr bwMode="auto">
            <a:xfrm>
              <a:off x="2320925" y="3278188"/>
              <a:ext cx="1862754" cy="3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GSM TDMA frame</a:t>
              </a:r>
            </a:p>
          </p:txBody>
        </p:sp>
        <p:sp>
          <p:nvSpPr>
            <p:cNvPr id="114" name="Rectangle 51"/>
            <p:cNvSpPr>
              <a:spLocks noChangeArrowheads="1"/>
            </p:cNvSpPr>
            <p:nvPr/>
          </p:nvSpPr>
          <p:spPr bwMode="auto">
            <a:xfrm>
              <a:off x="2319338" y="4681538"/>
              <a:ext cx="2912529" cy="3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dirty="0"/>
                <a:t>GSM time-slot (normal burst)</a:t>
              </a:r>
            </a:p>
          </p:txBody>
        </p:sp>
        <p:grpSp>
          <p:nvGrpSpPr>
            <p:cNvPr id="115" name="Group 52"/>
            <p:cNvGrpSpPr>
              <a:grpSpLocks/>
            </p:cNvGrpSpPr>
            <p:nvPr/>
          </p:nvGrpSpPr>
          <p:grpSpPr bwMode="auto">
            <a:xfrm>
              <a:off x="1008063" y="4102106"/>
              <a:ext cx="6924795" cy="366713"/>
              <a:chOff x="1156" y="2728"/>
              <a:chExt cx="4726" cy="231"/>
            </a:xfrm>
          </p:grpSpPr>
          <p:sp>
            <p:nvSpPr>
              <p:cNvPr id="144" name="Line 53"/>
              <p:cNvSpPr>
                <a:spLocks noChangeShapeType="1"/>
              </p:cNvSpPr>
              <p:nvPr/>
            </p:nvSpPr>
            <p:spPr bwMode="auto">
              <a:xfrm>
                <a:off x="1156" y="2830"/>
                <a:ext cx="4066" cy="0"/>
              </a:xfrm>
              <a:prstGeom prst="line">
                <a:avLst/>
              </a:prstGeom>
              <a:noFill/>
              <a:ln w="12700">
                <a:solidFill>
                  <a:schemeClr val="bg2"/>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5" name="Rectangle 54"/>
              <p:cNvSpPr>
                <a:spLocks noChangeArrowheads="1"/>
              </p:cNvSpPr>
              <p:nvPr/>
            </p:nvSpPr>
            <p:spPr bwMode="auto">
              <a:xfrm>
                <a:off x="5186" y="2728"/>
                <a:ext cx="6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4.615 ms</a:t>
                </a:r>
              </a:p>
            </p:txBody>
          </p:sp>
        </p:grpSp>
        <p:grpSp>
          <p:nvGrpSpPr>
            <p:cNvPr id="116" name="Group 55"/>
            <p:cNvGrpSpPr>
              <a:grpSpLocks/>
            </p:cNvGrpSpPr>
            <p:nvPr/>
          </p:nvGrpSpPr>
          <p:grpSpPr bwMode="auto">
            <a:xfrm>
              <a:off x="1657350" y="5641983"/>
              <a:ext cx="5644172" cy="366713"/>
              <a:chOff x="1599" y="3698"/>
              <a:chExt cx="3852" cy="231"/>
            </a:xfrm>
          </p:grpSpPr>
          <p:sp>
            <p:nvSpPr>
              <p:cNvPr id="142" name="Line 56"/>
              <p:cNvSpPr>
                <a:spLocks noChangeShapeType="1"/>
              </p:cNvSpPr>
              <p:nvPr/>
            </p:nvSpPr>
            <p:spPr bwMode="auto">
              <a:xfrm>
                <a:off x="1599" y="3801"/>
                <a:ext cx="3238" cy="0"/>
              </a:xfrm>
              <a:prstGeom prst="line">
                <a:avLst/>
              </a:prstGeom>
              <a:noFill/>
              <a:ln w="12700">
                <a:solidFill>
                  <a:schemeClr val="bg2"/>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 name="Rectangle 57"/>
              <p:cNvSpPr>
                <a:spLocks noChangeArrowheads="1"/>
              </p:cNvSpPr>
              <p:nvPr/>
            </p:nvSpPr>
            <p:spPr bwMode="auto">
              <a:xfrm>
                <a:off x="4795" y="3698"/>
                <a:ext cx="6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546.5 µs</a:t>
                </a:r>
              </a:p>
            </p:txBody>
          </p:sp>
        </p:grpSp>
        <p:sp>
          <p:nvSpPr>
            <p:cNvPr id="117" name="Rectangle 61"/>
            <p:cNvSpPr>
              <a:spLocks noChangeArrowheads="1"/>
            </p:cNvSpPr>
            <p:nvPr/>
          </p:nvSpPr>
          <p:spPr bwMode="auto">
            <a:xfrm>
              <a:off x="1647825" y="5151438"/>
              <a:ext cx="4735513" cy="330200"/>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 name="Rectangle 62"/>
            <p:cNvSpPr>
              <a:spLocks noChangeArrowheads="1"/>
            </p:cNvSpPr>
            <p:nvPr/>
          </p:nvSpPr>
          <p:spPr bwMode="auto">
            <a:xfrm>
              <a:off x="1690688" y="5173663"/>
              <a:ext cx="395365" cy="30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dirty="0"/>
                <a:t>tail</a:t>
              </a:r>
            </a:p>
          </p:txBody>
        </p:sp>
        <p:sp>
          <p:nvSpPr>
            <p:cNvPr id="119" name="Rectangle 63"/>
            <p:cNvSpPr>
              <a:spLocks noChangeArrowheads="1"/>
            </p:cNvSpPr>
            <p:nvPr/>
          </p:nvSpPr>
          <p:spPr bwMode="auto">
            <a:xfrm>
              <a:off x="2227263" y="5173663"/>
              <a:ext cx="848950" cy="30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dirty="0"/>
                <a:t>user data</a:t>
              </a:r>
            </a:p>
          </p:txBody>
        </p:sp>
        <p:sp>
          <p:nvSpPr>
            <p:cNvPr id="120" name="Rectangle 64"/>
            <p:cNvSpPr>
              <a:spLocks noChangeArrowheads="1"/>
            </p:cNvSpPr>
            <p:nvPr/>
          </p:nvSpPr>
          <p:spPr bwMode="auto">
            <a:xfrm>
              <a:off x="3614738" y="5173663"/>
              <a:ext cx="746615" cy="30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dirty="0"/>
                <a:t>Training</a:t>
              </a:r>
            </a:p>
          </p:txBody>
        </p:sp>
        <p:sp>
          <p:nvSpPr>
            <p:cNvPr id="121" name="Rectangle 65"/>
            <p:cNvSpPr>
              <a:spLocks noChangeArrowheads="1"/>
            </p:cNvSpPr>
            <p:nvPr/>
          </p:nvSpPr>
          <p:spPr bwMode="auto">
            <a:xfrm>
              <a:off x="3398838" y="5173663"/>
              <a:ext cx="248466" cy="30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a:t>S</a:t>
              </a:r>
            </a:p>
          </p:txBody>
        </p:sp>
        <p:sp>
          <p:nvSpPr>
            <p:cNvPr id="122" name="Rectangle 66"/>
            <p:cNvSpPr>
              <a:spLocks noChangeArrowheads="1"/>
            </p:cNvSpPr>
            <p:nvPr/>
          </p:nvSpPr>
          <p:spPr bwMode="auto">
            <a:xfrm>
              <a:off x="990600" y="5029200"/>
              <a:ext cx="587469" cy="52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a:t>guard</a:t>
              </a:r>
            </a:p>
            <a:p>
              <a:pPr defTabSz="739775"/>
              <a:r>
                <a:rPr lang="de-DE" sz="1400"/>
                <a:t>space</a:t>
              </a:r>
            </a:p>
          </p:txBody>
        </p:sp>
        <p:sp>
          <p:nvSpPr>
            <p:cNvPr id="123" name="Rectangle 67"/>
            <p:cNvSpPr>
              <a:spLocks noChangeArrowheads="1"/>
            </p:cNvSpPr>
            <p:nvPr/>
          </p:nvSpPr>
          <p:spPr bwMode="auto">
            <a:xfrm>
              <a:off x="4410075" y="5172075"/>
              <a:ext cx="248466" cy="30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a:t>S</a:t>
              </a:r>
            </a:p>
          </p:txBody>
        </p:sp>
        <p:sp>
          <p:nvSpPr>
            <p:cNvPr id="124" name="Rectangle 68"/>
            <p:cNvSpPr>
              <a:spLocks noChangeArrowheads="1"/>
            </p:cNvSpPr>
            <p:nvPr/>
          </p:nvSpPr>
          <p:spPr bwMode="auto">
            <a:xfrm>
              <a:off x="4800600" y="5172075"/>
              <a:ext cx="848950" cy="30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a:t>user data</a:t>
              </a:r>
            </a:p>
          </p:txBody>
        </p:sp>
        <p:sp>
          <p:nvSpPr>
            <p:cNvPr id="125" name="Rectangle 69"/>
            <p:cNvSpPr>
              <a:spLocks noChangeArrowheads="1"/>
            </p:cNvSpPr>
            <p:nvPr/>
          </p:nvSpPr>
          <p:spPr bwMode="auto">
            <a:xfrm>
              <a:off x="5930900" y="5172075"/>
              <a:ext cx="395365" cy="30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a:t>tail</a:t>
              </a:r>
            </a:p>
          </p:txBody>
        </p:sp>
        <p:sp>
          <p:nvSpPr>
            <p:cNvPr id="126" name="Rectangle 70"/>
            <p:cNvSpPr>
              <a:spLocks noChangeArrowheads="1"/>
            </p:cNvSpPr>
            <p:nvPr/>
          </p:nvSpPr>
          <p:spPr bwMode="auto">
            <a:xfrm>
              <a:off x="6324600" y="5027613"/>
              <a:ext cx="587469" cy="52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sz="1400"/>
                <a:t>guard</a:t>
              </a:r>
            </a:p>
            <a:p>
              <a:pPr defTabSz="739775"/>
              <a:r>
                <a:rPr lang="de-DE" sz="1400"/>
                <a:t>space</a:t>
              </a:r>
            </a:p>
          </p:txBody>
        </p:sp>
        <p:sp>
          <p:nvSpPr>
            <p:cNvPr id="127" name="Line 71"/>
            <p:cNvSpPr>
              <a:spLocks noChangeShapeType="1"/>
            </p:cNvSpPr>
            <p:nvPr/>
          </p:nvSpPr>
          <p:spPr bwMode="auto">
            <a:xfrm>
              <a:off x="2147888" y="5145088"/>
              <a:ext cx="0" cy="342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8" name="Line 72"/>
            <p:cNvSpPr>
              <a:spLocks noChangeShapeType="1"/>
            </p:cNvSpPr>
            <p:nvPr/>
          </p:nvSpPr>
          <p:spPr bwMode="auto">
            <a:xfrm>
              <a:off x="3349625" y="5145088"/>
              <a:ext cx="0" cy="342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9" name="Line 73"/>
            <p:cNvSpPr>
              <a:spLocks noChangeShapeType="1"/>
            </p:cNvSpPr>
            <p:nvPr/>
          </p:nvSpPr>
          <p:spPr bwMode="auto">
            <a:xfrm>
              <a:off x="3667125" y="5145088"/>
              <a:ext cx="0" cy="342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0" name="Line 74"/>
            <p:cNvSpPr>
              <a:spLocks noChangeShapeType="1"/>
            </p:cNvSpPr>
            <p:nvPr/>
          </p:nvSpPr>
          <p:spPr bwMode="auto">
            <a:xfrm>
              <a:off x="4362450" y="5145088"/>
              <a:ext cx="0" cy="342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1" name="Line 75"/>
            <p:cNvSpPr>
              <a:spLocks noChangeShapeType="1"/>
            </p:cNvSpPr>
            <p:nvPr/>
          </p:nvSpPr>
          <p:spPr bwMode="auto">
            <a:xfrm>
              <a:off x="4678363" y="5145088"/>
              <a:ext cx="0" cy="342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2" name="Line 76"/>
            <p:cNvSpPr>
              <a:spLocks noChangeShapeType="1"/>
            </p:cNvSpPr>
            <p:nvPr/>
          </p:nvSpPr>
          <p:spPr bwMode="auto">
            <a:xfrm>
              <a:off x="5881688" y="5145088"/>
              <a:ext cx="0" cy="342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 name="Line 77"/>
            <p:cNvSpPr>
              <a:spLocks noChangeShapeType="1"/>
            </p:cNvSpPr>
            <p:nvPr/>
          </p:nvSpPr>
          <p:spPr bwMode="auto">
            <a:xfrm>
              <a:off x="1008063" y="5145088"/>
              <a:ext cx="0" cy="342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4" name="Line 78"/>
            <p:cNvSpPr>
              <a:spLocks noChangeShapeType="1"/>
            </p:cNvSpPr>
            <p:nvPr/>
          </p:nvSpPr>
          <p:spPr bwMode="auto">
            <a:xfrm>
              <a:off x="6958013" y="5145088"/>
              <a:ext cx="0" cy="342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5" name="Rectangle 79"/>
            <p:cNvSpPr>
              <a:spLocks noChangeArrowheads="1"/>
            </p:cNvSpPr>
            <p:nvPr/>
          </p:nvSpPr>
          <p:spPr bwMode="auto">
            <a:xfrm>
              <a:off x="1608138" y="5484813"/>
              <a:ext cx="678071" cy="3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3 bits</a:t>
              </a:r>
            </a:p>
          </p:txBody>
        </p:sp>
        <p:sp>
          <p:nvSpPr>
            <p:cNvPr id="136" name="Rectangle 80"/>
            <p:cNvSpPr>
              <a:spLocks noChangeArrowheads="1"/>
            </p:cNvSpPr>
            <p:nvPr/>
          </p:nvSpPr>
          <p:spPr bwMode="auto">
            <a:xfrm>
              <a:off x="2359025" y="5484813"/>
              <a:ext cx="795089" cy="3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57 bits</a:t>
              </a:r>
            </a:p>
          </p:txBody>
        </p:sp>
        <p:sp>
          <p:nvSpPr>
            <p:cNvPr id="137" name="Rectangle 81"/>
            <p:cNvSpPr>
              <a:spLocks noChangeArrowheads="1"/>
            </p:cNvSpPr>
            <p:nvPr/>
          </p:nvSpPr>
          <p:spPr bwMode="auto">
            <a:xfrm>
              <a:off x="3652838" y="5484813"/>
              <a:ext cx="795089" cy="3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26 bits</a:t>
              </a:r>
            </a:p>
          </p:txBody>
        </p:sp>
        <p:sp>
          <p:nvSpPr>
            <p:cNvPr id="138" name="Rectangle 82"/>
            <p:cNvSpPr>
              <a:spLocks noChangeArrowheads="1"/>
            </p:cNvSpPr>
            <p:nvPr/>
          </p:nvSpPr>
          <p:spPr bwMode="auto">
            <a:xfrm>
              <a:off x="4927600" y="5483225"/>
              <a:ext cx="795089" cy="3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57 bits</a:t>
              </a:r>
            </a:p>
          </p:txBody>
        </p:sp>
        <p:sp>
          <p:nvSpPr>
            <p:cNvPr id="139" name="Rectangle 83"/>
            <p:cNvSpPr>
              <a:spLocks noChangeArrowheads="1"/>
            </p:cNvSpPr>
            <p:nvPr/>
          </p:nvSpPr>
          <p:spPr bwMode="auto">
            <a:xfrm>
              <a:off x="3376613" y="5483225"/>
              <a:ext cx="283732" cy="3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1</a:t>
              </a:r>
            </a:p>
          </p:txBody>
        </p:sp>
        <p:sp>
          <p:nvSpPr>
            <p:cNvPr id="140" name="Rectangle 84"/>
            <p:cNvSpPr>
              <a:spLocks noChangeArrowheads="1"/>
            </p:cNvSpPr>
            <p:nvPr/>
          </p:nvSpPr>
          <p:spPr bwMode="auto">
            <a:xfrm>
              <a:off x="4387850" y="5481638"/>
              <a:ext cx="283732" cy="3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1</a:t>
              </a:r>
            </a:p>
          </p:txBody>
        </p:sp>
        <p:sp>
          <p:nvSpPr>
            <p:cNvPr id="141" name="Rectangle 85"/>
            <p:cNvSpPr>
              <a:spLocks noChangeArrowheads="1"/>
            </p:cNvSpPr>
            <p:nvPr/>
          </p:nvSpPr>
          <p:spPr bwMode="auto">
            <a:xfrm>
              <a:off x="6027738" y="5481638"/>
              <a:ext cx="283732" cy="3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p>
              <a:pPr defTabSz="739775"/>
              <a:r>
                <a:rPr lang="de-DE"/>
                <a:t>3</a:t>
              </a:r>
            </a:p>
          </p:txBody>
        </p:sp>
      </p:grpSp>
    </p:spTree>
    <p:extLst>
      <p:ext uri="{BB962C8B-B14F-4D97-AF65-F5344CB8AC3E}">
        <p14:creationId xmlns:p14="http://schemas.microsoft.com/office/powerpoint/2010/main" val="25590496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9728201" y="6477000"/>
            <a:ext cx="7334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algn="r" defTabSz="457200">
              <a:buSzPct val="100000"/>
            </a:pPr>
            <a:fld id="{F95CB5B9-412C-46EB-B974-8F433098D5AB}" type="slidenum">
              <a:rPr lang="en-US" sz="1200">
                <a:solidFill>
                  <a:srgbClr val="3F3F3F"/>
                </a:solidFill>
                <a:latin typeface="Corbel" pitchFamily="32" charset="0"/>
              </a:rPr>
              <a:pPr algn="r" defTabSz="457200">
                <a:buSzPct val="100000"/>
              </a:pPr>
              <a:t>38</a:t>
            </a:fld>
            <a:endParaRPr lang="en-US" sz="1200">
              <a:solidFill>
                <a:srgbClr val="3F3F3F"/>
              </a:solidFill>
              <a:latin typeface="Corbel" pitchFamily="32" charset="0"/>
            </a:endParaRPr>
          </a:p>
        </p:txBody>
      </p:sp>
      <p:sp>
        <p:nvSpPr>
          <p:cNvPr id="51203" name="Text Box 3"/>
          <p:cNvSpPr txBox="1">
            <a:spLocks noChangeArrowheads="1"/>
          </p:cNvSpPr>
          <p:nvPr/>
        </p:nvSpPr>
        <p:spPr bwMode="auto">
          <a:xfrm>
            <a:off x="9728201" y="6477000"/>
            <a:ext cx="7334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algn="r" defTabSz="457200">
              <a:buSzPct val="100000"/>
            </a:pPr>
            <a:fld id="{3AE70844-AB0C-4B0C-9FC2-2059D500924B}" type="slidenum">
              <a:rPr lang="en-US" sz="1200">
                <a:solidFill>
                  <a:srgbClr val="3F3F3F"/>
                </a:solidFill>
                <a:latin typeface="Corbel" pitchFamily="32" charset="0"/>
              </a:rPr>
              <a:pPr algn="r" defTabSz="457200">
                <a:buSzPct val="100000"/>
              </a:pPr>
              <a:t>38</a:t>
            </a:fld>
            <a:endParaRPr lang="en-US" sz="1200">
              <a:solidFill>
                <a:srgbClr val="3F3F3F"/>
              </a:solidFill>
              <a:latin typeface="Corbel" pitchFamily="32" charset="0"/>
            </a:endParaRPr>
          </a:p>
        </p:txBody>
      </p:sp>
      <p:grpSp>
        <p:nvGrpSpPr>
          <p:cNvPr id="51204" name="Group 4"/>
          <p:cNvGrpSpPr>
            <a:grpSpLocks/>
          </p:cNvGrpSpPr>
          <p:nvPr/>
        </p:nvGrpSpPr>
        <p:grpSpPr bwMode="auto">
          <a:xfrm>
            <a:off x="1712913" y="0"/>
            <a:ext cx="8502650" cy="602973"/>
            <a:chOff x="119" y="96"/>
            <a:chExt cx="5356" cy="794"/>
          </a:xfrm>
        </p:grpSpPr>
        <p:pic>
          <p:nvPicPr>
            <p:cNvPr id="51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 y="96"/>
              <a:ext cx="5356" cy="7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6" name="Text Box 6"/>
            <p:cNvSpPr txBox="1">
              <a:spLocks noChangeArrowheads="1"/>
            </p:cNvSpPr>
            <p:nvPr/>
          </p:nvSpPr>
          <p:spPr bwMode="auto">
            <a:xfrm>
              <a:off x="119" y="96"/>
              <a:ext cx="5356" cy="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a:buClr>
                  <a:srgbClr val="000000"/>
                </a:buClr>
                <a:buSzPct val="100000"/>
              </a:pPr>
              <a:endParaRPr lang="en-IN">
                <a:solidFill>
                  <a:srgbClr val="FFFFFF"/>
                </a:solidFill>
                <a:latin typeface="Arial" charset="0"/>
              </a:endParaRPr>
            </a:p>
          </p:txBody>
        </p:sp>
      </p:grpSp>
      <p:grpSp>
        <p:nvGrpSpPr>
          <p:cNvPr id="51207" name="Group 7"/>
          <p:cNvGrpSpPr>
            <a:grpSpLocks/>
          </p:cNvGrpSpPr>
          <p:nvPr/>
        </p:nvGrpSpPr>
        <p:grpSpPr bwMode="auto">
          <a:xfrm>
            <a:off x="2667001" y="1828800"/>
            <a:ext cx="7313613" cy="4705350"/>
            <a:chOff x="720" y="1152"/>
            <a:chExt cx="4607" cy="2964"/>
          </a:xfrm>
        </p:grpSpPr>
        <p:pic>
          <p:nvPicPr>
            <p:cNvPr id="5120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1152"/>
              <a:ext cx="4607" cy="296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9" name="Text Box 9"/>
            <p:cNvSpPr txBox="1">
              <a:spLocks noChangeArrowheads="1"/>
            </p:cNvSpPr>
            <p:nvPr/>
          </p:nvSpPr>
          <p:spPr bwMode="auto">
            <a:xfrm>
              <a:off x="720" y="1152"/>
              <a:ext cx="4607" cy="29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a:buClr>
                  <a:srgbClr val="000000"/>
                </a:buClr>
                <a:buSzPct val="100000"/>
              </a:pPr>
              <a:endParaRPr lang="en-IN">
                <a:solidFill>
                  <a:srgbClr val="FFFFFF"/>
                </a:solidFill>
                <a:latin typeface="Arial" charset="0"/>
              </a:endParaRPr>
            </a:p>
          </p:txBody>
        </p:sp>
      </p:grpSp>
    </p:spTree>
    <p:extLst>
      <p:ext uri="{BB962C8B-B14F-4D97-AF65-F5344CB8AC3E}">
        <p14:creationId xmlns:p14="http://schemas.microsoft.com/office/powerpoint/2010/main" val="10648384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 Box 1"/>
          <p:cNvSpPr txBox="1">
            <a:spLocks noChangeArrowheads="1"/>
          </p:cNvSpPr>
          <p:nvPr/>
        </p:nvSpPr>
        <p:spPr bwMode="auto">
          <a:xfrm>
            <a:off x="1981200" y="6477000"/>
            <a:ext cx="213360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9800" tIns="46800" rIns="4572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defTabSz="457200">
              <a:buSzPct val="100000"/>
            </a:pPr>
            <a:r>
              <a:rPr lang="en-US" sz="1200">
                <a:solidFill>
                  <a:srgbClr val="3F3F3F"/>
                </a:solidFill>
                <a:latin typeface="Corbel" pitchFamily="32" charset="0"/>
              </a:rPr>
              <a:t>Jan 22, 2015</a:t>
            </a:r>
          </a:p>
        </p:txBody>
      </p:sp>
      <p:sp>
        <p:nvSpPr>
          <p:cNvPr id="53250" name="Text Box 2"/>
          <p:cNvSpPr txBox="1">
            <a:spLocks noChangeArrowheads="1"/>
          </p:cNvSpPr>
          <p:nvPr/>
        </p:nvSpPr>
        <p:spPr bwMode="auto">
          <a:xfrm>
            <a:off x="9728201" y="6477000"/>
            <a:ext cx="7334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algn="r" defTabSz="457200">
              <a:buSzPct val="100000"/>
            </a:pPr>
            <a:fld id="{2B5A28AC-2D69-4CA6-9AF9-F0C22CF49171}" type="slidenum">
              <a:rPr lang="en-US" sz="1200">
                <a:solidFill>
                  <a:srgbClr val="3F3F3F"/>
                </a:solidFill>
                <a:latin typeface="Corbel" pitchFamily="32" charset="0"/>
              </a:rPr>
              <a:pPr algn="r" defTabSz="457200">
                <a:buSzPct val="100000"/>
              </a:pPr>
              <a:t>39</a:t>
            </a:fld>
            <a:endParaRPr lang="en-US" sz="1200">
              <a:solidFill>
                <a:srgbClr val="3F3F3F"/>
              </a:solidFill>
              <a:latin typeface="Corbel" pitchFamily="32" charset="0"/>
            </a:endParaRPr>
          </a:p>
        </p:txBody>
      </p:sp>
      <p:sp>
        <p:nvSpPr>
          <p:cNvPr id="53251" name="Text Box 3"/>
          <p:cNvSpPr txBox="1">
            <a:spLocks noChangeArrowheads="1"/>
          </p:cNvSpPr>
          <p:nvPr/>
        </p:nvSpPr>
        <p:spPr bwMode="auto">
          <a:xfrm>
            <a:off x="9728201" y="6477000"/>
            <a:ext cx="7334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algn="r" defTabSz="457200">
              <a:buSzPct val="100000"/>
            </a:pPr>
            <a:fld id="{D75ECC02-3BB0-4D5F-88D3-DBBE673858E6}" type="slidenum">
              <a:rPr lang="en-US" sz="1200">
                <a:solidFill>
                  <a:srgbClr val="3F3F3F"/>
                </a:solidFill>
                <a:latin typeface="Corbel" pitchFamily="32" charset="0"/>
              </a:rPr>
              <a:pPr algn="r" defTabSz="457200">
                <a:buSzPct val="100000"/>
              </a:pPr>
              <a:t>39</a:t>
            </a:fld>
            <a:endParaRPr lang="en-US" sz="1200">
              <a:solidFill>
                <a:srgbClr val="3F3F3F"/>
              </a:solidFill>
              <a:latin typeface="Corbel" pitchFamily="32" charset="0"/>
            </a:endParaRPr>
          </a:p>
        </p:txBody>
      </p:sp>
      <p:grpSp>
        <p:nvGrpSpPr>
          <p:cNvPr id="53252" name="Group 4"/>
          <p:cNvGrpSpPr>
            <a:grpSpLocks/>
          </p:cNvGrpSpPr>
          <p:nvPr/>
        </p:nvGrpSpPr>
        <p:grpSpPr bwMode="auto">
          <a:xfrm>
            <a:off x="1712913" y="152402"/>
            <a:ext cx="8502650" cy="547314"/>
            <a:chOff x="119" y="96"/>
            <a:chExt cx="5356" cy="794"/>
          </a:xfrm>
        </p:grpSpPr>
        <p:pic>
          <p:nvPicPr>
            <p:cNvPr id="532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 y="96"/>
              <a:ext cx="5356" cy="7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254" name="Text Box 6"/>
            <p:cNvSpPr txBox="1">
              <a:spLocks noChangeArrowheads="1"/>
            </p:cNvSpPr>
            <p:nvPr/>
          </p:nvSpPr>
          <p:spPr bwMode="auto">
            <a:xfrm>
              <a:off x="119" y="96"/>
              <a:ext cx="5356" cy="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a:buClr>
                  <a:srgbClr val="000000"/>
                </a:buClr>
                <a:buSzPct val="100000"/>
              </a:pPr>
              <a:endParaRPr lang="en-IN">
                <a:solidFill>
                  <a:srgbClr val="FFFFFF"/>
                </a:solidFill>
                <a:latin typeface="Arial" charset="0"/>
              </a:endParaRPr>
            </a:p>
          </p:txBody>
        </p:sp>
      </p:grpSp>
      <p:grpSp>
        <p:nvGrpSpPr>
          <p:cNvPr id="53255" name="Group 7"/>
          <p:cNvGrpSpPr>
            <a:grpSpLocks/>
          </p:cNvGrpSpPr>
          <p:nvPr/>
        </p:nvGrpSpPr>
        <p:grpSpPr bwMode="auto">
          <a:xfrm>
            <a:off x="2590800" y="2286001"/>
            <a:ext cx="7315200" cy="4371975"/>
            <a:chOff x="672" y="1440"/>
            <a:chExt cx="4608" cy="2754"/>
          </a:xfrm>
        </p:grpSpPr>
        <p:pic>
          <p:nvPicPr>
            <p:cNvPr id="532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1440"/>
              <a:ext cx="4608" cy="27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257" name="Text Box 9"/>
            <p:cNvSpPr txBox="1">
              <a:spLocks noChangeArrowheads="1"/>
            </p:cNvSpPr>
            <p:nvPr/>
          </p:nvSpPr>
          <p:spPr bwMode="auto">
            <a:xfrm>
              <a:off x="672" y="1440"/>
              <a:ext cx="4608" cy="27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a:buClr>
                  <a:srgbClr val="000000"/>
                </a:buClr>
                <a:buSzPct val="100000"/>
              </a:pPr>
              <a:endParaRPr lang="en-IN">
                <a:solidFill>
                  <a:srgbClr val="FFFFFF"/>
                </a:solidFill>
                <a:latin typeface="Arial" charset="0"/>
              </a:endParaRPr>
            </a:p>
          </p:txBody>
        </p:sp>
      </p:grpSp>
      <p:sp>
        <p:nvSpPr>
          <p:cNvPr id="53258" name="Text Box 10"/>
          <p:cNvSpPr txBox="1">
            <a:spLocks noChangeArrowheads="1"/>
          </p:cNvSpPr>
          <p:nvPr/>
        </p:nvSpPr>
        <p:spPr bwMode="auto">
          <a:xfrm>
            <a:off x="2819400" y="1905000"/>
            <a:ext cx="7010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defTabSz="457200">
              <a:spcBef>
                <a:spcPts val="1125"/>
              </a:spcBef>
              <a:buSzPct val="100000"/>
            </a:pPr>
            <a:r>
              <a:rPr lang="en-US">
                <a:solidFill>
                  <a:srgbClr val="168BBA"/>
                </a:solidFill>
              </a:rPr>
              <a:t>Speech in GSM is digitally coded at a rate of 13 kbps</a:t>
            </a:r>
          </a:p>
        </p:txBody>
      </p:sp>
      <p:sp>
        <p:nvSpPr>
          <p:cNvPr id="53259" name="Text Box 11"/>
          <p:cNvSpPr txBox="1">
            <a:spLocks noChangeArrowheads="1"/>
          </p:cNvSpPr>
          <p:nvPr/>
        </p:nvSpPr>
        <p:spPr bwMode="auto">
          <a:xfrm>
            <a:off x="5105400" y="3962400"/>
            <a:ext cx="1752600"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defTabSz="457200">
              <a:spcBef>
                <a:spcPts val="750"/>
              </a:spcBef>
              <a:buSzPct val="100000"/>
            </a:pPr>
            <a:r>
              <a:rPr lang="en-US" sz="1200">
                <a:solidFill>
                  <a:srgbClr val="680000"/>
                </a:solidFill>
              </a:rPr>
              <a:t>456 bits every 20 ms</a:t>
            </a:r>
          </a:p>
        </p:txBody>
      </p:sp>
      <p:sp>
        <p:nvSpPr>
          <p:cNvPr id="53260" name="Text Box 12"/>
          <p:cNvSpPr txBox="1">
            <a:spLocks noChangeArrowheads="1"/>
          </p:cNvSpPr>
          <p:nvPr/>
        </p:nvSpPr>
        <p:spPr bwMode="auto">
          <a:xfrm>
            <a:off x="5105400" y="3048000"/>
            <a:ext cx="1752600"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defTabSz="457200">
              <a:spcBef>
                <a:spcPts val="750"/>
              </a:spcBef>
              <a:buSzPct val="100000"/>
            </a:pPr>
            <a:r>
              <a:rPr lang="en-US" sz="1200">
                <a:solidFill>
                  <a:srgbClr val="680000"/>
                </a:solidFill>
              </a:rPr>
              <a:t>260 bits every 20 ms</a:t>
            </a:r>
          </a:p>
        </p:txBody>
      </p:sp>
      <p:sp>
        <p:nvSpPr>
          <p:cNvPr id="53261" name="Text Box 13"/>
          <p:cNvSpPr txBox="1">
            <a:spLocks noChangeArrowheads="1"/>
          </p:cNvSpPr>
          <p:nvPr/>
        </p:nvSpPr>
        <p:spPr bwMode="auto">
          <a:xfrm>
            <a:off x="5181600" y="4343400"/>
            <a:ext cx="1752600"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defTabSz="457200">
              <a:spcBef>
                <a:spcPts val="750"/>
              </a:spcBef>
              <a:buSzPct val="100000"/>
            </a:pPr>
            <a:r>
              <a:rPr lang="en-US" sz="1200">
                <a:solidFill>
                  <a:srgbClr val="680000"/>
                </a:solidFill>
              </a:rPr>
              <a:t>8 57 bits block</a:t>
            </a:r>
          </a:p>
        </p:txBody>
      </p:sp>
      <p:sp>
        <p:nvSpPr>
          <p:cNvPr id="53262" name="Text Box 14"/>
          <p:cNvSpPr txBox="1">
            <a:spLocks noChangeArrowheads="1"/>
          </p:cNvSpPr>
          <p:nvPr/>
        </p:nvSpPr>
        <p:spPr bwMode="auto">
          <a:xfrm>
            <a:off x="2057400" y="6096000"/>
            <a:ext cx="685800"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defTabSz="457200">
              <a:spcBef>
                <a:spcPts val="750"/>
              </a:spcBef>
              <a:buSzPct val="100000"/>
            </a:pPr>
            <a:r>
              <a:rPr lang="en-US" sz="1200">
                <a:solidFill>
                  <a:srgbClr val="680000"/>
                </a:solidFill>
              </a:rPr>
              <a:t>GMSK</a:t>
            </a:r>
          </a:p>
        </p:txBody>
      </p:sp>
      <p:sp>
        <p:nvSpPr>
          <p:cNvPr id="53263" name="Text Box 15"/>
          <p:cNvSpPr txBox="1">
            <a:spLocks noChangeArrowheads="1"/>
          </p:cNvSpPr>
          <p:nvPr/>
        </p:nvSpPr>
        <p:spPr bwMode="auto">
          <a:xfrm>
            <a:off x="5105400" y="3581400"/>
            <a:ext cx="1752600"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defTabSz="457200">
              <a:spcBef>
                <a:spcPts val="750"/>
              </a:spcBef>
              <a:buSzPct val="100000"/>
            </a:pPr>
            <a:r>
              <a:rPr lang="en-US" sz="1200">
                <a:solidFill>
                  <a:srgbClr val="680000"/>
                </a:solidFill>
              </a:rPr>
              <a:t>Convolutional Encoder</a:t>
            </a:r>
          </a:p>
        </p:txBody>
      </p:sp>
      <p:sp>
        <p:nvSpPr>
          <p:cNvPr id="53264" name="Text Box 16"/>
          <p:cNvSpPr txBox="1">
            <a:spLocks noChangeArrowheads="1"/>
          </p:cNvSpPr>
          <p:nvPr/>
        </p:nvSpPr>
        <p:spPr bwMode="auto">
          <a:xfrm>
            <a:off x="2667000" y="2895600"/>
            <a:ext cx="76200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ea typeface="Droid Sans Fallback" charset="0"/>
                <a:cs typeface="Droid Sans Fallback" charset="0"/>
              </a:defRPr>
            </a:lvl9pPr>
          </a:lstStyle>
          <a:p>
            <a:pPr defTabSz="457200">
              <a:spcBef>
                <a:spcPts val="750"/>
              </a:spcBef>
              <a:buSzPct val="100000"/>
            </a:pPr>
            <a:r>
              <a:rPr lang="en-US" sz="1200">
                <a:solidFill>
                  <a:srgbClr val="680000"/>
                </a:solidFill>
              </a:rPr>
              <a:t>184 bits </a:t>
            </a:r>
            <a:br>
              <a:rPr lang="en-US" sz="1200">
                <a:solidFill>
                  <a:srgbClr val="680000"/>
                </a:solidFill>
              </a:rPr>
            </a:br>
            <a:r>
              <a:rPr lang="en-US" sz="1200">
                <a:solidFill>
                  <a:srgbClr val="680000"/>
                </a:solidFill>
              </a:rPr>
              <a:t>( 20 ms)</a:t>
            </a:r>
          </a:p>
        </p:txBody>
      </p:sp>
    </p:spTree>
    <p:extLst>
      <p:ext uri="{BB962C8B-B14F-4D97-AF65-F5344CB8AC3E}">
        <p14:creationId xmlns:p14="http://schemas.microsoft.com/office/powerpoint/2010/main" val="4252178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GB" altLang="en-US"/>
              <a:t>Overview of Cellular System</a:t>
            </a:r>
          </a:p>
        </p:txBody>
      </p:sp>
      <p:pic>
        <p:nvPicPr>
          <p:cNvPr id="16387" name="Picture 3"/>
          <p:cNvPicPr>
            <a:picLocks noChangeAspect="1" noChangeArrowheads="1"/>
          </p:cNvPicPr>
          <p:nvPr/>
        </p:nvPicPr>
        <p:blipFill>
          <a:blip r:embed="rId2"/>
          <a:srcRect b="18011"/>
          <a:stretch>
            <a:fillRect/>
          </a:stretch>
        </p:blipFill>
        <p:spPr bwMode="auto">
          <a:xfrm>
            <a:off x="1676400" y="1870076"/>
            <a:ext cx="8839200" cy="3768725"/>
          </a:xfrm>
          <a:prstGeom prst="rect">
            <a:avLst/>
          </a:prstGeom>
          <a:noFill/>
          <a:ln w="9525">
            <a:noFill/>
            <a:miter lim="800000"/>
            <a:headEnd/>
            <a:tailEnd/>
          </a:ln>
        </p:spPr>
      </p:pic>
    </p:spTree>
    <p:extLst>
      <p:ext uri="{BB962C8B-B14F-4D97-AF65-F5344CB8AC3E}">
        <p14:creationId xmlns:p14="http://schemas.microsoft.com/office/powerpoint/2010/main" val="906986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ChangeArrowheads="1"/>
          </p:cNvSpPr>
          <p:nvPr/>
        </p:nvSpPr>
        <p:spPr bwMode="auto">
          <a:xfrm>
            <a:off x="3670301" y="849313"/>
            <a:ext cx="1545295" cy="369974"/>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t>GSM Channels</a:t>
            </a:r>
          </a:p>
        </p:txBody>
      </p:sp>
      <p:sp>
        <p:nvSpPr>
          <p:cNvPr id="77828" name="Freeform 3"/>
          <p:cNvSpPr>
            <a:spLocks/>
          </p:cNvSpPr>
          <p:nvPr/>
        </p:nvSpPr>
        <p:spPr bwMode="auto">
          <a:xfrm>
            <a:off x="2687639" y="1474788"/>
            <a:ext cx="3798887" cy="804862"/>
          </a:xfrm>
          <a:custGeom>
            <a:avLst/>
            <a:gdLst>
              <a:gd name="T0" fmla="*/ 0 w 2535"/>
              <a:gd name="T1" fmla="*/ 1217669808 h 531"/>
              <a:gd name="T2" fmla="*/ 0 w 2535"/>
              <a:gd name="T3" fmla="*/ 0 h 531"/>
              <a:gd name="T4" fmla="*/ 2147483647 w 2535"/>
              <a:gd name="T5" fmla="*/ 0 h 531"/>
              <a:gd name="T6" fmla="*/ 2147483647 w 2535"/>
              <a:gd name="T7" fmla="*/ 1178613539 h 5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35" h="531">
                <a:moveTo>
                  <a:pt x="0" y="530"/>
                </a:moveTo>
                <a:lnTo>
                  <a:pt x="0" y="0"/>
                </a:lnTo>
                <a:lnTo>
                  <a:pt x="2534" y="0"/>
                </a:lnTo>
                <a:lnTo>
                  <a:pt x="2534" y="513"/>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29" name="Freeform 4"/>
          <p:cNvSpPr>
            <a:spLocks/>
          </p:cNvSpPr>
          <p:nvPr/>
        </p:nvSpPr>
        <p:spPr bwMode="auto">
          <a:xfrm>
            <a:off x="4311651" y="2266951"/>
            <a:ext cx="4860925" cy="3046413"/>
          </a:xfrm>
          <a:custGeom>
            <a:avLst/>
            <a:gdLst>
              <a:gd name="T0" fmla="*/ 0 w 3243"/>
              <a:gd name="T1" fmla="*/ 2147483647 h 2008"/>
              <a:gd name="T2" fmla="*/ 0 w 3243"/>
              <a:gd name="T3" fmla="*/ 0 h 2008"/>
              <a:gd name="T4" fmla="*/ 2147483647 w 3243"/>
              <a:gd name="T5" fmla="*/ 0 h 2008"/>
              <a:gd name="T6" fmla="*/ 2147483647 w 3243"/>
              <a:gd name="T7" fmla="*/ 2147483647 h 2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43" h="2008">
                <a:moveTo>
                  <a:pt x="0" y="2008"/>
                </a:moveTo>
                <a:lnTo>
                  <a:pt x="0" y="0"/>
                </a:lnTo>
                <a:lnTo>
                  <a:pt x="3236" y="0"/>
                </a:lnTo>
                <a:lnTo>
                  <a:pt x="3243" y="1209"/>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0" name="Freeform 5"/>
          <p:cNvSpPr>
            <a:spLocks/>
          </p:cNvSpPr>
          <p:nvPr/>
        </p:nvSpPr>
        <p:spPr bwMode="auto">
          <a:xfrm>
            <a:off x="2212975" y="2305050"/>
            <a:ext cx="973138" cy="3009900"/>
          </a:xfrm>
          <a:custGeom>
            <a:avLst/>
            <a:gdLst>
              <a:gd name="T0" fmla="*/ 6744491 w 649"/>
              <a:gd name="T1" fmla="*/ 2147483647 h 2193"/>
              <a:gd name="T2" fmla="*/ 0 w 649"/>
              <a:gd name="T3" fmla="*/ 0 h 2193"/>
              <a:gd name="T4" fmla="*/ 1456916538 w 649"/>
              <a:gd name="T5" fmla="*/ 0 h 2193"/>
              <a:gd name="T6" fmla="*/ 1452419711 w 649"/>
              <a:gd name="T7" fmla="*/ 2147483647 h 21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9" h="2193">
                <a:moveTo>
                  <a:pt x="3" y="2192"/>
                </a:moveTo>
                <a:lnTo>
                  <a:pt x="0" y="0"/>
                </a:lnTo>
                <a:lnTo>
                  <a:pt x="648" y="0"/>
                </a:lnTo>
                <a:lnTo>
                  <a:pt x="646" y="2184"/>
                </a:lnTo>
              </a:path>
            </a:pathLst>
          </a:custGeom>
          <a:noFill/>
          <a:ln w="25400" cap="rnd" cmpd="sng">
            <a:solidFill>
              <a:srgbClr val="0099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1" name="Freeform 6"/>
          <p:cNvSpPr>
            <a:spLocks/>
          </p:cNvSpPr>
          <p:nvPr/>
        </p:nvSpPr>
        <p:spPr bwMode="auto">
          <a:xfrm>
            <a:off x="3684588" y="4737100"/>
            <a:ext cx="1238250" cy="577850"/>
          </a:xfrm>
          <a:custGeom>
            <a:avLst/>
            <a:gdLst>
              <a:gd name="T0" fmla="*/ 0 w 826"/>
              <a:gd name="T1" fmla="*/ 588905720 h 566"/>
              <a:gd name="T2" fmla="*/ 0 w 826"/>
              <a:gd name="T3" fmla="*/ 0 h 566"/>
              <a:gd name="T4" fmla="*/ 1854003542 w 826"/>
              <a:gd name="T5" fmla="*/ 0 h 566"/>
              <a:gd name="T6" fmla="*/ 1854003542 w 826"/>
              <a:gd name="T7" fmla="*/ 579525357 h 5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26" h="566">
                <a:moveTo>
                  <a:pt x="0" y="565"/>
                </a:moveTo>
                <a:lnTo>
                  <a:pt x="0" y="0"/>
                </a:lnTo>
                <a:lnTo>
                  <a:pt x="825" y="0"/>
                </a:lnTo>
                <a:lnTo>
                  <a:pt x="825" y="556"/>
                </a:lnTo>
              </a:path>
            </a:pathLst>
          </a:custGeom>
          <a:noFill/>
          <a:ln w="25400" cap="rnd" cmpd="sng">
            <a:solidFill>
              <a:srgbClr val="0066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2" name="Freeform 7"/>
          <p:cNvSpPr>
            <a:spLocks/>
          </p:cNvSpPr>
          <p:nvPr/>
        </p:nvSpPr>
        <p:spPr bwMode="auto">
          <a:xfrm>
            <a:off x="5445126" y="4737100"/>
            <a:ext cx="1471613" cy="577850"/>
          </a:xfrm>
          <a:custGeom>
            <a:avLst/>
            <a:gdLst>
              <a:gd name="T0" fmla="*/ 0 w 982"/>
              <a:gd name="T1" fmla="*/ 588905720 h 566"/>
              <a:gd name="T2" fmla="*/ 0 w 982"/>
              <a:gd name="T3" fmla="*/ 0 h 566"/>
              <a:gd name="T4" fmla="*/ 2147483647 w 982"/>
              <a:gd name="T5" fmla="*/ 0 h 566"/>
              <a:gd name="T6" fmla="*/ 2147483647 w 982"/>
              <a:gd name="T7" fmla="*/ 579525357 h 5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566">
                <a:moveTo>
                  <a:pt x="0" y="565"/>
                </a:moveTo>
                <a:lnTo>
                  <a:pt x="0" y="0"/>
                </a:lnTo>
                <a:lnTo>
                  <a:pt x="981" y="0"/>
                </a:lnTo>
                <a:lnTo>
                  <a:pt x="981" y="556"/>
                </a:lnTo>
              </a:path>
            </a:pathLst>
          </a:custGeom>
          <a:noFill/>
          <a:ln w="25400" cap="rnd" cmpd="sng">
            <a:solidFill>
              <a:srgbClr val="0066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3" name="Freeform 8"/>
          <p:cNvSpPr>
            <a:spLocks/>
          </p:cNvSpPr>
          <p:nvPr/>
        </p:nvSpPr>
        <p:spPr bwMode="auto">
          <a:xfrm>
            <a:off x="8269289" y="4737100"/>
            <a:ext cx="974725" cy="577850"/>
          </a:xfrm>
          <a:custGeom>
            <a:avLst/>
            <a:gdLst>
              <a:gd name="T0" fmla="*/ 0 w 650"/>
              <a:gd name="T1" fmla="*/ 588905720 h 566"/>
              <a:gd name="T2" fmla="*/ 0 w 650"/>
              <a:gd name="T3" fmla="*/ 0 h 566"/>
              <a:gd name="T4" fmla="*/ 1459425751 w 650"/>
              <a:gd name="T5" fmla="*/ 0 h 566"/>
              <a:gd name="T6" fmla="*/ 1459425751 w 650"/>
              <a:gd name="T7" fmla="*/ 579525357 h 5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0" h="566">
                <a:moveTo>
                  <a:pt x="0" y="565"/>
                </a:moveTo>
                <a:lnTo>
                  <a:pt x="0" y="0"/>
                </a:lnTo>
                <a:lnTo>
                  <a:pt x="649" y="0"/>
                </a:lnTo>
                <a:lnTo>
                  <a:pt x="649" y="556"/>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4" name="Freeform 9"/>
          <p:cNvSpPr>
            <a:spLocks/>
          </p:cNvSpPr>
          <p:nvPr/>
        </p:nvSpPr>
        <p:spPr bwMode="auto">
          <a:xfrm>
            <a:off x="8743951" y="4105275"/>
            <a:ext cx="1362075" cy="1233488"/>
          </a:xfrm>
          <a:custGeom>
            <a:avLst/>
            <a:gdLst>
              <a:gd name="T0" fmla="*/ 2040977234 w 909"/>
              <a:gd name="T1" fmla="*/ 1871454669 h 813"/>
              <a:gd name="T2" fmla="*/ 2040977234 w 909"/>
              <a:gd name="T3" fmla="*/ 0 h 813"/>
              <a:gd name="T4" fmla="*/ 0 w 909"/>
              <a:gd name="T5" fmla="*/ 0 h 813"/>
              <a:gd name="T6" fmla="*/ 0 w 909"/>
              <a:gd name="T7" fmla="*/ 950690014 h 8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9" h="813">
                <a:moveTo>
                  <a:pt x="909" y="813"/>
                </a:moveTo>
                <a:lnTo>
                  <a:pt x="909" y="0"/>
                </a:lnTo>
                <a:lnTo>
                  <a:pt x="0" y="0"/>
                </a:lnTo>
                <a:lnTo>
                  <a:pt x="0" y="413"/>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5" name="Line 10"/>
          <p:cNvSpPr>
            <a:spLocks noChangeShapeType="1"/>
          </p:cNvSpPr>
          <p:nvPr/>
        </p:nvSpPr>
        <p:spPr bwMode="auto">
          <a:xfrm>
            <a:off x="6489700" y="2273300"/>
            <a:ext cx="0" cy="14112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36" name="Line 11"/>
          <p:cNvSpPr>
            <a:spLocks noChangeShapeType="1"/>
          </p:cNvSpPr>
          <p:nvPr/>
        </p:nvSpPr>
        <p:spPr bwMode="auto">
          <a:xfrm flipV="1">
            <a:off x="4586288" y="1241425"/>
            <a:ext cx="0" cy="228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37" name="Rectangle 12"/>
          <p:cNvSpPr>
            <a:spLocks noChangeArrowheads="1"/>
          </p:cNvSpPr>
          <p:nvPr/>
        </p:nvSpPr>
        <p:spPr bwMode="auto">
          <a:xfrm>
            <a:off x="5445126" y="1654175"/>
            <a:ext cx="1789529" cy="369974"/>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solidFill>
                  <a:srgbClr val="FF0000"/>
                </a:solidFill>
              </a:rPr>
              <a:t>Control Channels</a:t>
            </a:r>
          </a:p>
        </p:txBody>
      </p:sp>
      <p:sp>
        <p:nvSpPr>
          <p:cNvPr id="77838" name="Rectangle 13"/>
          <p:cNvSpPr>
            <a:spLocks noChangeArrowheads="1"/>
          </p:cNvSpPr>
          <p:nvPr/>
        </p:nvSpPr>
        <p:spPr bwMode="auto">
          <a:xfrm>
            <a:off x="1703388" y="1616076"/>
            <a:ext cx="1668534" cy="646973"/>
          </a:xfrm>
          <a:prstGeom prst="rect">
            <a:avLst/>
          </a:prstGeom>
          <a:solidFill>
            <a:srgbClr val="C8FE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solidFill>
                  <a:srgbClr val="009900"/>
                </a:solidFill>
              </a:rPr>
              <a:t>Traffic Channels</a:t>
            </a:r>
          </a:p>
          <a:p>
            <a:r>
              <a:rPr lang="en-US">
                <a:solidFill>
                  <a:srgbClr val="009900"/>
                </a:solidFill>
              </a:rPr>
              <a:t>(TCHs)</a:t>
            </a:r>
          </a:p>
        </p:txBody>
      </p:sp>
      <p:sp>
        <p:nvSpPr>
          <p:cNvPr id="77839" name="Rectangle 14"/>
          <p:cNvSpPr>
            <a:spLocks noChangeArrowheads="1"/>
          </p:cNvSpPr>
          <p:nvPr/>
        </p:nvSpPr>
        <p:spPr bwMode="auto">
          <a:xfrm>
            <a:off x="1943101" y="3814763"/>
            <a:ext cx="519053" cy="58541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solidFill>
                  <a:srgbClr val="009900"/>
                </a:solidFill>
              </a:rPr>
              <a:t>Full</a:t>
            </a:r>
          </a:p>
          <a:p>
            <a:r>
              <a:rPr lang="en-US" sz="1600">
                <a:solidFill>
                  <a:srgbClr val="009900"/>
                </a:solidFill>
              </a:rPr>
              <a:t>rate</a:t>
            </a:r>
          </a:p>
        </p:txBody>
      </p:sp>
      <p:sp>
        <p:nvSpPr>
          <p:cNvPr id="77840" name="Rectangle 15"/>
          <p:cNvSpPr>
            <a:spLocks noChangeArrowheads="1"/>
          </p:cNvSpPr>
          <p:nvPr/>
        </p:nvSpPr>
        <p:spPr bwMode="auto">
          <a:xfrm>
            <a:off x="2874963" y="3814763"/>
            <a:ext cx="520976" cy="58541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solidFill>
                  <a:srgbClr val="009900"/>
                </a:solidFill>
              </a:rPr>
              <a:t>Half</a:t>
            </a:r>
          </a:p>
          <a:p>
            <a:r>
              <a:rPr lang="en-US" sz="1600">
                <a:solidFill>
                  <a:srgbClr val="009900"/>
                </a:solidFill>
              </a:rPr>
              <a:t>rate</a:t>
            </a:r>
          </a:p>
        </p:txBody>
      </p:sp>
      <p:sp>
        <p:nvSpPr>
          <p:cNvPr id="77841" name="Rectangle 16"/>
          <p:cNvSpPr>
            <a:spLocks noChangeArrowheads="1"/>
          </p:cNvSpPr>
          <p:nvPr/>
        </p:nvSpPr>
        <p:spPr bwMode="auto">
          <a:xfrm>
            <a:off x="8188326" y="2641601"/>
            <a:ext cx="1689693" cy="831639"/>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t>Dedicated Control</a:t>
            </a:r>
          </a:p>
          <a:p>
            <a:r>
              <a:rPr lang="en-US" sz="1600"/>
              <a:t>Channels</a:t>
            </a:r>
          </a:p>
          <a:p>
            <a:r>
              <a:rPr lang="en-US" sz="1600"/>
              <a:t>(DCCHs)</a:t>
            </a:r>
          </a:p>
        </p:txBody>
      </p:sp>
      <p:sp>
        <p:nvSpPr>
          <p:cNvPr id="77842" name="Rectangle 17"/>
          <p:cNvSpPr>
            <a:spLocks noChangeArrowheads="1"/>
          </p:cNvSpPr>
          <p:nvPr/>
        </p:nvSpPr>
        <p:spPr bwMode="auto">
          <a:xfrm>
            <a:off x="9775825" y="4260850"/>
            <a:ext cx="582660" cy="3391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t>Slow</a:t>
            </a:r>
          </a:p>
        </p:txBody>
      </p:sp>
      <p:sp>
        <p:nvSpPr>
          <p:cNvPr id="77843" name="Rectangle 18"/>
          <p:cNvSpPr>
            <a:spLocks noChangeArrowheads="1"/>
          </p:cNvSpPr>
          <p:nvPr/>
        </p:nvSpPr>
        <p:spPr bwMode="auto">
          <a:xfrm>
            <a:off x="8443913" y="4260850"/>
            <a:ext cx="519566" cy="3391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t>Fast</a:t>
            </a:r>
          </a:p>
        </p:txBody>
      </p:sp>
      <p:sp>
        <p:nvSpPr>
          <p:cNvPr id="77844" name="Rectangle 19"/>
          <p:cNvSpPr>
            <a:spLocks noChangeArrowheads="1"/>
          </p:cNvSpPr>
          <p:nvPr/>
        </p:nvSpPr>
        <p:spPr bwMode="auto">
          <a:xfrm>
            <a:off x="3732214" y="3930650"/>
            <a:ext cx="968983" cy="3391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t>Downlink</a:t>
            </a:r>
          </a:p>
        </p:txBody>
      </p:sp>
      <p:sp>
        <p:nvSpPr>
          <p:cNvPr id="77845" name="Rectangle 20"/>
          <p:cNvSpPr>
            <a:spLocks noChangeArrowheads="1"/>
          </p:cNvSpPr>
          <p:nvPr/>
        </p:nvSpPr>
        <p:spPr bwMode="auto">
          <a:xfrm>
            <a:off x="3714751" y="2641601"/>
            <a:ext cx="1010533" cy="83163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t>Broadcast</a:t>
            </a:r>
          </a:p>
          <a:p>
            <a:r>
              <a:rPr lang="en-US" sz="1600"/>
              <a:t>Channels</a:t>
            </a:r>
          </a:p>
          <a:p>
            <a:r>
              <a:rPr lang="en-US" sz="1600"/>
              <a:t>(BCHs)</a:t>
            </a:r>
          </a:p>
        </p:txBody>
      </p:sp>
      <p:sp>
        <p:nvSpPr>
          <p:cNvPr id="77846" name="Rectangle 21"/>
          <p:cNvSpPr>
            <a:spLocks noChangeArrowheads="1"/>
          </p:cNvSpPr>
          <p:nvPr/>
        </p:nvSpPr>
        <p:spPr bwMode="auto">
          <a:xfrm>
            <a:off x="5567364" y="2641601"/>
            <a:ext cx="1610569" cy="831639"/>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t>Common Control</a:t>
            </a:r>
          </a:p>
          <a:p>
            <a:r>
              <a:rPr lang="en-US" sz="1600"/>
              <a:t>Channels</a:t>
            </a:r>
          </a:p>
          <a:p>
            <a:r>
              <a:rPr lang="en-US" sz="1600"/>
              <a:t>(CCCHs)</a:t>
            </a:r>
          </a:p>
        </p:txBody>
      </p:sp>
      <p:sp>
        <p:nvSpPr>
          <p:cNvPr id="77847" name="Line 22"/>
          <p:cNvSpPr>
            <a:spLocks noChangeShapeType="1"/>
          </p:cNvSpPr>
          <p:nvPr/>
        </p:nvSpPr>
        <p:spPr bwMode="auto">
          <a:xfrm>
            <a:off x="6170613" y="4737100"/>
            <a:ext cx="0" cy="577850"/>
          </a:xfrm>
          <a:prstGeom prst="line">
            <a:avLst/>
          </a:prstGeom>
          <a:noFill/>
          <a:ln w="25400">
            <a:solidFill>
              <a:srgbClr val="0066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48" name="Freeform 23"/>
          <p:cNvSpPr>
            <a:spLocks/>
          </p:cNvSpPr>
          <p:nvPr/>
        </p:nvSpPr>
        <p:spPr bwMode="auto">
          <a:xfrm>
            <a:off x="6170613" y="3709988"/>
            <a:ext cx="1477962" cy="1581150"/>
          </a:xfrm>
          <a:custGeom>
            <a:avLst/>
            <a:gdLst>
              <a:gd name="T0" fmla="*/ 0 w 986"/>
              <a:gd name="T1" fmla="*/ 1591067847 h 1042"/>
              <a:gd name="T2" fmla="*/ 0 w 986"/>
              <a:gd name="T3" fmla="*/ 0 h 1042"/>
              <a:gd name="T4" fmla="*/ 2147483647 w 986"/>
              <a:gd name="T5" fmla="*/ 0 h 1042"/>
              <a:gd name="T6" fmla="*/ 2147483647 w 986"/>
              <a:gd name="T7" fmla="*/ 2147483647 h 10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6" h="1042">
                <a:moveTo>
                  <a:pt x="0" y="691"/>
                </a:moveTo>
                <a:lnTo>
                  <a:pt x="0" y="0"/>
                </a:lnTo>
                <a:lnTo>
                  <a:pt x="985" y="0"/>
                </a:lnTo>
                <a:lnTo>
                  <a:pt x="986" y="1042"/>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49" name="Rectangle 24"/>
          <p:cNvSpPr>
            <a:spLocks noChangeArrowheads="1"/>
          </p:cNvSpPr>
          <p:nvPr/>
        </p:nvSpPr>
        <p:spPr bwMode="auto">
          <a:xfrm>
            <a:off x="5629276" y="3930650"/>
            <a:ext cx="968983" cy="3391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t>Downlink</a:t>
            </a:r>
          </a:p>
        </p:txBody>
      </p:sp>
      <p:sp>
        <p:nvSpPr>
          <p:cNvPr id="77850" name="Rectangle 25"/>
          <p:cNvSpPr>
            <a:spLocks noChangeArrowheads="1"/>
          </p:cNvSpPr>
          <p:nvPr/>
        </p:nvSpPr>
        <p:spPr bwMode="auto">
          <a:xfrm>
            <a:off x="7242176" y="3930650"/>
            <a:ext cx="718145" cy="3391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sz="1600"/>
              <a:t>Uplink</a:t>
            </a:r>
          </a:p>
        </p:txBody>
      </p:sp>
      <p:sp>
        <p:nvSpPr>
          <p:cNvPr id="77851" name="Rectangle 26"/>
          <p:cNvSpPr>
            <a:spLocks noChangeArrowheads="1"/>
          </p:cNvSpPr>
          <p:nvPr/>
        </p:nvSpPr>
        <p:spPr bwMode="auto">
          <a:xfrm>
            <a:off x="1898651" y="5373688"/>
            <a:ext cx="696335"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a:solidFill>
                  <a:srgbClr val="009900"/>
                </a:solidFill>
              </a:rPr>
              <a:t>TCH /F</a:t>
            </a:r>
          </a:p>
        </p:txBody>
      </p:sp>
      <p:sp>
        <p:nvSpPr>
          <p:cNvPr id="77852" name="Rectangle 27"/>
          <p:cNvSpPr>
            <a:spLocks noChangeArrowheads="1"/>
          </p:cNvSpPr>
          <p:nvPr/>
        </p:nvSpPr>
        <p:spPr bwMode="auto">
          <a:xfrm>
            <a:off x="2717801" y="5373688"/>
            <a:ext cx="734807"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a:solidFill>
                  <a:srgbClr val="009900"/>
                </a:solidFill>
              </a:rPr>
              <a:t>TCH /H</a:t>
            </a:r>
          </a:p>
        </p:txBody>
      </p:sp>
      <p:sp>
        <p:nvSpPr>
          <p:cNvPr id="77853" name="Rectangle 28"/>
          <p:cNvSpPr>
            <a:spLocks noChangeArrowheads="1"/>
          </p:cNvSpPr>
          <p:nvPr/>
        </p:nvSpPr>
        <p:spPr bwMode="auto">
          <a:xfrm>
            <a:off x="3448050" y="5170488"/>
            <a:ext cx="567582"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dirty="0">
                <a:solidFill>
                  <a:srgbClr val="114FFB"/>
                </a:solidFill>
              </a:rPr>
              <a:t>FCCH</a:t>
            </a:r>
          </a:p>
        </p:txBody>
      </p:sp>
      <p:sp>
        <p:nvSpPr>
          <p:cNvPr id="77854" name="Rectangle 29"/>
          <p:cNvSpPr>
            <a:spLocks noChangeArrowheads="1"/>
          </p:cNvSpPr>
          <p:nvPr/>
        </p:nvSpPr>
        <p:spPr bwMode="auto">
          <a:xfrm>
            <a:off x="4057651" y="5373688"/>
            <a:ext cx="446203"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a:solidFill>
                  <a:srgbClr val="114FFB"/>
                </a:solidFill>
              </a:rPr>
              <a:t>SCH</a:t>
            </a:r>
          </a:p>
        </p:txBody>
      </p:sp>
      <p:sp>
        <p:nvSpPr>
          <p:cNvPr id="77855" name="Rectangle 30"/>
          <p:cNvSpPr>
            <a:spLocks noChangeArrowheads="1"/>
          </p:cNvSpPr>
          <p:nvPr/>
        </p:nvSpPr>
        <p:spPr bwMode="auto">
          <a:xfrm>
            <a:off x="4603750" y="5373688"/>
            <a:ext cx="588870"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a:solidFill>
                  <a:srgbClr val="114FFB"/>
                </a:solidFill>
              </a:rPr>
              <a:t>BCCH</a:t>
            </a:r>
          </a:p>
        </p:txBody>
      </p:sp>
      <p:sp>
        <p:nvSpPr>
          <p:cNvPr id="77856" name="Rectangle 31"/>
          <p:cNvSpPr>
            <a:spLocks noChangeArrowheads="1"/>
          </p:cNvSpPr>
          <p:nvPr/>
        </p:nvSpPr>
        <p:spPr bwMode="auto">
          <a:xfrm>
            <a:off x="5238751" y="5195888"/>
            <a:ext cx="459027"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dirty="0">
                <a:solidFill>
                  <a:srgbClr val="0066FF"/>
                </a:solidFill>
              </a:rPr>
              <a:t>PCH</a:t>
            </a:r>
          </a:p>
        </p:txBody>
      </p:sp>
      <p:sp>
        <p:nvSpPr>
          <p:cNvPr id="77857" name="Rectangle 32"/>
          <p:cNvSpPr>
            <a:spLocks noChangeArrowheads="1"/>
          </p:cNvSpPr>
          <p:nvPr/>
        </p:nvSpPr>
        <p:spPr bwMode="auto">
          <a:xfrm>
            <a:off x="6619875" y="5373688"/>
            <a:ext cx="588870"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a:solidFill>
                  <a:srgbClr val="0066FF"/>
                </a:solidFill>
              </a:rPr>
              <a:t>CBCH</a:t>
            </a:r>
          </a:p>
        </p:txBody>
      </p:sp>
      <p:sp>
        <p:nvSpPr>
          <p:cNvPr id="77858" name="Rectangle 33"/>
          <p:cNvSpPr>
            <a:spLocks noChangeArrowheads="1"/>
          </p:cNvSpPr>
          <p:nvPr/>
        </p:nvSpPr>
        <p:spPr bwMode="auto">
          <a:xfrm>
            <a:off x="7366001" y="5148263"/>
            <a:ext cx="596821"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dirty="0"/>
              <a:t>RACH</a:t>
            </a:r>
          </a:p>
        </p:txBody>
      </p:sp>
      <p:sp>
        <p:nvSpPr>
          <p:cNvPr id="77859" name="Rectangle 34"/>
          <p:cNvSpPr>
            <a:spLocks noChangeArrowheads="1"/>
          </p:cNvSpPr>
          <p:nvPr/>
        </p:nvSpPr>
        <p:spPr bwMode="auto">
          <a:xfrm>
            <a:off x="5876926" y="5373688"/>
            <a:ext cx="617661"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a:solidFill>
                  <a:srgbClr val="0066FF"/>
                </a:solidFill>
              </a:rPr>
              <a:t>AGCH</a:t>
            </a:r>
          </a:p>
        </p:txBody>
      </p:sp>
      <p:sp>
        <p:nvSpPr>
          <p:cNvPr id="77860" name="Rectangle 35"/>
          <p:cNvSpPr>
            <a:spLocks noChangeArrowheads="1"/>
          </p:cNvSpPr>
          <p:nvPr/>
        </p:nvSpPr>
        <p:spPr bwMode="auto">
          <a:xfrm>
            <a:off x="7974013" y="5373688"/>
            <a:ext cx="712302"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a:t>SDCCH</a:t>
            </a:r>
          </a:p>
        </p:txBody>
      </p:sp>
      <p:sp>
        <p:nvSpPr>
          <p:cNvPr id="77861" name="Rectangle 36"/>
          <p:cNvSpPr>
            <a:spLocks noChangeArrowheads="1"/>
          </p:cNvSpPr>
          <p:nvPr/>
        </p:nvSpPr>
        <p:spPr bwMode="auto">
          <a:xfrm>
            <a:off x="9750425" y="5373688"/>
            <a:ext cx="699350"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a:t>SACCH</a:t>
            </a:r>
          </a:p>
        </p:txBody>
      </p:sp>
      <p:sp>
        <p:nvSpPr>
          <p:cNvPr id="77862" name="Rectangle 37"/>
          <p:cNvSpPr>
            <a:spLocks noChangeArrowheads="1"/>
          </p:cNvSpPr>
          <p:nvPr/>
        </p:nvSpPr>
        <p:spPr bwMode="auto">
          <a:xfrm>
            <a:off x="8893175" y="5373688"/>
            <a:ext cx="688064" cy="3497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r>
              <a:rPr lang="en-US"/>
              <a:t>FACCH</a:t>
            </a:r>
          </a:p>
        </p:txBody>
      </p:sp>
      <p:sp>
        <p:nvSpPr>
          <p:cNvPr id="77868" name="Rectangle 43"/>
          <p:cNvSpPr>
            <a:spLocks noChangeArrowheads="1"/>
          </p:cNvSpPr>
          <p:nvPr/>
        </p:nvSpPr>
        <p:spPr bwMode="auto">
          <a:xfrm>
            <a:off x="8485189" y="3705225"/>
            <a:ext cx="1336071"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sz="1600"/>
              <a:t>(down uplink)</a:t>
            </a:r>
          </a:p>
        </p:txBody>
      </p:sp>
      <p:sp>
        <p:nvSpPr>
          <p:cNvPr id="77869" name="Rectangle 44"/>
          <p:cNvSpPr>
            <a:spLocks noGrp="1" noChangeArrowheads="1"/>
          </p:cNvSpPr>
          <p:nvPr>
            <p:ph type="title"/>
          </p:nvPr>
        </p:nvSpPr>
        <p:spPr>
          <a:xfrm>
            <a:off x="2209800" y="76200"/>
            <a:ext cx="7772400" cy="571500"/>
          </a:xfrm>
        </p:spPr>
        <p:txBody>
          <a:bodyPr>
            <a:normAutofit fontScale="90000"/>
          </a:bodyPr>
          <a:lstStyle/>
          <a:p>
            <a:r>
              <a:rPr lang="fr-FR" sz="4600" dirty="0"/>
              <a:t>GSM</a:t>
            </a:r>
            <a:r>
              <a:rPr lang="fr-FR" sz="3600" dirty="0"/>
              <a:t> </a:t>
            </a:r>
            <a:r>
              <a:rPr lang="fr-FR" dirty="0" err="1"/>
              <a:t>Channels</a:t>
            </a:r>
            <a:r>
              <a:rPr lang="fr-FR" dirty="0"/>
              <a:t> </a:t>
            </a:r>
            <a:endParaRPr lang="en-GB" dirty="0"/>
          </a:p>
        </p:txBody>
      </p:sp>
    </p:spTree>
    <p:extLst>
      <p:ext uri="{BB962C8B-B14F-4D97-AF65-F5344CB8AC3E}">
        <p14:creationId xmlns:p14="http://schemas.microsoft.com/office/powerpoint/2010/main" val="604020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6"/>
          <p:cNvSpPr>
            <a:spLocks noGrp="1" noChangeArrowheads="1"/>
          </p:cNvSpPr>
          <p:nvPr>
            <p:ph type="title"/>
          </p:nvPr>
        </p:nvSpPr>
        <p:spPr/>
        <p:txBody>
          <a:bodyPr/>
          <a:lstStyle/>
          <a:p>
            <a:r>
              <a:rPr lang="en-US">
                <a:latin typeface="Arial" charset="0"/>
              </a:rPr>
              <a:t>Traffic Channels-TCH</a:t>
            </a:r>
          </a:p>
        </p:txBody>
      </p:sp>
      <p:sp>
        <p:nvSpPr>
          <p:cNvPr id="76804" name="Rectangle 7"/>
          <p:cNvSpPr>
            <a:spLocks noGrp="1" noChangeArrowheads="1"/>
          </p:cNvSpPr>
          <p:nvPr>
            <p:ph type="body" idx="1"/>
          </p:nvPr>
        </p:nvSpPr>
        <p:spPr>
          <a:xfrm>
            <a:off x="573410" y="1324360"/>
            <a:ext cx="9620932" cy="3693319"/>
          </a:xfrm>
        </p:spPr>
        <p:txBody>
          <a:bodyPr/>
          <a:lstStyle/>
          <a:p>
            <a:r>
              <a:rPr lang="en-US" sz="2400" dirty="0">
                <a:latin typeface="Arial" charset="0"/>
              </a:rPr>
              <a:t>TCH carries the voice data.</a:t>
            </a:r>
          </a:p>
          <a:p>
            <a:r>
              <a:rPr lang="en-US" sz="2400" dirty="0">
                <a:latin typeface="Arial" charset="0"/>
              </a:rPr>
              <a:t>Two blocks of 57 bits contain voice data in the normal burst.</a:t>
            </a:r>
          </a:p>
          <a:p>
            <a:r>
              <a:rPr lang="en-US" sz="2400" dirty="0">
                <a:latin typeface="Arial" charset="0"/>
              </a:rPr>
              <a:t>One TCH is allocated for every active call.</a:t>
            </a:r>
          </a:p>
          <a:p>
            <a:r>
              <a:rPr lang="en-US" sz="2400" dirty="0">
                <a:latin typeface="Arial" charset="0"/>
              </a:rPr>
              <a:t>Full rate traffic channel occupies one physical channel(one TS on a carrier) and carries voice data at 13kbps</a:t>
            </a:r>
          </a:p>
          <a:p>
            <a:r>
              <a:rPr lang="en-US" sz="2400" dirty="0">
                <a:latin typeface="Arial" charset="0"/>
              </a:rPr>
              <a:t>With channel coding added carries at 22.8kbps</a:t>
            </a:r>
          </a:p>
          <a:p>
            <a:r>
              <a:rPr lang="en-US" sz="2400" dirty="0">
                <a:latin typeface="Arial" charset="0"/>
              </a:rPr>
              <a:t>Two half rate (6.5kbps) TCHs can share one physical channel.</a:t>
            </a:r>
          </a:p>
          <a:p>
            <a:r>
              <a:rPr lang="en-US" sz="2400" dirty="0">
                <a:latin typeface="Arial" charset="0"/>
              </a:rPr>
              <a:t>User data </a:t>
            </a:r>
            <a:r>
              <a:rPr lang="en-US" sz="2400" dirty="0" err="1">
                <a:latin typeface="Arial" charset="0"/>
              </a:rPr>
              <a:t>mappped</a:t>
            </a:r>
            <a:r>
              <a:rPr lang="en-US" sz="2400" dirty="0">
                <a:latin typeface="Arial" charset="0"/>
              </a:rPr>
              <a:t> on to same time slot sent over alternate frames</a:t>
            </a:r>
          </a:p>
          <a:p>
            <a:r>
              <a:rPr lang="en-US" sz="2400" dirty="0">
                <a:latin typeface="Arial" charset="0"/>
              </a:rPr>
              <a:t>With channel coding added carries at 11.4kbps</a:t>
            </a:r>
          </a:p>
          <a:p>
            <a:endParaRPr lang="en-US" sz="2400" dirty="0">
              <a:latin typeface="Arial" charset="0"/>
            </a:endParaRPr>
          </a:p>
        </p:txBody>
      </p:sp>
    </p:spTree>
    <p:extLst>
      <p:ext uri="{BB962C8B-B14F-4D97-AF65-F5344CB8AC3E}">
        <p14:creationId xmlns:p14="http://schemas.microsoft.com/office/powerpoint/2010/main" val="2740681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6"/>
          <p:cNvSpPr>
            <a:spLocks noGrp="1" noChangeArrowheads="1"/>
          </p:cNvSpPr>
          <p:nvPr>
            <p:ph type="title"/>
          </p:nvPr>
        </p:nvSpPr>
        <p:spPr/>
        <p:txBody>
          <a:bodyPr/>
          <a:lstStyle/>
          <a:p>
            <a:r>
              <a:rPr lang="en-US">
                <a:latin typeface="Arial" charset="0"/>
              </a:rPr>
              <a:t>Broadcast channels BCH </a:t>
            </a:r>
          </a:p>
        </p:txBody>
      </p:sp>
      <p:sp>
        <p:nvSpPr>
          <p:cNvPr id="70660" name="Rectangle 7"/>
          <p:cNvSpPr>
            <a:spLocks noGrp="1" noChangeArrowheads="1"/>
          </p:cNvSpPr>
          <p:nvPr>
            <p:ph type="body" idx="1"/>
          </p:nvPr>
        </p:nvSpPr>
        <p:spPr>
          <a:xfrm>
            <a:off x="1026628" y="1143001"/>
            <a:ext cx="8686800" cy="5109091"/>
          </a:xfrm>
        </p:spPr>
        <p:txBody>
          <a:bodyPr/>
          <a:lstStyle/>
          <a:p>
            <a:r>
              <a:rPr lang="en-US" sz="2400" dirty="0">
                <a:latin typeface="Arial" charset="0"/>
              </a:rPr>
              <a:t>Broadcast Channel-BCH </a:t>
            </a:r>
          </a:p>
          <a:p>
            <a:pPr lvl="1"/>
            <a:r>
              <a:rPr lang="en-US" sz="2000" dirty="0">
                <a:latin typeface="Arial" charset="0"/>
              </a:rPr>
              <a:t>Allotted one ARFCN (absolute radio freq. channel nos.) &amp; is ON all the time in every cell. Transmits in only TS0 and other 7 TS used by TCH.</a:t>
            </a:r>
          </a:p>
          <a:p>
            <a:r>
              <a:rPr lang="en-US" sz="2400" dirty="0">
                <a:latin typeface="Arial" charset="0"/>
              </a:rPr>
              <a:t>Frequency correction channel-FCCH </a:t>
            </a:r>
          </a:p>
          <a:p>
            <a:pPr lvl="1"/>
            <a:r>
              <a:rPr lang="en-US" sz="2000" dirty="0">
                <a:latin typeface="Arial" charset="0"/>
              </a:rPr>
              <a:t>Allow the </a:t>
            </a:r>
            <a:r>
              <a:rPr lang="en-US" sz="2000" dirty="0" err="1">
                <a:latin typeface="Arial" charset="0"/>
              </a:rPr>
              <a:t>Ms</a:t>
            </a:r>
            <a:r>
              <a:rPr lang="en-US" sz="2000" dirty="0">
                <a:latin typeface="Arial" charset="0"/>
              </a:rPr>
              <a:t> local oscillator  to synchronize to the BS frequency.</a:t>
            </a:r>
          </a:p>
          <a:p>
            <a:pPr lvl="1"/>
            <a:r>
              <a:rPr lang="en-US" sz="2000" dirty="0">
                <a:latin typeface="Arial" charset="0"/>
              </a:rPr>
              <a:t>Carries a 142 bit zero sequence and repeats once in every 10 frames on the BCH.</a:t>
            </a:r>
          </a:p>
          <a:p>
            <a:pPr lvl="1"/>
            <a:r>
              <a:rPr lang="en-US" sz="2000" dirty="0">
                <a:latin typeface="Arial" charset="0"/>
              </a:rPr>
              <a:t>Repeats once in every 10 frames.</a:t>
            </a:r>
          </a:p>
          <a:p>
            <a:r>
              <a:rPr lang="en-US" sz="2400" dirty="0">
                <a:latin typeface="Arial" charset="0"/>
              </a:rPr>
              <a:t>Synchronization Channel-SCH (timing)</a:t>
            </a:r>
          </a:p>
          <a:p>
            <a:pPr lvl="1"/>
            <a:r>
              <a:rPr lang="en-US" sz="2000" dirty="0">
                <a:latin typeface="Arial" charset="0"/>
              </a:rPr>
              <a:t>This is used by the MS to synchronize to the  TDMA frame structure within the particular cell.</a:t>
            </a:r>
          </a:p>
          <a:p>
            <a:pPr lvl="1"/>
            <a:r>
              <a:rPr lang="en-US" sz="2000" dirty="0">
                <a:latin typeface="Arial" charset="0"/>
              </a:rPr>
              <a:t>Listening to the SCH the MS receives the TDMA frame number and also the BSIC (base station identity code)( in the coded part- 39 bits).</a:t>
            </a:r>
          </a:p>
          <a:p>
            <a:pPr lvl="1"/>
            <a:r>
              <a:rPr lang="en-US" sz="2000" dirty="0">
                <a:latin typeface="Arial" charset="0"/>
              </a:rPr>
              <a:t>Repeats once in every 10 frames.</a:t>
            </a:r>
          </a:p>
        </p:txBody>
      </p:sp>
    </p:spTree>
    <p:extLst>
      <p:ext uri="{BB962C8B-B14F-4D97-AF65-F5344CB8AC3E}">
        <p14:creationId xmlns:p14="http://schemas.microsoft.com/office/powerpoint/2010/main" val="3381067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6"/>
          <p:cNvSpPr>
            <a:spLocks noGrp="1" noChangeArrowheads="1"/>
          </p:cNvSpPr>
          <p:nvPr>
            <p:ph type="title"/>
          </p:nvPr>
        </p:nvSpPr>
        <p:spPr/>
        <p:txBody>
          <a:bodyPr/>
          <a:lstStyle/>
          <a:p>
            <a:r>
              <a:rPr lang="en-US">
                <a:latin typeface="Arial" charset="0"/>
              </a:rPr>
              <a:t>Broadcast channels BCH ...</a:t>
            </a:r>
          </a:p>
        </p:txBody>
      </p:sp>
      <p:sp>
        <p:nvSpPr>
          <p:cNvPr id="71684" name="Rectangle 7"/>
          <p:cNvSpPr>
            <a:spLocks noGrp="1" noChangeArrowheads="1"/>
          </p:cNvSpPr>
          <p:nvPr>
            <p:ph type="body" idx="1"/>
          </p:nvPr>
        </p:nvSpPr>
        <p:spPr>
          <a:xfrm>
            <a:off x="1165224" y="1166192"/>
            <a:ext cx="10769683" cy="4114800"/>
          </a:xfrm>
        </p:spPr>
        <p:txBody>
          <a:bodyPr/>
          <a:lstStyle/>
          <a:p>
            <a:r>
              <a:rPr lang="en-US" sz="2400" dirty="0">
                <a:latin typeface="Arial" charset="0"/>
              </a:rPr>
              <a:t>BCCH (Broadcast control channels)</a:t>
            </a:r>
          </a:p>
          <a:p>
            <a:pPr lvl="1"/>
            <a:r>
              <a:rPr lang="en-US" sz="2000" dirty="0">
                <a:latin typeface="Arial" charset="0"/>
              </a:rPr>
              <a:t>The information the MS must receive in order to receive calls or make calls -information concerning the cell (cell and network identity, channel availability and congestion). </a:t>
            </a:r>
          </a:p>
          <a:p>
            <a:pPr lvl="1"/>
            <a:r>
              <a:rPr lang="en-US" sz="2000" dirty="0">
                <a:latin typeface="Arial" charset="0"/>
              </a:rPr>
              <a:t>This include the information of Max power allowed in the cell.</a:t>
            </a:r>
          </a:p>
          <a:p>
            <a:pPr lvl="1"/>
            <a:r>
              <a:rPr lang="en-US" sz="2000" dirty="0">
                <a:latin typeface="Arial" charset="0"/>
              </a:rPr>
              <a:t>List of channels in use in the cell.</a:t>
            </a:r>
          </a:p>
          <a:p>
            <a:pPr lvl="1"/>
            <a:r>
              <a:rPr lang="en-US" sz="2000" dirty="0">
                <a:latin typeface="Arial" charset="0"/>
              </a:rPr>
              <a:t>BCCH carriers for the  neighboring cells, Location Area Identity etc.</a:t>
            </a:r>
          </a:p>
          <a:p>
            <a:pPr lvl="1"/>
            <a:r>
              <a:rPr lang="en-US" sz="2000" dirty="0">
                <a:latin typeface="Arial" charset="0"/>
              </a:rPr>
              <a:t>BCCH occupies 4 frames (normal bursts) on BCH and 	repeats once every </a:t>
            </a:r>
            <a:r>
              <a:rPr lang="en-US" sz="2000" dirty="0" err="1">
                <a:latin typeface="Arial" charset="0"/>
              </a:rPr>
              <a:t>Multiframe</a:t>
            </a:r>
            <a:r>
              <a:rPr lang="en-US" sz="2000" dirty="0">
                <a:latin typeface="Arial" charset="0"/>
              </a:rPr>
              <a:t>.</a:t>
            </a:r>
          </a:p>
          <a:p>
            <a:pPr lvl="1"/>
            <a:r>
              <a:rPr lang="en-US" sz="2000" dirty="0">
                <a:latin typeface="Arial" charset="0"/>
              </a:rPr>
              <a:t>This is transmitted Downlink point to multipoint.</a:t>
            </a:r>
          </a:p>
          <a:p>
            <a:endParaRPr lang="en-US" sz="2400" dirty="0">
              <a:latin typeface="Arial" charset="0"/>
            </a:endParaRPr>
          </a:p>
        </p:txBody>
      </p:sp>
    </p:spTree>
    <p:extLst>
      <p:ext uri="{BB962C8B-B14F-4D97-AF65-F5344CB8AC3E}">
        <p14:creationId xmlns:p14="http://schemas.microsoft.com/office/powerpoint/2010/main" val="3301240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7"/>
          <p:cNvSpPr>
            <a:spLocks noGrp="1" noChangeArrowheads="1"/>
          </p:cNvSpPr>
          <p:nvPr>
            <p:ph type="title"/>
          </p:nvPr>
        </p:nvSpPr>
        <p:spPr/>
        <p:txBody>
          <a:bodyPr>
            <a:normAutofit/>
          </a:bodyPr>
          <a:lstStyle/>
          <a:p>
            <a:r>
              <a:rPr lang="en-US">
                <a:latin typeface="Arial" charset="0"/>
              </a:rPr>
              <a:t>Common Control Channels CCCH</a:t>
            </a:r>
          </a:p>
        </p:txBody>
      </p:sp>
      <p:sp>
        <p:nvSpPr>
          <p:cNvPr id="72708" name="Rectangle 8"/>
          <p:cNvSpPr>
            <a:spLocks noGrp="1" noChangeArrowheads="1"/>
          </p:cNvSpPr>
          <p:nvPr>
            <p:ph type="body" idx="1"/>
          </p:nvPr>
        </p:nvSpPr>
        <p:spPr>
          <a:xfrm>
            <a:off x="971385" y="1331182"/>
            <a:ext cx="7772400" cy="1908215"/>
          </a:xfrm>
        </p:spPr>
        <p:txBody>
          <a:bodyPr/>
          <a:lstStyle/>
          <a:p>
            <a:r>
              <a:rPr lang="en-US" sz="2400" dirty="0">
                <a:latin typeface="Arial" charset="0"/>
              </a:rPr>
              <a:t>Random access channel-RACH:</a:t>
            </a:r>
          </a:p>
          <a:p>
            <a:pPr lvl="1"/>
            <a:r>
              <a:rPr lang="en-US" sz="2000" dirty="0">
                <a:latin typeface="Arial" charset="0"/>
              </a:rPr>
              <a:t>Used by Mobile Station for requesting for a channel. When the mobile realizes it is paged it answers by requesting a signaling channel (SDCCH) on RACH.</a:t>
            </a:r>
          </a:p>
          <a:p>
            <a:pPr lvl="1"/>
            <a:r>
              <a:rPr lang="en-US" sz="2000" dirty="0">
                <a:latin typeface="Arial" charset="0"/>
              </a:rPr>
              <a:t> RACH is also used by the MS if it wants to originate a call.</a:t>
            </a:r>
          </a:p>
          <a:p>
            <a:pPr lvl="1"/>
            <a:r>
              <a:rPr lang="en-US" sz="2000" dirty="0">
                <a:latin typeface="Arial" charset="0"/>
              </a:rPr>
              <a:t>Uses slotted aloha access scheme</a:t>
            </a:r>
          </a:p>
        </p:txBody>
      </p:sp>
    </p:spTree>
    <p:extLst>
      <p:ext uri="{BB962C8B-B14F-4D97-AF65-F5344CB8AC3E}">
        <p14:creationId xmlns:p14="http://schemas.microsoft.com/office/powerpoint/2010/main" val="4026706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6"/>
          <p:cNvSpPr>
            <a:spLocks noGrp="1" noChangeArrowheads="1"/>
          </p:cNvSpPr>
          <p:nvPr>
            <p:ph type="title"/>
          </p:nvPr>
        </p:nvSpPr>
        <p:spPr/>
        <p:txBody>
          <a:bodyPr>
            <a:normAutofit/>
          </a:bodyPr>
          <a:lstStyle/>
          <a:p>
            <a:r>
              <a:rPr lang="en-US">
                <a:latin typeface="Arial" charset="0"/>
              </a:rPr>
              <a:t>Common Control Channels CCCH ..</a:t>
            </a:r>
          </a:p>
        </p:txBody>
      </p:sp>
      <p:sp>
        <p:nvSpPr>
          <p:cNvPr id="73732" name="Rectangle 7"/>
          <p:cNvSpPr>
            <a:spLocks noGrp="1" noChangeArrowheads="1"/>
          </p:cNvSpPr>
          <p:nvPr>
            <p:ph type="body" idx="1"/>
          </p:nvPr>
        </p:nvSpPr>
        <p:spPr>
          <a:xfrm>
            <a:off x="590036" y="1299420"/>
            <a:ext cx="9620932" cy="3385542"/>
          </a:xfrm>
        </p:spPr>
        <p:txBody>
          <a:bodyPr/>
          <a:lstStyle/>
          <a:p>
            <a:r>
              <a:rPr lang="en-US" sz="2400" dirty="0">
                <a:latin typeface="Arial" charset="0"/>
              </a:rPr>
              <a:t>Access Grant Channel-AGCH</a:t>
            </a:r>
            <a:endParaRPr lang="en-US" dirty="0">
              <a:latin typeface="Arial" charset="0"/>
            </a:endParaRPr>
          </a:p>
          <a:p>
            <a:pPr lvl="1"/>
            <a:r>
              <a:rPr lang="en-US" sz="2000" dirty="0">
                <a:latin typeface="Arial" charset="0"/>
              </a:rPr>
              <a:t>On request for a signaling channel by MS the network assigns a signaling channel(SDCCH) through AGCH. AGCH is transmitted on the downlink point to point.</a:t>
            </a:r>
            <a:endParaRPr lang="en-US" dirty="0">
              <a:latin typeface="Arial" charset="0"/>
            </a:endParaRPr>
          </a:p>
          <a:p>
            <a:r>
              <a:rPr lang="en-US" sz="2400" dirty="0">
                <a:latin typeface="Arial" charset="0"/>
              </a:rPr>
              <a:t>Paging Channel-PCH</a:t>
            </a:r>
            <a:endParaRPr lang="en-US" dirty="0">
              <a:latin typeface="Arial" charset="0"/>
            </a:endParaRPr>
          </a:p>
          <a:p>
            <a:pPr lvl="1"/>
            <a:r>
              <a:rPr lang="en-US" sz="2000" dirty="0">
                <a:latin typeface="Arial" charset="0"/>
              </a:rPr>
              <a:t>The information on this channel is a paging message including the MS’s identity(IMSI/TMSI).This is transmitted on Downlink, point-to-multipoint.</a:t>
            </a:r>
          </a:p>
          <a:p>
            <a:pPr lvl="1"/>
            <a:r>
              <a:rPr lang="en-US" sz="2000" dirty="0">
                <a:latin typeface="Arial" charset="0"/>
              </a:rPr>
              <a:t>Indicates incoming calls originating from PSTN </a:t>
            </a:r>
          </a:p>
          <a:p>
            <a:endParaRPr lang="en-US" dirty="0">
              <a:latin typeface="Arial" charset="0"/>
            </a:endParaRPr>
          </a:p>
          <a:p>
            <a:endParaRPr lang="en-US" dirty="0">
              <a:latin typeface="Arial" charset="0"/>
            </a:endParaRPr>
          </a:p>
        </p:txBody>
      </p:sp>
    </p:spTree>
    <p:extLst>
      <p:ext uri="{BB962C8B-B14F-4D97-AF65-F5344CB8AC3E}">
        <p14:creationId xmlns:p14="http://schemas.microsoft.com/office/powerpoint/2010/main" val="1961028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6"/>
          <p:cNvSpPr>
            <a:spLocks noGrp="1" noChangeArrowheads="1"/>
          </p:cNvSpPr>
          <p:nvPr>
            <p:ph type="title"/>
          </p:nvPr>
        </p:nvSpPr>
        <p:spPr/>
        <p:txBody>
          <a:bodyPr>
            <a:normAutofit/>
          </a:bodyPr>
          <a:lstStyle/>
          <a:p>
            <a:r>
              <a:rPr lang="en-US">
                <a:latin typeface="Arial" charset="0"/>
              </a:rPr>
              <a:t>Dedicated Control Channels-DCCH</a:t>
            </a:r>
          </a:p>
        </p:txBody>
      </p:sp>
      <p:sp>
        <p:nvSpPr>
          <p:cNvPr id="74756" name="Rectangle 7"/>
          <p:cNvSpPr>
            <a:spLocks noGrp="1" noChangeArrowheads="1"/>
          </p:cNvSpPr>
          <p:nvPr>
            <p:ph type="body" idx="1"/>
          </p:nvPr>
        </p:nvSpPr>
        <p:spPr>
          <a:xfrm>
            <a:off x="398843" y="1000163"/>
            <a:ext cx="11205724" cy="2277547"/>
          </a:xfrm>
        </p:spPr>
        <p:txBody>
          <a:bodyPr/>
          <a:lstStyle/>
          <a:p>
            <a:r>
              <a:rPr lang="en-US" sz="2400" b="1" dirty="0">
                <a:latin typeface="Arial" charset="0"/>
              </a:rPr>
              <a:t>Stand alone dedicated control channel(SDCCH)</a:t>
            </a:r>
          </a:p>
          <a:p>
            <a:pPr lvl="1"/>
            <a:r>
              <a:rPr lang="en-US" sz="2000" dirty="0">
                <a:latin typeface="Arial" charset="0"/>
              </a:rPr>
              <a:t>Provides </a:t>
            </a:r>
            <a:r>
              <a:rPr lang="en-US" sz="2000" dirty="0" err="1">
                <a:latin typeface="Arial" charset="0"/>
              </a:rPr>
              <a:t>signalling</a:t>
            </a:r>
            <a:r>
              <a:rPr lang="en-US" sz="2000" dirty="0">
                <a:latin typeface="Arial" charset="0"/>
              </a:rPr>
              <a:t> services required by users</a:t>
            </a:r>
          </a:p>
          <a:p>
            <a:pPr lvl="1"/>
            <a:r>
              <a:rPr lang="en-US" sz="2000" dirty="0">
                <a:latin typeface="Arial" charset="0"/>
              </a:rPr>
              <a:t>Ensures that MS and BS remain connected while the BS and MSC verify the MS and allocate resources.</a:t>
            </a:r>
          </a:p>
          <a:p>
            <a:pPr lvl="1"/>
            <a:r>
              <a:rPr lang="en-US" sz="2000" dirty="0">
                <a:latin typeface="Arial" charset="0"/>
              </a:rPr>
              <a:t>Send authentication and  alert messages</a:t>
            </a:r>
          </a:p>
          <a:p>
            <a:pPr lvl="1"/>
            <a:r>
              <a:rPr lang="en-US" sz="2000" dirty="0">
                <a:latin typeface="Arial" charset="0"/>
              </a:rPr>
              <a:t>Acts as a temporary channel that holds traffic which TCH is allocated</a:t>
            </a:r>
          </a:p>
          <a:p>
            <a:pPr marL="119062"/>
            <a:endParaRPr lang="en-US" sz="2400" dirty="0">
              <a:latin typeface="Arial" charset="0"/>
            </a:endParaRPr>
          </a:p>
        </p:txBody>
      </p:sp>
    </p:spTree>
    <p:extLst>
      <p:ext uri="{BB962C8B-B14F-4D97-AF65-F5344CB8AC3E}">
        <p14:creationId xmlns:p14="http://schemas.microsoft.com/office/powerpoint/2010/main" val="3199355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7"/>
          <p:cNvSpPr>
            <a:spLocks noGrp="1" noChangeArrowheads="1"/>
          </p:cNvSpPr>
          <p:nvPr>
            <p:ph type="title"/>
          </p:nvPr>
        </p:nvSpPr>
        <p:spPr/>
        <p:txBody>
          <a:bodyPr>
            <a:normAutofit/>
          </a:bodyPr>
          <a:lstStyle/>
          <a:p>
            <a:r>
              <a:rPr lang="en-US">
                <a:latin typeface="Arial" charset="0"/>
              </a:rPr>
              <a:t>Dedicated Control Channels-DCCH</a:t>
            </a:r>
          </a:p>
        </p:txBody>
      </p:sp>
      <p:sp>
        <p:nvSpPr>
          <p:cNvPr id="75780" name="Rectangle 8"/>
          <p:cNvSpPr>
            <a:spLocks noGrp="1" noChangeArrowheads="1"/>
          </p:cNvSpPr>
          <p:nvPr>
            <p:ph type="body" idx="1"/>
          </p:nvPr>
        </p:nvSpPr>
        <p:spPr>
          <a:xfrm>
            <a:off x="515221" y="1149792"/>
            <a:ext cx="9620932" cy="3508653"/>
          </a:xfrm>
        </p:spPr>
        <p:txBody>
          <a:bodyPr/>
          <a:lstStyle/>
          <a:p>
            <a:r>
              <a:rPr lang="en-US" sz="2400" dirty="0">
                <a:latin typeface="Arial" charset="0"/>
              </a:rPr>
              <a:t>Slow associated control channel-SACCH</a:t>
            </a:r>
            <a:endParaRPr lang="en-US" dirty="0">
              <a:latin typeface="Arial" charset="0"/>
            </a:endParaRPr>
          </a:p>
          <a:p>
            <a:pPr lvl="1"/>
            <a:r>
              <a:rPr lang="en-US" sz="2000" dirty="0">
                <a:latin typeface="Arial" charset="0"/>
              </a:rPr>
              <a:t>Transmission of radio link signal measurement, power control etc.</a:t>
            </a:r>
          </a:p>
          <a:p>
            <a:pPr lvl="1"/>
            <a:r>
              <a:rPr lang="en-US" sz="2000" dirty="0">
                <a:latin typeface="Arial" charset="0"/>
              </a:rPr>
              <a:t>Average signal strengths(</a:t>
            </a:r>
            <a:r>
              <a:rPr lang="en-US" sz="2000" dirty="0" err="1">
                <a:latin typeface="Arial" charset="0"/>
              </a:rPr>
              <a:t>RXLevel</a:t>
            </a:r>
            <a:r>
              <a:rPr lang="en-US" sz="2000" dirty="0">
                <a:latin typeface="Arial" charset="0"/>
              </a:rPr>
              <a:t>) and quality of service (</a:t>
            </a:r>
            <a:r>
              <a:rPr lang="en-US" sz="2000" dirty="0" err="1">
                <a:latin typeface="Arial" charset="0"/>
              </a:rPr>
              <a:t>RXQual</a:t>
            </a:r>
            <a:r>
              <a:rPr lang="en-US" sz="2000" dirty="0">
                <a:latin typeface="Arial" charset="0"/>
              </a:rPr>
              <a:t>) of the serving base station and of the neighboring cells is sent on SACCH (on uplink).</a:t>
            </a:r>
          </a:p>
          <a:p>
            <a:pPr lvl="1"/>
            <a:r>
              <a:rPr lang="en-US" sz="2000" dirty="0">
                <a:latin typeface="Arial" charset="0"/>
              </a:rPr>
              <a:t>Mobile receives information like what TX power it has to transmit and the timing advance. It is associated with  TCH or SDCCH</a:t>
            </a:r>
            <a:endParaRPr lang="en-US" dirty="0">
              <a:latin typeface="Arial" charset="0"/>
            </a:endParaRPr>
          </a:p>
          <a:p>
            <a:r>
              <a:rPr lang="en-US" sz="2400" dirty="0">
                <a:latin typeface="Arial" charset="0"/>
              </a:rPr>
              <a:t>Fast associated control channel-FACCH</a:t>
            </a:r>
          </a:p>
          <a:p>
            <a:pPr lvl="1"/>
            <a:r>
              <a:rPr lang="en-US" sz="2000" dirty="0">
                <a:latin typeface="Arial" charset="0"/>
              </a:rPr>
              <a:t>Urgent messages</a:t>
            </a:r>
          </a:p>
          <a:p>
            <a:pPr lvl="1"/>
            <a:r>
              <a:rPr lang="en-US" sz="2000" dirty="0">
                <a:latin typeface="Arial" charset="0"/>
              </a:rPr>
              <a:t>Used for Hand over commands and during call setup and release.  FACCH data is sent over TCH with stealing flag set</a:t>
            </a:r>
            <a:endParaRPr lang="en-US" dirty="0">
              <a:latin typeface="Arial" charset="0"/>
            </a:endParaRPr>
          </a:p>
        </p:txBody>
      </p:sp>
    </p:spTree>
    <p:extLst>
      <p:ext uri="{BB962C8B-B14F-4D97-AF65-F5344CB8AC3E}">
        <p14:creationId xmlns:p14="http://schemas.microsoft.com/office/powerpoint/2010/main" val="329839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z="3200"/>
              <a:t>CDMA Cellular Reuse</a:t>
            </a:r>
          </a:p>
        </p:txBody>
      </p:sp>
      <p:sp>
        <p:nvSpPr>
          <p:cNvPr id="5123" name="Rectangle 3"/>
          <p:cNvSpPr>
            <a:spLocks noGrp="1" noChangeArrowheads="1"/>
          </p:cNvSpPr>
          <p:nvPr>
            <p:ph type="body" idx="1"/>
          </p:nvPr>
        </p:nvSpPr>
        <p:spPr>
          <a:xfrm>
            <a:off x="3175294" y="1407487"/>
            <a:ext cx="9620932" cy="3323987"/>
          </a:xfrm>
        </p:spPr>
        <p:txBody>
          <a:bodyPr/>
          <a:lstStyle/>
          <a:p>
            <a:r>
              <a:rPr lang="en-US" altLang="en-US" sz="2400" dirty="0"/>
              <a:t>Same Frequency is used in every cell </a:t>
            </a:r>
          </a:p>
          <a:p>
            <a:pPr lvl="1"/>
            <a:r>
              <a:rPr lang="en-US" altLang="en-US" sz="2000" dirty="0"/>
              <a:t>Interference becomes low power noise</a:t>
            </a:r>
          </a:p>
          <a:p>
            <a:r>
              <a:rPr lang="en-US" altLang="en-US" sz="2400" dirty="0"/>
              <a:t>Spectral efficiency much higher than AMPS (Advanced Mobile Phone System).</a:t>
            </a:r>
          </a:p>
          <a:p>
            <a:pPr lvl="1"/>
            <a:r>
              <a:rPr lang="en-US" altLang="en-US" sz="2000" dirty="0"/>
              <a:t>20 times theoretically.</a:t>
            </a:r>
          </a:p>
          <a:p>
            <a:pPr lvl="1"/>
            <a:r>
              <a:rPr lang="en-US" altLang="en-US" sz="2000" dirty="0"/>
              <a:t>5~8 times in practice.</a:t>
            </a:r>
          </a:p>
          <a:p>
            <a:r>
              <a:rPr lang="en-US" altLang="en-US" sz="2400" dirty="0"/>
              <a:t>CDMA Design Parameters ( Same as AMPS )</a:t>
            </a:r>
          </a:p>
          <a:p>
            <a:pPr lvl="1"/>
            <a:r>
              <a:rPr lang="en-US" altLang="en-US" sz="2000" dirty="0"/>
              <a:t>Forward Channel Frequency </a:t>
            </a:r>
            <a:r>
              <a:rPr lang="en-US" altLang="en-US" sz="2000" dirty="0">
                <a:sym typeface="Wingdings" pitchFamily="2" charset="2"/>
              </a:rPr>
              <a:t></a:t>
            </a:r>
            <a:r>
              <a:rPr lang="en-US" altLang="en-US" sz="2000" dirty="0"/>
              <a:t> 869 – 894 </a:t>
            </a:r>
            <a:r>
              <a:rPr lang="en-US" altLang="en-US" sz="2000" dirty="0" err="1"/>
              <a:t>Mhz</a:t>
            </a:r>
            <a:endParaRPr lang="en-US" altLang="en-US" sz="2000" dirty="0"/>
          </a:p>
          <a:p>
            <a:pPr lvl="1"/>
            <a:r>
              <a:rPr lang="en-US" altLang="en-US" sz="2000" dirty="0"/>
              <a:t>Reverse Channel Frequency </a:t>
            </a:r>
            <a:r>
              <a:rPr lang="en-US" altLang="en-US" sz="2000" dirty="0">
                <a:sym typeface="Wingdings" pitchFamily="2" charset="2"/>
              </a:rPr>
              <a:t>  824 – 849 </a:t>
            </a:r>
            <a:r>
              <a:rPr lang="en-US" altLang="en-US" sz="2000" dirty="0" err="1">
                <a:sym typeface="Wingdings" pitchFamily="2" charset="2"/>
              </a:rPr>
              <a:t>Mhz</a:t>
            </a:r>
            <a:endParaRPr lang="en-US" altLang="en-US" sz="2000" dirty="0">
              <a:sym typeface="Wingdings" pitchFamily="2" charset="2"/>
            </a:endParaRPr>
          </a:p>
          <a:p>
            <a:pPr lvl="1"/>
            <a:r>
              <a:rPr lang="en-US" altLang="en-US" sz="2000" dirty="0" err="1">
                <a:sym typeface="Wingdings" pitchFamily="2" charset="2"/>
              </a:rPr>
              <a:t>Tx</a:t>
            </a:r>
            <a:r>
              <a:rPr lang="en-US" altLang="en-US" sz="2000" dirty="0">
                <a:sym typeface="Wingdings" pitchFamily="2" charset="2"/>
              </a:rPr>
              <a:t>/Rx Frequency Spacing  45 </a:t>
            </a:r>
            <a:r>
              <a:rPr lang="en-US" altLang="en-US" sz="2000" dirty="0" err="1">
                <a:sym typeface="Wingdings" pitchFamily="2" charset="2"/>
              </a:rPr>
              <a:t>Mhz</a:t>
            </a:r>
            <a:r>
              <a:rPr lang="en-US" altLang="en-US" sz="2000" dirty="0">
                <a:sym typeface="Wingdings" pitchFamily="2" charset="2"/>
              </a:rPr>
              <a:t> </a:t>
            </a:r>
            <a:endParaRPr lang="en-US" altLang="en-US" sz="2000" dirty="0"/>
          </a:p>
        </p:txBody>
      </p:sp>
    </p:spTree>
    <p:extLst>
      <p:ext uri="{BB962C8B-B14F-4D97-AF65-F5344CB8AC3E}">
        <p14:creationId xmlns:p14="http://schemas.microsoft.com/office/powerpoint/2010/main" val="19498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09800" y="228601"/>
            <a:ext cx="7772400" cy="430887"/>
          </a:xfrm>
        </p:spPr>
        <p:txBody>
          <a:bodyPr/>
          <a:lstStyle/>
          <a:p>
            <a:r>
              <a:rPr lang="en-US" altLang="en-US" sz="2800"/>
              <a:t>IS-95 CDMA</a:t>
            </a:r>
          </a:p>
        </p:txBody>
      </p:sp>
      <p:sp>
        <p:nvSpPr>
          <p:cNvPr id="6147" name="Rectangle 3"/>
          <p:cNvSpPr>
            <a:spLocks noGrp="1" noChangeArrowheads="1"/>
          </p:cNvSpPr>
          <p:nvPr>
            <p:ph type="body" idx="1"/>
          </p:nvPr>
        </p:nvSpPr>
        <p:spPr>
          <a:xfrm>
            <a:off x="2207568" y="1772816"/>
            <a:ext cx="7772400" cy="4487382"/>
          </a:xfrm>
        </p:spPr>
        <p:txBody>
          <a:bodyPr/>
          <a:lstStyle/>
          <a:p>
            <a:pPr algn="just">
              <a:lnSpc>
                <a:spcPct val="90000"/>
              </a:lnSpc>
            </a:pPr>
            <a:r>
              <a:rPr lang="en-US" altLang="en-US" sz="2000" dirty="0"/>
              <a:t>Existing 12.5 </a:t>
            </a:r>
            <a:r>
              <a:rPr lang="en-US" altLang="en-US" sz="2000" dirty="0" err="1"/>
              <a:t>Mhz</a:t>
            </a:r>
            <a:r>
              <a:rPr lang="en-US" altLang="en-US" sz="2000" dirty="0"/>
              <a:t> assigned cellular bands are used to derive 10 different CDMA bands </a:t>
            </a:r>
            <a:r>
              <a:rPr lang="en-US" altLang="en-US" sz="2000" dirty="0">
                <a:sym typeface="Wingdings" pitchFamily="2" charset="2"/>
              </a:rPr>
              <a:t> 1.25 </a:t>
            </a:r>
            <a:r>
              <a:rPr lang="en-US" altLang="en-US" sz="2000" dirty="0" err="1">
                <a:sym typeface="Wingdings" pitchFamily="2" charset="2"/>
              </a:rPr>
              <a:t>Mhz</a:t>
            </a:r>
            <a:r>
              <a:rPr lang="en-US" altLang="en-US" sz="2000" dirty="0">
                <a:sym typeface="Wingdings" pitchFamily="2" charset="2"/>
              </a:rPr>
              <a:t> per band. </a:t>
            </a:r>
          </a:p>
          <a:p>
            <a:pPr algn="just">
              <a:lnSpc>
                <a:spcPct val="90000"/>
              </a:lnSpc>
            </a:pPr>
            <a:r>
              <a:rPr lang="en-US" altLang="en-US" sz="2000" dirty="0">
                <a:sym typeface="Wingdings" pitchFamily="2" charset="2"/>
              </a:rPr>
              <a:t>Frequency Reuse factor in CDMA = 1. </a:t>
            </a:r>
          </a:p>
          <a:p>
            <a:pPr algn="just">
              <a:lnSpc>
                <a:spcPct val="90000"/>
              </a:lnSpc>
            </a:pPr>
            <a:r>
              <a:rPr lang="en-US" altLang="en-US" sz="2000" dirty="0">
                <a:sym typeface="Wingdings" pitchFamily="2" charset="2"/>
              </a:rPr>
              <a:t>Channel Rate = 1.2288 </a:t>
            </a:r>
            <a:r>
              <a:rPr lang="en-US" altLang="en-US" sz="2000" dirty="0" err="1">
                <a:sym typeface="Wingdings" pitchFamily="2" charset="2"/>
              </a:rPr>
              <a:t>Mcps</a:t>
            </a:r>
            <a:r>
              <a:rPr lang="en-US" altLang="en-US" sz="2000" dirty="0">
                <a:sym typeface="Wingdings" pitchFamily="2" charset="2"/>
              </a:rPr>
              <a:t> (cycles per sec). </a:t>
            </a:r>
          </a:p>
          <a:p>
            <a:pPr algn="just">
              <a:lnSpc>
                <a:spcPct val="90000"/>
              </a:lnSpc>
            </a:pPr>
            <a:r>
              <a:rPr lang="en-US" altLang="en-US" sz="2000" dirty="0">
                <a:sym typeface="Wingdings" pitchFamily="2" charset="2"/>
              </a:rPr>
              <a:t>Multipath Fading exploited in CDMA. </a:t>
            </a:r>
          </a:p>
          <a:p>
            <a:pPr lvl="1" algn="just">
              <a:lnSpc>
                <a:spcPct val="90000"/>
              </a:lnSpc>
            </a:pPr>
            <a:r>
              <a:rPr lang="en-US" altLang="en-US" u="sng" dirty="0"/>
              <a:t>Rake receivers</a:t>
            </a:r>
            <a:r>
              <a:rPr lang="en-US" altLang="en-US" dirty="0"/>
              <a:t> are used to combine the output of several received signals. </a:t>
            </a:r>
          </a:p>
          <a:p>
            <a:pPr lvl="1" algn="just">
              <a:lnSpc>
                <a:spcPct val="90000"/>
              </a:lnSpc>
            </a:pPr>
            <a:r>
              <a:rPr lang="en-US" altLang="en-US" dirty="0"/>
              <a:t>Fading does occur on the individual signals, but each signal is affected differently and so using several of them to make a decision improves the probability of obtaining a correct decision – </a:t>
            </a:r>
            <a:r>
              <a:rPr lang="en-US" altLang="en-US" u="sng" dirty="0"/>
              <a:t>Multipath Diversity combining.</a:t>
            </a:r>
          </a:p>
          <a:p>
            <a:pPr lvl="1" algn="just">
              <a:lnSpc>
                <a:spcPct val="90000"/>
              </a:lnSpc>
            </a:pPr>
            <a:r>
              <a:rPr lang="en-US" altLang="en-US" u="sng" dirty="0"/>
              <a:t>At Mobile</a:t>
            </a:r>
          </a:p>
          <a:p>
            <a:pPr lvl="2" algn="just">
              <a:lnSpc>
                <a:spcPct val="90000"/>
              </a:lnSpc>
            </a:pPr>
            <a:r>
              <a:rPr lang="en-US" altLang="en-US" sz="1600" dirty="0"/>
              <a:t>Three correlators used to receive three different signals. With a fourth one used as a roving finger which is used to detect new strong incoming signals. Process ensures that the Rake receiver always used the three strongest signals. </a:t>
            </a:r>
          </a:p>
          <a:p>
            <a:pPr lvl="1" algn="just">
              <a:lnSpc>
                <a:spcPct val="90000"/>
              </a:lnSpc>
            </a:pPr>
            <a:r>
              <a:rPr lang="en-US" altLang="en-US" u="sng" dirty="0"/>
              <a:t>At Base Station</a:t>
            </a:r>
          </a:p>
          <a:p>
            <a:pPr lvl="2" algn="just">
              <a:lnSpc>
                <a:spcPct val="90000"/>
              </a:lnSpc>
            </a:pPr>
            <a:r>
              <a:rPr lang="en-US" altLang="en-US" sz="1600" dirty="0"/>
              <a:t>All four correlators are used to receive signals </a:t>
            </a:r>
            <a:r>
              <a:rPr lang="en-US" altLang="en-US" sz="1600" dirty="0">
                <a:sym typeface="Wingdings" pitchFamily="2" charset="2"/>
              </a:rPr>
              <a:t> Antenna Diversity. </a:t>
            </a:r>
            <a:endParaRPr lang="en-US" altLang="en-US" sz="1600" dirty="0"/>
          </a:p>
        </p:txBody>
      </p:sp>
    </p:spTree>
    <p:extLst>
      <p:ext uri="{BB962C8B-B14F-4D97-AF65-F5344CB8AC3E}">
        <p14:creationId xmlns:p14="http://schemas.microsoft.com/office/powerpoint/2010/main" val="302747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altLang="en-US"/>
              <a:t>Operation of Cellular Systems</a:t>
            </a:r>
          </a:p>
        </p:txBody>
      </p:sp>
      <p:sp>
        <p:nvSpPr>
          <p:cNvPr id="15363" name="Rectangle 3"/>
          <p:cNvSpPr>
            <a:spLocks noGrp="1" noChangeArrowheads="1"/>
          </p:cNvSpPr>
          <p:nvPr>
            <p:ph type="body" idx="1"/>
          </p:nvPr>
        </p:nvSpPr>
        <p:spPr>
          <a:xfrm>
            <a:off x="384469" y="1150311"/>
            <a:ext cx="9620932" cy="4154984"/>
          </a:xfrm>
        </p:spPr>
        <p:txBody>
          <a:bodyPr/>
          <a:lstStyle/>
          <a:p>
            <a:pPr>
              <a:lnSpc>
                <a:spcPct val="90000"/>
              </a:lnSpc>
            </a:pPr>
            <a:r>
              <a:rPr lang="en-GB" altLang="en-US" sz="2400" dirty="0"/>
              <a:t>Base station (BS) at </a:t>
            </a:r>
            <a:r>
              <a:rPr lang="en-GB" altLang="en-US" sz="2400" dirty="0" err="1"/>
              <a:t>center</a:t>
            </a:r>
            <a:r>
              <a:rPr lang="en-GB" altLang="en-US" sz="2400" dirty="0"/>
              <a:t> of each cell</a:t>
            </a:r>
          </a:p>
          <a:p>
            <a:pPr lvl="1">
              <a:lnSpc>
                <a:spcPct val="90000"/>
              </a:lnSpc>
            </a:pPr>
            <a:r>
              <a:rPr lang="en-GB" altLang="en-US" sz="2000" dirty="0"/>
              <a:t>Antenna, controller, transceivers</a:t>
            </a:r>
          </a:p>
          <a:p>
            <a:pPr>
              <a:lnSpc>
                <a:spcPct val="90000"/>
              </a:lnSpc>
            </a:pPr>
            <a:r>
              <a:rPr lang="en-GB" altLang="en-US" sz="2400" dirty="0"/>
              <a:t>Controller handles call process</a:t>
            </a:r>
          </a:p>
          <a:p>
            <a:pPr lvl="1">
              <a:lnSpc>
                <a:spcPct val="90000"/>
              </a:lnSpc>
            </a:pPr>
            <a:r>
              <a:rPr lang="en-GB" altLang="en-US" sz="2000" dirty="0"/>
              <a:t>Number of mobile units may in use at a time</a:t>
            </a:r>
          </a:p>
          <a:p>
            <a:pPr>
              <a:lnSpc>
                <a:spcPct val="90000"/>
              </a:lnSpc>
            </a:pPr>
            <a:r>
              <a:rPr lang="en-GB" altLang="en-US" sz="2400" dirty="0"/>
              <a:t>BS connected to mobile telecommunications switching office (MTSO)</a:t>
            </a:r>
          </a:p>
          <a:p>
            <a:pPr lvl="1">
              <a:lnSpc>
                <a:spcPct val="90000"/>
              </a:lnSpc>
            </a:pPr>
            <a:r>
              <a:rPr lang="en-GB" altLang="en-US" sz="2000" dirty="0"/>
              <a:t>One MTSO serves multiple BS</a:t>
            </a:r>
          </a:p>
          <a:p>
            <a:pPr lvl="1">
              <a:lnSpc>
                <a:spcPct val="90000"/>
              </a:lnSpc>
            </a:pPr>
            <a:r>
              <a:rPr lang="en-GB" altLang="en-US" sz="2000" dirty="0"/>
              <a:t>MTSO to BS link by wire or wireless</a:t>
            </a:r>
          </a:p>
          <a:p>
            <a:pPr>
              <a:lnSpc>
                <a:spcPct val="90000"/>
              </a:lnSpc>
            </a:pPr>
            <a:r>
              <a:rPr lang="en-GB" altLang="en-US" sz="2400" dirty="0"/>
              <a:t>MTSO:</a:t>
            </a:r>
          </a:p>
          <a:p>
            <a:pPr lvl="1">
              <a:lnSpc>
                <a:spcPct val="90000"/>
              </a:lnSpc>
            </a:pPr>
            <a:r>
              <a:rPr lang="en-GB" altLang="en-US" sz="2000" dirty="0"/>
              <a:t>Connects calls between mobile units and from mobile to fixed telecommunications network</a:t>
            </a:r>
          </a:p>
          <a:p>
            <a:pPr lvl="1">
              <a:lnSpc>
                <a:spcPct val="90000"/>
              </a:lnSpc>
            </a:pPr>
            <a:r>
              <a:rPr lang="en-GB" altLang="en-US" sz="2000" dirty="0"/>
              <a:t>Assigns voice channel</a:t>
            </a:r>
          </a:p>
          <a:p>
            <a:pPr lvl="1">
              <a:lnSpc>
                <a:spcPct val="90000"/>
              </a:lnSpc>
            </a:pPr>
            <a:r>
              <a:rPr lang="en-GB" altLang="en-US" sz="2000" dirty="0"/>
              <a:t>Performs handoffs</a:t>
            </a:r>
          </a:p>
          <a:p>
            <a:pPr lvl="1">
              <a:lnSpc>
                <a:spcPct val="90000"/>
              </a:lnSpc>
            </a:pPr>
            <a:r>
              <a:rPr lang="en-GB" altLang="en-US" sz="2000" dirty="0"/>
              <a:t>Monitors calls (billing)</a:t>
            </a:r>
          </a:p>
          <a:p>
            <a:pPr>
              <a:lnSpc>
                <a:spcPct val="90000"/>
              </a:lnSpc>
            </a:pPr>
            <a:r>
              <a:rPr lang="en-GB" altLang="en-US" sz="2400" dirty="0"/>
              <a:t>Fully automated</a:t>
            </a:r>
          </a:p>
        </p:txBody>
      </p:sp>
    </p:spTree>
    <p:extLst>
      <p:ext uri="{BB962C8B-B14F-4D97-AF65-F5344CB8AC3E}">
        <p14:creationId xmlns:p14="http://schemas.microsoft.com/office/powerpoint/2010/main" val="12992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133600" y="332656"/>
            <a:ext cx="7772400" cy="609600"/>
          </a:xfrm>
        </p:spPr>
        <p:txBody>
          <a:bodyPr>
            <a:noAutofit/>
          </a:bodyPr>
          <a:lstStyle/>
          <a:p>
            <a:br>
              <a:rPr lang="en-US" altLang="en-US" sz="2800" b="1" dirty="0">
                <a:solidFill>
                  <a:srgbClr val="FFFF00"/>
                </a:solidFill>
              </a:rPr>
            </a:br>
            <a:r>
              <a:rPr lang="en-US" altLang="en-US" sz="4000" b="1" dirty="0">
                <a:solidFill>
                  <a:srgbClr val="FFFF00"/>
                </a:solidFill>
              </a:rPr>
              <a:t>The Rake receiver</a:t>
            </a:r>
            <a:br>
              <a:rPr lang="en-US" altLang="en-US" sz="4000" b="1" dirty="0">
                <a:solidFill>
                  <a:srgbClr val="FFFF00"/>
                </a:solidFill>
              </a:rPr>
            </a:br>
            <a:endParaRPr lang="en-US" altLang="en-US" sz="4000" b="1" dirty="0">
              <a:solidFill>
                <a:srgbClr val="FFFF00"/>
              </a:solidFill>
            </a:endParaRPr>
          </a:p>
        </p:txBody>
      </p:sp>
      <p:sp>
        <p:nvSpPr>
          <p:cNvPr id="7171" name="Rectangle 3"/>
          <p:cNvSpPr>
            <a:spLocks noGrp="1" noChangeArrowheads="1"/>
          </p:cNvSpPr>
          <p:nvPr>
            <p:ph type="body" idx="1"/>
          </p:nvPr>
        </p:nvSpPr>
        <p:spPr>
          <a:xfrm>
            <a:off x="2209800" y="1143001"/>
            <a:ext cx="7772400" cy="2246769"/>
          </a:xfrm>
        </p:spPr>
        <p:txBody>
          <a:bodyPr/>
          <a:lstStyle/>
          <a:p>
            <a:pPr>
              <a:spcBef>
                <a:spcPct val="0"/>
              </a:spcBef>
            </a:pPr>
            <a:endParaRPr lang="en-US" altLang="en-US" sz="1400" dirty="0"/>
          </a:p>
          <a:p>
            <a:pPr algn="just">
              <a:spcBef>
                <a:spcPct val="0"/>
              </a:spcBef>
            </a:pPr>
            <a:r>
              <a:rPr lang="en-US" altLang="en-US" sz="1400" dirty="0"/>
              <a:t>One of the main advantages of the CDMA system is its ability to resolve different multipath components.</a:t>
            </a:r>
          </a:p>
          <a:p>
            <a:pPr algn="just">
              <a:spcBef>
                <a:spcPct val="0"/>
              </a:spcBef>
            </a:pPr>
            <a:endParaRPr lang="en-US" altLang="en-US" sz="1400" dirty="0"/>
          </a:p>
          <a:p>
            <a:pPr algn="just">
              <a:spcBef>
                <a:spcPct val="0"/>
              </a:spcBef>
            </a:pPr>
            <a:r>
              <a:rPr lang="en-US" altLang="en-US" sz="1400" dirty="0"/>
              <a:t>This is possible since CDMA is a wide band system.</a:t>
            </a:r>
          </a:p>
          <a:p>
            <a:pPr algn="just">
              <a:spcBef>
                <a:spcPct val="0"/>
              </a:spcBef>
            </a:pPr>
            <a:endParaRPr lang="en-US" altLang="en-US" sz="1400" dirty="0"/>
          </a:p>
          <a:p>
            <a:pPr algn="just">
              <a:spcBef>
                <a:spcPct val="0"/>
              </a:spcBef>
            </a:pPr>
            <a:r>
              <a:rPr lang="en-US" altLang="en-US" sz="1400" dirty="0"/>
              <a:t>In order to resolve multipath signals the subscriber unit/BTS should make use of multiple receivers</a:t>
            </a:r>
          </a:p>
          <a:p>
            <a:pPr algn="just">
              <a:spcBef>
                <a:spcPct val="0"/>
              </a:spcBef>
              <a:buFontTx/>
              <a:buNone/>
            </a:pPr>
            <a:r>
              <a:rPr lang="en-US" altLang="en-US" sz="1400" dirty="0"/>
              <a:t>   	operating at different phases. Each of these receivers are called fingers. </a:t>
            </a:r>
          </a:p>
          <a:p>
            <a:pPr algn="just">
              <a:spcBef>
                <a:spcPct val="0"/>
              </a:spcBef>
            </a:pPr>
            <a:endParaRPr lang="en-US" altLang="en-US" sz="1400" dirty="0"/>
          </a:p>
          <a:p>
            <a:pPr algn="just">
              <a:spcBef>
                <a:spcPct val="0"/>
              </a:spcBef>
            </a:pPr>
            <a:r>
              <a:rPr lang="en-US" altLang="en-US" sz="1400" dirty="0"/>
              <a:t>The outputs of these fingers are added to form a strong output.</a:t>
            </a:r>
          </a:p>
          <a:p>
            <a:pPr algn="just">
              <a:spcBef>
                <a:spcPct val="0"/>
              </a:spcBef>
              <a:buFontTx/>
              <a:buNone/>
            </a:pPr>
            <a:endParaRPr lang="en-US" altLang="en-US" sz="2000" dirty="0"/>
          </a:p>
        </p:txBody>
      </p:sp>
      <p:sp>
        <p:nvSpPr>
          <p:cNvPr id="7172" name="Line 4"/>
          <p:cNvSpPr>
            <a:spLocks noChangeShapeType="1"/>
          </p:cNvSpPr>
          <p:nvPr/>
        </p:nvSpPr>
        <p:spPr bwMode="auto">
          <a:xfrm>
            <a:off x="5943600" y="4114800"/>
            <a:ext cx="1219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3" name="Line 5"/>
          <p:cNvSpPr>
            <a:spLocks noChangeShapeType="1"/>
          </p:cNvSpPr>
          <p:nvPr/>
        </p:nvSpPr>
        <p:spPr bwMode="auto">
          <a:xfrm>
            <a:off x="5943600" y="4724400"/>
            <a:ext cx="1219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4" name="Line 6"/>
          <p:cNvSpPr>
            <a:spLocks noChangeShapeType="1"/>
          </p:cNvSpPr>
          <p:nvPr/>
        </p:nvSpPr>
        <p:spPr bwMode="auto">
          <a:xfrm>
            <a:off x="5943600" y="5257800"/>
            <a:ext cx="1219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5" name="Line 7"/>
          <p:cNvSpPr>
            <a:spLocks noChangeShapeType="1"/>
          </p:cNvSpPr>
          <p:nvPr/>
        </p:nvSpPr>
        <p:spPr bwMode="auto">
          <a:xfrm>
            <a:off x="3962400" y="41148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6" name="Line 8"/>
          <p:cNvSpPr>
            <a:spLocks noChangeShapeType="1"/>
          </p:cNvSpPr>
          <p:nvPr/>
        </p:nvSpPr>
        <p:spPr bwMode="auto">
          <a:xfrm>
            <a:off x="3962400" y="47244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7" name="Line 9"/>
          <p:cNvSpPr>
            <a:spLocks noChangeShapeType="1"/>
          </p:cNvSpPr>
          <p:nvPr/>
        </p:nvSpPr>
        <p:spPr bwMode="auto">
          <a:xfrm>
            <a:off x="3962400" y="52578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8" name="Line 10"/>
          <p:cNvSpPr>
            <a:spLocks noChangeShapeType="1"/>
          </p:cNvSpPr>
          <p:nvPr/>
        </p:nvSpPr>
        <p:spPr bwMode="auto">
          <a:xfrm>
            <a:off x="3962400" y="60198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9" name="Line 11"/>
          <p:cNvSpPr>
            <a:spLocks noChangeShapeType="1"/>
          </p:cNvSpPr>
          <p:nvPr/>
        </p:nvSpPr>
        <p:spPr bwMode="auto">
          <a:xfrm>
            <a:off x="3962400" y="4114800"/>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0" name="Text Box 12"/>
          <p:cNvSpPr txBox="1">
            <a:spLocks noChangeArrowheads="1"/>
          </p:cNvSpPr>
          <p:nvPr/>
        </p:nvSpPr>
        <p:spPr bwMode="auto">
          <a:xfrm>
            <a:off x="4743450" y="3962400"/>
            <a:ext cx="1047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Correlator 1</a:t>
            </a:r>
          </a:p>
        </p:txBody>
      </p:sp>
      <p:sp>
        <p:nvSpPr>
          <p:cNvPr id="7181" name="Text Box 13"/>
          <p:cNvSpPr txBox="1">
            <a:spLocks noChangeArrowheads="1"/>
          </p:cNvSpPr>
          <p:nvPr/>
        </p:nvSpPr>
        <p:spPr bwMode="auto">
          <a:xfrm>
            <a:off x="4724400" y="4572000"/>
            <a:ext cx="1047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Correlator 2</a:t>
            </a:r>
          </a:p>
        </p:txBody>
      </p:sp>
      <p:sp>
        <p:nvSpPr>
          <p:cNvPr id="7182" name="Text Box 14"/>
          <p:cNvSpPr txBox="1">
            <a:spLocks noChangeArrowheads="1"/>
          </p:cNvSpPr>
          <p:nvPr/>
        </p:nvSpPr>
        <p:spPr bwMode="auto">
          <a:xfrm>
            <a:off x="4724400" y="5105400"/>
            <a:ext cx="1047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Correlator 3</a:t>
            </a:r>
          </a:p>
        </p:txBody>
      </p:sp>
      <p:sp>
        <p:nvSpPr>
          <p:cNvPr id="7183" name="Text Box 15"/>
          <p:cNvSpPr txBox="1">
            <a:spLocks noChangeArrowheads="1"/>
          </p:cNvSpPr>
          <p:nvPr/>
        </p:nvSpPr>
        <p:spPr bwMode="auto">
          <a:xfrm>
            <a:off x="4724400" y="5867400"/>
            <a:ext cx="8064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Searcher</a:t>
            </a:r>
          </a:p>
        </p:txBody>
      </p:sp>
      <p:sp>
        <p:nvSpPr>
          <p:cNvPr id="7184" name="Text Box 16"/>
          <p:cNvSpPr txBox="1">
            <a:spLocks noChangeArrowheads="1"/>
          </p:cNvSpPr>
          <p:nvPr/>
        </p:nvSpPr>
        <p:spPr bwMode="auto">
          <a:xfrm rot="-5400000">
            <a:off x="6867525" y="4581525"/>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Combiner</a:t>
            </a:r>
          </a:p>
        </p:txBody>
      </p:sp>
      <p:sp>
        <p:nvSpPr>
          <p:cNvPr id="7185" name="Line 17"/>
          <p:cNvSpPr>
            <a:spLocks noChangeShapeType="1"/>
          </p:cNvSpPr>
          <p:nvPr/>
        </p:nvSpPr>
        <p:spPr bwMode="auto">
          <a:xfrm>
            <a:off x="7467600" y="46482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6" name="Line 18"/>
          <p:cNvSpPr>
            <a:spLocks noChangeShapeType="1"/>
          </p:cNvSpPr>
          <p:nvPr/>
        </p:nvSpPr>
        <p:spPr bwMode="auto">
          <a:xfrm>
            <a:off x="2514600" y="5029200"/>
            <a:ext cx="1447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87" name="Text Box 19"/>
          <p:cNvSpPr txBox="1">
            <a:spLocks noChangeArrowheads="1"/>
          </p:cNvSpPr>
          <p:nvPr/>
        </p:nvSpPr>
        <p:spPr bwMode="auto">
          <a:xfrm>
            <a:off x="2870200" y="4724400"/>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Input</a:t>
            </a:r>
          </a:p>
        </p:txBody>
      </p:sp>
      <p:sp>
        <p:nvSpPr>
          <p:cNvPr id="7188" name="AutoShape 20"/>
          <p:cNvSpPr>
            <a:spLocks noChangeArrowheads="1"/>
          </p:cNvSpPr>
          <p:nvPr/>
        </p:nvSpPr>
        <p:spPr bwMode="auto">
          <a:xfrm>
            <a:off x="4572000" y="3962400"/>
            <a:ext cx="1447800" cy="304800"/>
          </a:xfrm>
          <a:prstGeom prst="cube">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endParaRPr lang="en-IN" altLang="en-US"/>
          </a:p>
        </p:txBody>
      </p:sp>
      <p:sp>
        <p:nvSpPr>
          <p:cNvPr id="7189" name="AutoShape 21"/>
          <p:cNvSpPr>
            <a:spLocks noChangeArrowheads="1"/>
          </p:cNvSpPr>
          <p:nvPr/>
        </p:nvSpPr>
        <p:spPr bwMode="auto">
          <a:xfrm>
            <a:off x="4572000" y="4572000"/>
            <a:ext cx="1447800" cy="304800"/>
          </a:xfrm>
          <a:prstGeom prst="cube">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endParaRPr lang="en-IN" altLang="en-US"/>
          </a:p>
        </p:txBody>
      </p:sp>
      <p:sp>
        <p:nvSpPr>
          <p:cNvPr id="7190" name="AutoShape 22"/>
          <p:cNvSpPr>
            <a:spLocks noChangeArrowheads="1"/>
          </p:cNvSpPr>
          <p:nvPr/>
        </p:nvSpPr>
        <p:spPr bwMode="auto">
          <a:xfrm>
            <a:off x="4572000" y="5105400"/>
            <a:ext cx="1447800" cy="304800"/>
          </a:xfrm>
          <a:prstGeom prst="cube">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endParaRPr lang="en-IN" altLang="en-US"/>
          </a:p>
        </p:txBody>
      </p:sp>
      <p:sp>
        <p:nvSpPr>
          <p:cNvPr id="7191" name="AutoShape 23"/>
          <p:cNvSpPr>
            <a:spLocks noChangeArrowheads="1"/>
          </p:cNvSpPr>
          <p:nvPr/>
        </p:nvSpPr>
        <p:spPr bwMode="auto">
          <a:xfrm>
            <a:off x="4572000" y="5867400"/>
            <a:ext cx="1447800" cy="304800"/>
          </a:xfrm>
          <a:prstGeom prst="cube">
            <a:avLst>
              <a:gd name="adj"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endParaRPr lang="en-IN" altLang="en-US"/>
          </a:p>
        </p:txBody>
      </p:sp>
      <p:sp>
        <p:nvSpPr>
          <p:cNvPr id="7192" name="AutoShape 24"/>
          <p:cNvSpPr>
            <a:spLocks noChangeArrowheads="1"/>
          </p:cNvSpPr>
          <p:nvPr/>
        </p:nvSpPr>
        <p:spPr bwMode="auto">
          <a:xfrm>
            <a:off x="7162800" y="3962400"/>
            <a:ext cx="381000" cy="1447800"/>
          </a:xfrm>
          <a:prstGeom prst="cube">
            <a:avLst>
              <a:gd name="adj" fmla="val 25000"/>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endParaRPr lang="en-IN" altLang="en-US"/>
          </a:p>
        </p:txBody>
      </p:sp>
      <p:sp>
        <p:nvSpPr>
          <p:cNvPr id="7193" name="Line 25"/>
          <p:cNvSpPr>
            <a:spLocks noChangeShapeType="1"/>
          </p:cNvSpPr>
          <p:nvPr/>
        </p:nvSpPr>
        <p:spPr bwMode="auto">
          <a:xfrm>
            <a:off x="5943600" y="4114800"/>
            <a:ext cx="1219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94" name="Line 26"/>
          <p:cNvSpPr>
            <a:spLocks noChangeShapeType="1"/>
          </p:cNvSpPr>
          <p:nvPr/>
        </p:nvSpPr>
        <p:spPr bwMode="auto">
          <a:xfrm>
            <a:off x="5943600" y="4724400"/>
            <a:ext cx="1219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95" name="Line 27"/>
          <p:cNvSpPr>
            <a:spLocks noChangeShapeType="1"/>
          </p:cNvSpPr>
          <p:nvPr/>
        </p:nvSpPr>
        <p:spPr bwMode="auto">
          <a:xfrm>
            <a:off x="5943600" y="5257800"/>
            <a:ext cx="1219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96" name="Line 28"/>
          <p:cNvSpPr>
            <a:spLocks noChangeShapeType="1"/>
          </p:cNvSpPr>
          <p:nvPr/>
        </p:nvSpPr>
        <p:spPr bwMode="auto">
          <a:xfrm>
            <a:off x="3962400" y="41148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97" name="Line 29"/>
          <p:cNvSpPr>
            <a:spLocks noChangeShapeType="1"/>
          </p:cNvSpPr>
          <p:nvPr/>
        </p:nvSpPr>
        <p:spPr bwMode="auto">
          <a:xfrm>
            <a:off x="3962400" y="47244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98" name="Line 30"/>
          <p:cNvSpPr>
            <a:spLocks noChangeShapeType="1"/>
          </p:cNvSpPr>
          <p:nvPr/>
        </p:nvSpPr>
        <p:spPr bwMode="auto">
          <a:xfrm>
            <a:off x="3962400" y="52578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99" name="Line 31"/>
          <p:cNvSpPr>
            <a:spLocks noChangeShapeType="1"/>
          </p:cNvSpPr>
          <p:nvPr/>
        </p:nvSpPr>
        <p:spPr bwMode="auto">
          <a:xfrm>
            <a:off x="3962400" y="60198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200" name="Line 32"/>
          <p:cNvSpPr>
            <a:spLocks noChangeShapeType="1"/>
          </p:cNvSpPr>
          <p:nvPr/>
        </p:nvSpPr>
        <p:spPr bwMode="auto">
          <a:xfrm>
            <a:off x="3962400" y="4114800"/>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201" name="Text Box 33"/>
          <p:cNvSpPr txBox="1">
            <a:spLocks noChangeArrowheads="1"/>
          </p:cNvSpPr>
          <p:nvPr/>
        </p:nvSpPr>
        <p:spPr bwMode="auto">
          <a:xfrm>
            <a:off x="4743450" y="3962400"/>
            <a:ext cx="1047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Correlator 1</a:t>
            </a:r>
          </a:p>
        </p:txBody>
      </p:sp>
      <p:sp>
        <p:nvSpPr>
          <p:cNvPr id="7202" name="Text Box 34"/>
          <p:cNvSpPr txBox="1">
            <a:spLocks noChangeArrowheads="1"/>
          </p:cNvSpPr>
          <p:nvPr/>
        </p:nvSpPr>
        <p:spPr bwMode="auto">
          <a:xfrm>
            <a:off x="4724400" y="4572000"/>
            <a:ext cx="1047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Correlator 2</a:t>
            </a:r>
          </a:p>
        </p:txBody>
      </p:sp>
      <p:sp>
        <p:nvSpPr>
          <p:cNvPr id="7203" name="Text Box 35"/>
          <p:cNvSpPr txBox="1">
            <a:spLocks noChangeArrowheads="1"/>
          </p:cNvSpPr>
          <p:nvPr/>
        </p:nvSpPr>
        <p:spPr bwMode="auto">
          <a:xfrm>
            <a:off x="4724400" y="5105400"/>
            <a:ext cx="1047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Correlator 3</a:t>
            </a:r>
          </a:p>
        </p:txBody>
      </p:sp>
      <p:sp>
        <p:nvSpPr>
          <p:cNvPr id="7204" name="Text Box 36"/>
          <p:cNvSpPr txBox="1">
            <a:spLocks noChangeArrowheads="1"/>
          </p:cNvSpPr>
          <p:nvPr/>
        </p:nvSpPr>
        <p:spPr bwMode="auto">
          <a:xfrm>
            <a:off x="4724400" y="5867400"/>
            <a:ext cx="8064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Searcher</a:t>
            </a:r>
          </a:p>
        </p:txBody>
      </p:sp>
      <p:sp>
        <p:nvSpPr>
          <p:cNvPr id="7205" name="Text Box 37"/>
          <p:cNvSpPr txBox="1">
            <a:spLocks noChangeArrowheads="1"/>
          </p:cNvSpPr>
          <p:nvPr/>
        </p:nvSpPr>
        <p:spPr bwMode="auto">
          <a:xfrm rot="-5400000">
            <a:off x="6867525" y="4581525"/>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Combiner</a:t>
            </a:r>
          </a:p>
        </p:txBody>
      </p:sp>
      <p:sp>
        <p:nvSpPr>
          <p:cNvPr id="7206" name="Line 38"/>
          <p:cNvSpPr>
            <a:spLocks noChangeShapeType="1"/>
          </p:cNvSpPr>
          <p:nvPr/>
        </p:nvSpPr>
        <p:spPr bwMode="auto">
          <a:xfrm>
            <a:off x="7467600" y="46482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207" name="Line 39"/>
          <p:cNvSpPr>
            <a:spLocks noChangeShapeType="1"/>
          </p:cNvSpPr>
          <p:nvPr/>
        </p:nvSpPr>
        <p:spPr bwMode="auto">
          <a:xfrm>
            <a:off x="2514600" y="5029200"/>
            <a:ext cx="1447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208" name="Text Box 40"/>
          <p:cNvSpPr txBox="1">
            <a:spLocks noChangeArrowheads="1"/>
          </p:cNvSpPr>
          <p:nvPr/>
        </p:nvSpPr>
        <p:spPr bwMode="auto">
          <a:xfrm>
            <a:off x="2870200" y="4724400"/>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Input</a:t>
            </a:r>
          </a:p>
        </p:txBody>
      </p:sp>
      <p:sp>
        <p:nvSpPr>
          <p:cNvPr id="7209" name="Text Box 41"/>
          <p:cNvSpPr txBox="1">
            <a:spLocks noChangeArrowheads="1"/>
          </p:cNvSpPr>
          <p:nvPr/>
        </p:nvSpPr>
        <p:spPr bwMode="auto">
          <a:xfrm>
            <a:off x="7696201" y="4343400"/>
            <a:ext cx="677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14000">
                <a:solidFill>
                  <a:schemeClr val="tx1"/>
                </a:solidFill>
                <a:latin typeface="Times New Roman" pitchFamily="18" charset="0"/>
              </a:defRPr>
            </a:lvl1pPr>
            <a:lvl2pPr marL="742950" indent="-285750">
              <a:defRPr baseline="-14000">
                <a:solidFill>
                  <a:schemeClr val="tx1"/>
                </a:solidFill>
                <a:latin typeface="Times New Roman" pitchFamily="18" charset="0"/>
              </a:defRPr>
            </a:lvl2pPr>
            <a:lvl3pPr marL="1143000" indent="-228600">
              <a:defRPr baseline="-14000">
                <a:solidFill>
                  <a:schemeClr val="tx1"/>
                </a:solidFill>
                <a:latin typeface="Times New Roman" pitchFamily="18" charset="0"/>
              </a:defRPr>
            </a:lvl3pPr>
            <a:lvl4pPr marL="1600200" indent="-228600">
              <a:defRPr baseline="-14000">
                <a:solidFill>
                  <a:schemeClr val="tx1"/>
                </a:solidFill>
                <a:latin typeface="Times New Roman" pitchFamily="18" charset="0"/>
              </a:defRPr>
            </a:lvl4pPr>
            <a:lvl5pPr marL="2057400" indent="-228600">
              <a:defRPr baseline="-14000">
                <a:solidFill>
                  <a:schemeClr val="tx1"/>
                </a:solidFill>
                <a:latin typeface="Times New Roman" pitchFamily="18" charset="0"/>
              </a:defRPr>
            </a:lvl5pPr>
            <a:lvl6pPr marL="2514600" indent="-228600" eaLnBrk="0" fontAlgn="base" hangingPunct="0">
              <a:spcBef>
                <a:spcPct val="0"/>
              </a:spcBef>
              <a:spcAft>
                <a:spcPct val="0"/>
              </a:spcAft>
              <a:defRPr baseline="-14000">
                <a:solidFill>
                  <a:schemeClr val="tx1"/>
                </a:solidFill>
                <a:latin typeface="Times New Roman" pitchFamily="18" charset="0"/>
              </a:defRPr>
            </a:lvl6pPr>
            <a:lvl7pPr marL="2971800" indent="-228600" eaLnBrk="0" fontAlgn="base" hangingPunct="0">
              <a:spcBef>
                <a:spcPct val="0"/>
              </a:spcBef>
              <a:spcAft>
                <a:spcPct val="0"/>
              </a:spcAft>
              <a:defRPr baseline="-14000">
                <a:solidFill>
                  <a:schemeClr val="tx1"/>
                </a:solidFill>
                <a:latin typeface="Times New Roman" pitchFamily="18" charset="0"/>
              </a:defRPr>
            </a:lvl7pPr>
            <a:lvl8pPr marL="3429000" indent="-228600" eaLnBrk="0" fontAlgn="base" hangingPunct="0">
              <a:spcBef>
                <a:spcPct val="0"/>
              </a:spcBef>
              <a:spcAft>
                <a:spcPct val="0"/>
              </a:spcAft>
              <a:defRPr baseline="-14000">
                <a:solidFill>
                  <a:schemeClr val="tx1"/>
                </a:solidFill>
                <a:latin typeface="Times New Roman" pitchFamily="18" charset="0"/>
              </a:defRPr>
            </a:lvl8pPr>
            <a:lvl9pPr marL="3886200" indent="-228600" eaLnBrk="0" fontAlgn="base" hangingPunct="0">
              <a:spcBef>
                <a:spcPct val="0"/>
              </a:spcBef>
              <a:spcAft>
                <a:spcPct val="0"/>
              </a:spcAft>
              <a:defRPr baseline="-14000">
                <a:solidFill>
                  <a:schemeClr val="tx1"/>
                </a:solidFill>
                <a:latin typeface="Times New Roman" pitchFamily="18" charset="0"/>
              </a:defRPr>
            </a:lvl9pPr>
          </a:lstStyle>
          <a:p>
            <a:r>
              <a:rPr lang="en-US" altLang="en-US" sz="1400" baseline="0"/>
              <a:t>Output</a:t>
            </a:r>
          </a:p>
        </p:txBody>
      </p:sp>
    </p:spTree>
    <p:extLst>
      <p:ext uri="{BB962C8B-B14F-4D97-AF65-F5344CB8AC3E}">
        <p14:creationId xmlns:p14="http://schemas.microsoft.com/office/powerpoint/2010/main" val="1082077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91544" y="404664"/>
            <a:ext cx="8229600" cy="1252728"/>
          </a:xfrm>
        </p:spPr>
        <p:txBody>
          <a:bodyPr>
            <a:noAutofit/>
          </a:bodyPr>
          <a:lstStyle/>
          <a:p>
            <a:r>
              <a:rPr lang="en-US" altLang="en-US" sz="3200" b="1" dirty="0">
                <a:solidFill>
                  <a:srgbClr val="FFFF00"/>
                </a:solidFill>
              </a:rPr>
              <a:t>The Coding and Modulation process </a:t>
            </a:r>
            <a:br>
              <a:rPr lang="en-US" altLang="en-US" sz="3200" b="1" dirty="0">
                <a:solidFill>
                  <a:srgbClr val="FFFF00"/>
                </a:solidFill>
              </a:rPr>
            </a:br>
            <a:r>
              <a:rPr lang="en-US" altLang="en-US" sz="3200" b="1" dirty="0">
                <a:solidFill>
                  <a:srgbClr val="FFFF00"/>
                </a:solidFill>
              </a:rPr>
              <a:t>in CDMA</a:t>
            </a:r>
            <a:br>
              <a:rPr lang="en-US" altLang="en-US" sz="5400" dirty="0">
                <a:solidFill>
                  <a:srgbClr val="FFFF00"/>
                </a:solidFill>
              </a:rPr>
            </a:br>
            <a:endParaRPr lang="en-US" altLang="en-US" sz="5400" dirty="0">
              <a:solidFill>
                <a:srgbClr val="FFFF00"/>
              </a:solidFill>
            </a:endParaRPr>
          </a:p>
        </p:txBody>
      </p:sp>
      <p:sp>
        <p:nvSpPr>
          <p:cNvPr id="8195" name="Rectangle 3"/>
          <p:cNvSpPr>
            <a:spLocks noGrp="1" noChangeArrowheads="1"/>
          </p:cNvSpPr>
          <p:nvPr>
            <p:ph type="body" idx="1"/>
          </p:nvPr>
        </p:nvSpPr>
        <p:spPr>
          <a:xfrm>
            <a:off x="2209800" y="1676400"/>
            <a:ext cx="7772400" cy="4419600"/>
          </a:xfrm>
        </p:spPr>
        <p:txBody>
          <a:bodyPr/>
          <a:lstStyle/>
          <a:p>
            <a:pPr>
              <a:lnSpc>
                <a:spcPct val="90000"/>
              </a:lnSpc>
            </a:pPr>
            <a:r>
              <a:rPr lang="en-US" altLang="en-US" sz="1800" dirty="0"/>
              <a:t>64 bit Walsh Codes are used to provide </a:t>
            </a:r>
            <a:r>
              <a:rPr lang="en-US" altLang="en-US" sz="1800" u="sng" dirty="0"/>
              <a:t>64 channels</a:t>
            </a:r>
            <a:r>
              <a:rPr lang="en-US" altLang="en-US" sz="1800" dirty="0"/>
              <a:t> within each frequency band.</a:t>
            </a:r>
          </a:p>
          <a:p>
            <a:pPr>
              <a:lnSpc>
                <a:spcPct val="90000"/>
              </a:lnSpc>
            </a:pPr>
            <a:r>
              <a:rPr lang="en-US" altLang="en-US" sz="1800" dirty="0"/>
              <a:t>Walsh codes used for spreading in the forward link. </a:t>
            </a:r>
          </a:p>
          <a:p>
            <a:pPr>
              <a:lnSpc>
                <a:spcPct val="90000"/>
              </a:lnSpc>
            </a:pPr>
            <a:r>
              <a:rPr lang="en-US" altLang="en-US" sz="1800" dirty="0"/>
              <a:t>Walsh codes used to provide orthogonal modulation and not spreading to the full 1.2288 rate in the reverse link.  </a:t>
            </a:r>
          </a:p>
          <a:p>
            <a:pPr>
              <a:lnSpc>
                <a:spcPct val="90000"/>
              </a:lnSpc>
              <a:buFontTx/>
              <a:buNone/>
            </a:pPr>
            <a:endParaRPr lang="en-US" altLang="en-US" sz="1800" dirty="0"/>
          </a:p>
          <a:p>
            <a:pPr>
              <a:lnSpc>
                <a:spcPct val="90000"/>
              </a:lnSpc>
            </a:pPr>
            <a:r>
              <a:rPr lang="en-US" altLang="en-US" sz="1800" dirty="0"/>
              <a:t>Besides Walsh codes, 2 other codes are used in IS-95</a:t>
            </a:r>
          </a:p>
          <a:p>
            <a:pPr lvl="1">
              <a:lnSpc>
                <a:spcPct val="90000"/>
              </a:lnSpc>
            </a:pPr>
            <a:r>
              <a:rPr lang="en-US" altLang="en-US" sz="1600" u="sng" dirty="0"/>
              <a:t>Long PN code:</a:t>
            </a:r>
            <a:r>
              <a:rPr lang="en-US" altLang="en-US" sz="1600" dirty="0"/>
              <a:t> generated from a 42 bit shift register having (2</a:t>
            </a:r>
            <a:r>
              <a:rPr lang="en-US" altLang="en-US" sz="1600" baseline="30000" dirty="0"/>
              <a:t>42 </a:t>
            </a:r>
            <a:r>
              <a:rPr lang="en-US" altLang="en-US" sz="1600" dirty="0"/>
              <a:t>– 1) = 4.398 x 10</a:t>
            </a:r>
            <a:r>
              <a:rPr lang="en-US" altLang="en-US" sz="1600" baseline="30000" dirty="0"/>
              <a:t>12 </a:t>
            </a:r>
            <a:r>
              <a:rPr lang="en-US" altLang="en-US" sz="1600" dirty="0"/>
              <a:t>different codes. A mask is used to overlay the codes, the mask differs from channel to channel. The chip rate is 1.2288Mcps. These codes are used for: </a:t>
            </a:r>
          </a:p>
          <a:p>
            <a:pPr lvl="2">
              <a:lnSpc>
                <a:spcPct val="90000"/>
              </a:lnSpc>
            </a:pPr>
            <a:r>
              <a:rPr lang="en-US" altLang="en-US" sz="1400" dirty="0"/>
              <a:t>Data </a:t>
            </a:r>
            <a:r>
              <a:rPr lang="en-US" altLang="en-US" sz="1400" u="sng" dirty="0"/>
              <a:t>scrambling/encryption</a:t>
            </a:r>
            <a:r>
              <a:rPr lang="en-US" altLang="en-US" sz="1400" dirty="0"/>
              <a:t> in the forward path</a:t>
            </a:r>
          </a:p>
          <a:p>
            <a:pPr lvl="2">
              <a:lnSpc>
                <a:spcPct val="90000"/>
              </a:lnSpc>
            </a:pPr>
            <a:r>
              <a:rPr lang="en-US" altLang="en-US" sz="1400" dirty="0"/>
              <a:t>Data </a:t>
            </a:r>
            <a:r>
              <a:rPr lang="en-US" altLang="en-US" sz="1400" u="sng" dirty="0"/>
              <a:t>spreading and encryption </a:t>
            </a:r>
            <a:r>
              <a:rPr lang="en-US" altLang="en-US" sz="1400" dirty="0"/>
              <a:t>in the reverse path</a:t>
            </a:r>
          </a:p>
          <a:p>
            <a:pPr lvl="2">
              <a:lnSpc>
                <a:spcPct val="90000"/>
              </a:lnSpc>
              <a:buFontTx/>
              <a:buNone/>
            </a:pPr>
            <a:endParaRPr lang="en-US" altLang="en-US" sz="1400" dirty="0"/>
          </a:p>
          <a:p>
            <a:pPr lvl="1">
              <a:lnSpc>
                <a:spcPct val="90000"/>
              </a:lnSpc>
            </a:pPr>
            <a:r>
              <a:rPr lang="en-US" altLang="en-US" sz="1600" u="sng" dirty="0"/>
              <a:t>Short PN code:</a:t>
            </a:r>
            <a:r>
              <a:rPr lang="en-US" altLang="en-US" sz="1600" dirty="0"/>
              <a:t> generated from a pair of 15 bit shift registers having 2</a:t>
            </a:r>
            <a:r>
              <a:rPr lang="en-US" altLang="en-US" sz="1600" baseline="30000" dirty="0"/>
              <a:t>15 </a:t>
            </a:r>
            <a:r>
              <a:rPr lang="en-US" altLang="en-US" sz="1600" dirty="0"/>
              <a:t>–1 = 32767 codes. These codes are used for </a:t>
            </a:r>
            <a:r>
              <a:rPr lang="en-US" altLang="en-US" sz="1600" u="sng" dirty="0"/>
              <a:t>synchronization</a:t>
            </a:r>
            <a:r>
              <a:rPr lang="en-US" altLang="en-US" sz="1600" dirty="0"/>
              <a:t> in the forward and reverse links and </a:t>
            </a:r>
            <a:r>
              <a:rPr lang="en-US" altLang="en-US" sz="1600" u="sng" dirty="0"/>
              <a:t>cell identification</a:t>
            </a:r>
            <a:r>
              <a:rPr lang="en-US" altLang="en-US" sz="1600" dirty="0"/>
              <a:t> in the forward link</a:t>
            </a:r>
          </a:p>
          <a:p>
            <a:pPr lvl="2">
              <a:lnSpc>
                <a:spcPct val="90000"/>
              </a:lnSpc>
            </a:pPr>
            <a:r>
              <a:rPr lang="en-US" altLang="en-US" sz="1400" dirty="0"/>
              <a:t>Each cell uses one of </a:t>
            </a:r>
            <a:r>
              <a:rPr lang="en-US" altLang="en-US" sz="1400" u="sng" dirty="0"/>
              <a:t>512 possible offsets</a:t>
            </a:r>
            <a:r>
              <a:rPr lang="en-US" altLang="en-US" sz="1400" dirty="0"/>
              <a:t>.</a:t>
            </a:r>
          </a:p>
          <a:p>
            <a:pPr lvl="2">
              <a:lnSpc>
                <a:spcPct val="90000"/>
              </a:lnSpc>
            </a:pPr>
            <a:r>
              <a:rPr lang="en-US" altLang="en-US" sz="1400" dirty="0"/>
              <a:t>Adjacent cells must use different offsets. </a:t>
            </a:r>
          </a:p>
          <a:p>
            <a:pPr lvl="2">
              <a:lnSpc>
                <a:spcPct val="90000"/>
              </a:lnSpc>
            </a:pPr>
            <a:r>
              <a:rPr lang="en-US" altLang="en-US" sz="1400" dirty="0"/>
              <a:t>Chip Rate is </a:t>
            </a:r>
            <a:r>
              <a:rPr lang="en-US" altLang="en-US" sz="1400" u="sng" dirty="0"/>
              <a:t>1.2288Mcps</a:t>
            </a:r>
            <a:r>
              <a:rPr lang="en-US" altLang="en-US" sz="1400" dirty="0"/>
              <a:t> ( i.e., not used for spreading ) </a:t>
            </a:r>
          </a:p>
          <a:p>
            <a:pPr lvl="2">
              <a:lnSpc>
                <a:spcPct val="90000"/>
              </a:lnSpc>
            </a:pPr>
            <a:endParaRPr lang="en-US" altLang="en-US" sz="1400" dirty="0"/>
          </a:p>
          <a:p>
            <a:pPr lvl="1">
              <a:lnSpc>
                <a:spcPct val="90000"/>
              </a:lnSpc>
            </a:pPr>
            <a:endParaRPr lang="en-US" altLang="en-US" sz="1600" dirty="0"/>
          </a:p>
        </p:txBody>
      </p:sp>
    </p:spTree>
    <p:extLst>
      <p:ext uri="{BB962C8B-B14F-4D97-AF65-F5344CB8AC3E}">
        <p14:creationId xmlns:p14="http://schemas.microsoft.com/office/powerpoint/2010/main" val="3604630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z="3200"/>
              <a:t>Direct Sequence CDMA</a:t>
            </a:r>
          </a:p>
        </p:txBody>
      </p:sp>
      <p:sp>
        <p:nvSpPr>
          <p:cNvPr id="9219" name="Rectangle 3"/>
          <p:cNvSpPr>
            <a:spLocks noGrp="1" noChangeArrowheads="1"/>
          </p:cNvSpPr>
          <p:nvPr>
            <p:ph type="body" idx="1"/>
          </p:nvPr>
        </p:nvSpPr>
        <p:spPr>
          <a:xfrm>
            <a:off x="3175294" y="1407486"/>
            <a:ext cx="9620932" cy="923330"/>
          </a:xfrm>
        </p:spPr>
        <p:txBody>
          <a:bodyPr/>
          <a:lstStyle/>
          <a:p>
            <a:r>
              <a:rPr lang="en-US" altLang="en-US" sz="2000"/>
              <a:t>Multiply data with a Pseudo-random noise sequence (PN)</a:t>
            </a:r>
          </a:p>
          <a:p>
            <a:endParaRPr lang="en-US" altLang="en-US" sz="2000"/>
          </a:p>
          <a:p>
            <a:endParaRPr lang="en-US" altLang="en-US" sz="200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3" y="2863851"/>
            <a:ext cx="156210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3916364"/>
            <a:ext cx="157797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200401"/>
            <a:ext cx="1760538" cy="170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3306763"/>
            <a:ext cx="24384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513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9390" y="2624774"/>
            <a:ext cx="6690986" cy="2892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902048" y="1624445"/>
            <a:ext cx="5256584" cy="584775"/>
          </a:xfrm>
          <a:prstGeom prst="rect">
            <a:avLst/>
          </a:prstGeom>
          <a:noFill/>
        </p:spPr>
        <p:txBody>
          <a:bodyPr wrap="square" rtlCol="0">
            <a:spAutoFit/>
          </a:bodyPr>
          <a:lstStyle/>
          <a:p>
            <a:r>
              <a:rPr lang="en-US" sz="3200" b="1" dirty="0">
                <a:solidFill>
                  <a:prstClr val="black"/>
                </a:solidFill>
              </a:rPr>
              <a:t>Walsh code</a:t>
            </a:r>
            <a:endParaRPr lang="en-IN" sz="3200" b="1" dirty="0">
              <a:solidFill>
                <a:prstClr val="black"/>
              </a:solidFill>
            </a:endParaRPr>
          </a:p>
        </p:txBody>
      </p:sp>
    </p:spTree>
    <p:extLst>
      <p:ext uri="{BB962C8B-B14F-4D97-AF65-F5344CB8AC3E}">
        <p14:creationId xmlns:p14="http://schemas.microsoft.com/office/powerpoint/2010/main" val="190324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0" y="152401"/>
            <a:ext cx="7772400" cy="492443"/>
          </a:xfrm>
        </p:spPr>
        <p:txBody>
          <a:bodyPr/>
          <a:lstStyle/>
          <a:p>
            <a:r>
              <a:rPr lang="en-US" altLang="en-US" sz="3200"/>
              <a:t>CDMA Channels</a:t>
            </a:r>
            <a:r>
              <a:rPr lang="en-US" altLang="en-US" sz="2400"/>
              <a:t> </a:t>
            </a:r>
          </a:p>
        </p:txBody>
      </p:sp>
      <p:sp>
        <p:nvSpPr>
          <p:cNvPr id="13315" name="Rectangle 3"/>
          <p:cNvSpPr>
            <a:spLocks noGrp="1" noChangeArrowheads="1"/>
          </p:cNvSpPr>
          <p:nvPr>
            <p:ph type="body" idx="1"/>
          </p:nvPr>
        </p:nvSpPr>
        <p:spPr>
          <a:xfrm>
            <a:off x="2207568" y="1556792"/>
            <a:ext cx="7772400" cy="4750018"/>
          </a:xfrm>
        </p:spPr>
        <p:txBody>
          <a:bodyPr/>
          <a:lstStyle/>
          <a:p>
            <a:r>
              <a:rPr lang="en-US" altLang="en-US" sz="2000" dirty="0"/>
              <a:t>Forward and Reverse Channels are separated by </a:t>
            </a:r>
            <a:r>
              <a:rPr lang="en-US" altLang="en-US" sz="2000" b="1" i="1" dirty="0"/>
              <a:t>45 Mhz.</a:t>
            </a:r>
          </a:p>
          <a:p>
            <a:pPr lvl="1"/>
            <a:r>
              <a:rPr lang="en-US" altLang="en-US" i="1" u="sng" dirty="0"/>
              <a:t>Forward Channel</a:t>
            </a:r>
            <a:r>
              <a:rPr lang="en-US" altLang="en-US" dirty="0"/>
              <a:t> comprises of the following channels:</a:t>
            </a:r>
          </a:p>
          <a:p>
            <a:pPr lvl="2"/>
            <a:r>
              <a:rPr lang="en-US" altLang="en-US" sz="1600" i="1" dirty="0"/>
              <a:t>Pilot channel (always uses Walsh code W</a:t>
            </a:r>
            <a:r>
              <a:rPr lang="en-US" altLang="en-US" sz="1600" i="1" baseline="-14000" dirty="0"/>
              <a:t>0 </a:t>
            </a:r>
            <a:r>
              <a:rPr lang="en-US" altLang="en-US" sz="1600" i="1" dirty="0"/>
              <a:t>)</a:t>
            </a:r>
          </a:p>
          <a:p>
            <a:pPr lvl="2"/>
            <a:r>
              <a:rPr lang="en-US" altLang="en-US" sz="1600" i="1" dirty="0"/>
              <a:t>Paging channel(s)  ( use Walsh code W</a:t>
            </a:r>
            <a:r>
              <a:rPr lang="en-US" altLang="en-US" sz="1600" i="1" baseline="-14000" dirty="0"/>
              <a:t>1</a:t>
            </a:r>
            <a:r>
              <a:rPr lang="en-US" altLang="en-US" sz="1600" i="1" dirty="0"/>
              <a:t> – W</a:t>
            </a:r>
            <a:r>
              <a:rPr lang="en-US" altLang="en-US" sz="1600" i="1" baseline="-14000" dirty="0"/>
              <a:t>7 </a:t>
            </a:r>
            <a:r>
              <a:rPr lang="en-US" altLang="en-US" sz="1600" i="1" dirty="0"/>
              <a:t>) </a:t>
            </a:r>
          </a:p>
          <a:p>
            <a:pPr lvl="2"/>
            <a:r>
              <a:rPr lang="en-US" altLang="en-US" sz="1600" i="1" dirty="0"/>
              <a:t>Sync channel  (always uses Walsh code W</a:t>
            </a:r>
            <a:r>
              <a:rPr lang="en-US" altLang="en-US" sz="1600" i="1" baseline="-14000" dirty="0"/>
              <a:t>32</a:t>
            </a:r>
            <a:r>
              <a:rPr lang="en-US" altLang="en-US" sz="1600" i="1" dirty="0"/>
              <a:t> )</a:t>
            </a:r>
          </a:p>
          <a:p>
            <a:pPr lvl="2"/>
            <a:r>
              <a:rPr lang="en-US" altLang="en-US" sz="1600" i="1" dirty="0"/>
              <a:t>Traffic channels ( use Walsh codes W</a:t>
            </a:r>
            <a:r>
              <a:rPr lang="en-US" altLang="en-US" sz="1600" i="1" baseline="-14000" dirty="0"/>
              <a:t>8</a:t>
            </a:r>
            <a:r>
              <a:rPr lang="en-US" altLang="en-US" sz="1600" i="1" dirty="0"/>
              <a:t> – W</a:t>
            </a:r>
            <a:r>
              <a:rPr lang="en-US" altLang="en-US" sz="1600" i="1" baseline="-14000" dirty="0"/>
              <a:t>31</a:t>
            </a:r>
            <a:r>
              <a:rPr lang="en-US" altLang="en-US" sz="1600" i="1" dirty="0"/>
              <a:t> and W</a:t>
            </a:r>
            <a:r>
              <a:rPr lang="en-US" altLang="en-US" sz="1600" i="1" baseline="-14000" dirty="0"/>
              <a:t>33</a:t>
            </a:r>
            <a:r>
              <a:rPr lang="en-US" altLang="en-US" sz="1600" i="1" dirty="0"/>
              <a:t> – W</a:t>
            </a:r>
            <a:r>
              <a:rPr lang="en-US" altLang="en-US" sz="1600" i="1" baseline="-14000" dirty="0"/>
              <a:t>63</a:t>
            </a:r>
            <a:r>
              <a:rPr lang="en-US" altLang="en-US" sz="1600" i="1" dirty="0"/>
              <a:t> )</a:t>
            </a:r>
          </a:p>
          <a:p>
            <a:pPr lvl="1"/>
            <a:r>
              <a:rPr lang="en-US" altLang="en-US" i="1" u="sng" dirty="0"/>
              <a:t>Reverse Channel</a:t>
            </a:r>
            <a:r>
              <a:rPr lang="en-US" altLang="en-US" i="1" dirty="0"/>
              <a:t> comprises of the following channels:</a:t>
            </a:r>
          </a:p>
          <a:p>
            <a:pPr lvl="2"/>
            <a:r>
              <a:rPr lang="en-US" altLang="en-US" sz="1600" i="1" dirty="0"/>
              <a:t>Access channel </a:t>
            </a:r>
          </a:p>
          <a:p>
            <a:pPr lvl="2"/>
            <a:r>
              <a:rPr lang="en-US" altLang="en-US" sz="1600" i="1" dirty="0"/>
              <a:t>Traffic channel</a:t>
            </a:r>
          </a:p>
          <a:p>
            <a:pPr lvl="1"/>
            <a:r>
              <a:rPr lang="en-US" altLang="en-US" i="1" dirty="0"/>
              <a:t>Link Protocol can be summarized as follows: </a:t>
            </a:r>
          </a:p>
          <a:p>
            <a:pPr lvl="2"/>
            <a:r>
              <a:rPr lang="en-US" altLang="en-US" sz="1600" i="1" dirty="0"/>
              <a:t>Mobile acquires phase, timing and signal strength via the </a:t>
            </a:r>
            <a:r>
              <a:rPr lang="en-US" altLang="en-US" sz="1600" i="1" u="sng" dirty="0"/>
              <a:t>Pilot channel</a:t>
            </a:r>
          </a:p>
          <a:p>
            <a:pPr lvl="2"/>
            <a:r>
              <a:rPr lang="en-US" altLang="en-US" sz="1600" i="1" dirty="0"/>
              <a:t>Mobile synchronizes to Base Station via the </a:t>
            </a:r>
            <a:r>
              <a:rPr lang="en-US" altLang="en-US" sz="1600" i="1" u="sng" dirty="0"/>
              <a:t>Sync. Channel</a:t>
            </a:r>
            <a:endParaRPr lang="en-US" altLang="en-US" sz="1400" i="1" dirty="0"/>
          </a:p>
          <a:p>
            <a:pPr lvl="2"/>
            <a:r>
              <a:rPr lang="en-US" altLang="en-US" sz="1600" i="1" dirty="0"/>
              <a:t>Mobile gets system parameters via the </a:t>
            </a:r>
            <a:r>
              <a:rPr lang="en-US" altLang="en-US" sz="1600" i="1" u="sng" dirty="0"/>
              <a:t>paging channel</a:t>
            </a:r>
            <a:r>
              <a:rPr lang="en-US" altLang="en-US" sz="1600" i="1" dirty="0"/>
              <a:t>.</a:t>
            </a:r>
          </a:p>
          <a:p>
            <a:pPr lvl="2"/>
            <a:r>
              <a:rPr lang="en-US" altLang="en-US" sz="1600" i="1" dirty="0"/>
              <a:t>Mobile and BS communicates over the </a:t>
            </a:r>
            <a:r>
              <a:rPr lang="en-US" altLang="en-US" sz="1600" i="1" u="sng" dirty="0"/>
              <a:t>traffic channels</a:t>
            </a:r>
            <a:r>
              <a:rPr lang="en-US" altLang="en-US" sz="1600" i="1" dirty="0"/>
              <a:t> during a connection. </a:t>
            </a:r>
          </a:p>
          <a:p>
            <a:pPr lvl="2"/>
            <a:r>
              <a:rPr lang="en-US" altLang="en-US" sz="1600" i="1" dirty="0"/>
              <a:t>Mobile and BS communicate over the </a:t>
            </a:r>
            <a:r>
              <a:rPr lang="en-US" altLang="en-US" sz="1600" i="1" u="sng" dirty="0"/>
              <a:t>access and paging channels</a:t>
            </a:r>
            <a:r>
              <a:rPr lang="en-US" altLang="en-US" sz="1600" i="1" dirty="0"/>
              <a:t> during system acquisition and paging. </a:t>
            </a:r>
            <a:endParaRPr lang="en-US" altLang="en-US" sz="1600" i="1" u="sng" dirty="0"/>
          </a:p>
          <a:p>
            <a:endParaRPr lang="en-US" altLang="en-US" sz="1600" i="1" u="sng" baseline="-14000" dirty="0"/>
          </a:p>
        </p:txBody>
      </p:sp>
    </p:spTree>
    <p:extLst>
      <p:ext uri="{BB962C8B-B14F-4D97-AF65-F5344CB8AC3E}">
        <p14:creationId xmlns:p14="http://schemas.microsoft.com/office/powerpoint/2010/main" val="3162295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2382839" y="266700"/>
          <a:ext cx="7426325" cy="6324600"/>
        </p:xfrm>
        <a:graphic>
          <a:graphicData uri="http://schemas.openxmlformats.org/presentationml/2006/ole">
            <mc:AlternateContent xmlns:mc="http://schemas.openxmlformats.org/markup-compatibility/2006">
              <mc:Choice xmlns:v="urn:schemas-microsoft-com:vml" Requires="v">
                <p:oleObj name="VISIO" r:id="rId2" imgW="7406336" imgH="6324853" progId="Visio.Drawing.5">
                  <p:embed/>
                </p:oleObj>
              </mc:Choice>
              <mc:Fallback>
                <p:oleObj name="VISIO" r:id="rId2" imgW="7406336" imgH="6324853" progId="Visio.Drawing.5">
                  <p:embed/>
                  <p:pic>
                    <p:nvPicPr>
                      <p:cNvPr id="1433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839" y="266700"/>
                        <a:ext cx="7426325"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1764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776034" y="122634"/>
            <a:ext cx="9461395" cy="738664"/>
          </a:xfrm>
        </p:spPr>
        <p:txBody>
          <a:bodyPr/>
          <a:lstStyle/>
          <a:p>
            <a:r>
              <a:rPr lang="en-US" altLang="en-US" sz="2400"/>
              <a:t>Forward/Reverse Channel </a:t>
            </a:r>
            <a:br>
              <a:rPr lang="en-US" altLang="en-US" sz="2400"/>
            </a:br>
            <a:r>
              <a:rPr lang="en-US" altLang="en-US" sz="2400"/>
              <a:t>Spreading and Scrambling Process</a:t>
            </a:r>
          </a:p>
        </p:txBody>
      </p:sp>
      <p:sp>
        <p:nvSpPr>
          <p:cNvPr id="15363" name="Rectangle 3"/>
          <p:cNvSpPr>
            <a:spLocks noGrp="1" noChangeArrowheads="1"/>
          </p:cNvSpPr>
          <p:nvPr>
            <p:ph type="body" idx="1"/>
          </p:nvPr>
        </p:nvSpPr>
        <p:spPr>
          <a:xfrm>
            <a:off x="3175294" y="1407486"/>
            <a:ext cx="9620932" cy="3074688"/>
          </a:xfrm>
        </p:spPr>
        <p:txBody>
          <a:bodyPr/>
          <a:lstStyle/>
          <a:p>
            <a:pPr>
              <a:lnSpc>
                <a:spcPct val="90000"/>
              </a:lnSpc>
            </a:pPr>
            <a:r>
              <a:rPr lang="en-US" altLang="en-US" sz="2000" i="1" u="sng"/>
              <a:t>Forward channels</a:t>
            </a:r>
            <a:r>
              <a:rPr lang="en-US" altLang="en-US" sz="2000"/>
              <a:t> are spread using one of 64 orthogonal Walsh functions. </a:t>
            </a:r>
            <a:r>
              <a:rPr lang="en-US" altLang="en-US" sz="2000" i="1"/>
              <a:t>Note – </a:t>
            </a:r>
            <a:r>
              <a:rPr lang="en-US" altLang="en-US" sz="2000"/>
              <a:t>Perfect separation between the channels in the absence of multipath interference. </a:t>
            </a:r>
          </a:p>
          <a:p>
            <a:pPr lvl="1">
              <a:lnSpc>
                <a:spcPct val="90000"/>
              </a:lnSpc>
            </a:pPr>
            <a:r>
              <a:rPr lang="en-US" altLang="en-US"/>
              <a:t>To </a:t>
            </a:r>
            <a:r>
              <a:rPr lang="en-US" altLang="en-US" i="1" u="sng"/>
              <a:t>reduce interference</a:t>
            </a:r>
            <a:r>
              <a:rPr lang="en-US" altLang="en-US"/>
              <a:t> between mobiles that use the same Walsh function in neighboring cells, all signals in a particular cell are scrambled using the the short PN sequence for cell identification. </a:t>
            </a:r>
          </a:p>
          <a:p>
            <a:pPr lvl="1">
              <a:lnSpc>
                <a:spcPct val="90000"/>
              </a:lnSpc>
            </a:pPr>
            <a:r>
              <a:rPr lang="en-US" altLang="en-US"/>
              <a:t>For the paging and traffic channels, the long PN sequence is used to scramble the signal before spreading. </a:t>
            </a:r>
          </a:p>
          <a:p>
            <a:pPr lvl="1">
              <a:lnSpc>
                <a:spcPct val="90000"/>
              </a:lnSpc>
              <a:buFontTx/>
              <a:buNone/>
            </a:pPr>
            <a:endParaRPr lang="en-US" altLang="en-US"/>
          </a:p>
          <a:p>
            <a:pPr>
              <a:lnSpc>
                <a:spcPct val="90000"/>
              </a:lnSpc>
            </a:pPr>
            <a:r>
              <a:rPr lang="en-US" altLang="en-US" sz="2000" i="1" u="sng"/>
              <a:t>Reverse channels</a:t>
            </a:r>
            <a:r>
              <a:rPr lang="en-US" altLang="en-US" sz="2000"/>
              <a:t> are spread using the </a:t>
            </a:r>
            <a:r>
              <a:rPr lang="en-US" altLang="en-US" sz="2000" i="1" u="sng"/>
              <a:t>long PN sequence</a:t>
            </a:r>
            <a:r>
              <a:rPr lang="en-US" altLang="en-US" sz="2000"/>
              <a:t>. </a:t>
            </a:r>
          </a:p>
          <a:p>
            <a:pPr lvl="1">
              <a:lnSpc>
                <a:spcPct val="90000"/>
              </a:lnSpc>
            </a:pPr>
            <a:r>
              <a:rPr lang="en-US" altLang="en-US"/>
              <a:t>All 64 orthogonal Walsh functions are used to provide </a:t>
            </a:r>
            <a:r>
              <a:rPr lang="en-US" altLang="en-US" i="1" u="sng"/>
              <a:t>orthogonal modulation. </a:t>
            </a:r>
          </a:p>
          <a:p>
            <a:pPr lvl="1">
              <a:lnSpc>
                <a:spcPct val="90000"/>
              </a:lnSpc>
            </a:pPr>
            <a:r>
              <a:rPr lang="en-US" altLang="en-US"/>
              <a:t>The stream is then scrambled using the </a:t>
            </a:r>
            <a:r>
              <a:rPr lang="en-US" altLang="en-US" i="1" u="sng"/>
              <a:t>short PN sequence</a:t>
            </a:r>
            <a:r>
              <a:rPr lang="en-US" altLang="en-US"/>
              <a:t> for cell identification purposes. </a:t>
            </a:r>
          </a:p>
          <a:p>
            <a:pPr lvl="1">
              <a:lnSpc>
                <a:spcPct val="90000"/>
              </a:lnSpc>
            </a:pPr>
            <a:endParaRPr lang="en-US" altLang="en-US" i="1" u="sng"/>
          </a:p>
        </p:txBody>
      </p:sp>
    </p:spTree>
    <p:extLst>
      <p:ext uri="{BB962C8B-B14F-4D97-AF65-F5344CB8AC3E}">
        <p14:creationId xmlns:p14="http://schemas.microsoft.com/office/powerpoint/2010/main" val="2915121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631504" y="332656"/>
            <a:ext cx="7772400" cy="990600"/>
          </a:xfrm>
        </p:spPr>
        <p:txBody>
          <a:bodyPr>
            <a:normAutofit/>
          </a:bodyPr>
          <a:lstStyle/>
          <a:p>
            <a:r>
              <a:rPr lang="en-US" altLang="en-US" sz="3200" dirty="0"/>
              <a:t>CDMA Vocoder &amp; Transmission Rates</a:t>
            </a:r>
            <a:r>
              <a:rPr lang="en-US" altLang="en-US" sz="2400" dirty="0"/>
              <a:t> </a:t>
            </a:r>
          </a:p>
        </p:txBody>
      </p:sp>
      <p:sp>
        <p:nvSpPr>
          <p:cNvPr id="16387" name="Rectangle 3"/>
          <p:cNvSpPr>
            <a:spLocks noGrp="1" noChangeArrowheads="1"/>
          </p:cNvSpPr>
          <p:nvPr>
            <p:ph type="body" idx="1"/>
          </p:nvPr>
        </p:nvSpPr>
        <p:spPr>
          <a:xfrm>
            <a:off x="1991544" y="1556793"/>
            <a:ext cx="7772400" cy="3693319"/>
          </a:xfrm>
        </p:spPr>
        <p:txBody>
          <a:bodyPr/>
          <a:lstStyle/>
          <a:p>
            <a:pPr algn="just"/>
            <a:r>
              <a:rPr lang="en-US" altLang="en-US" sz="2000" dirty="0"/>
              <a:t>IS-95 supports different transmission rates. The vocoder </a:t>
            </a:r>
            <a:r>
              <a:rPr lang="en-US" altLang="en-US" sz="2000" b="1" dirty="0"/>
              <a:t>(QCELP)</a:t>
            </a:r>
            <a:r>
              <a:rPr lang="en-US" altLang="en-US" sz="2000" dirty="0"/>
              <a:t> (</a:t>
            </a:r>
            <a:r>
              <a:rPr lang="en-US" altLang="en-US" sz="2000" dirty="0" err="1"/>
              <a:t>Qualcom</a:t>
            </a:r>
            <a:r>
              <a:rPr lang="en-US" altLang="en-US" sz="2000" dirty="0"/>
              <a:t> code excited linear prediction) outputs </a:t>
            </a:r>
            <a:r>
              <a:rPr lang="en-US" altLang="en-US" sz="2000" i="1" u="sng" dirty="0"/>
              <a:t>9.6 Kbps</a:t>
            </a:r>
            <a:r>
              <a:rPr lang="en-US" altLang="en-US" sz="2000" dirty="0"/>
              <a:t> when there is a full speech signal and </a:t>
            </a:r>
            <a:r>
              <a:rPr lang="en-US" altLang="en-US" sz="2000" i="1" u="sng" dirty="0"/>
              <a:t>1.2 Kbps</a:t>
            </a:r>
            <a:r>
              <a:rPr lang="en-US" altLang="en-US" sz="2000" dirty="0"/>
              <a:t> when a silent period is detected. </a:t>
            </a:r>
            <a:r>
              <a:rPr lang="en-US" altLang="en-US" sz="2000" b="1" i="1" dirty="0"/>
              <a:t>(Note 1)</a:t>
            </a:r>
          </a:p>
          <a:p>
            <a:pPr algn="just"/>
            <a:r>
              <a:rPr lang="en-US" altLang="en-US" sz="2000" dirty="0"/>
              <a:t>Intermediate rates such as 4.8Kbps and 2.4 Kbps are progressively used to either increase or decrease rates based on the speech signal content. </a:t>
            </a:r>
          </a:p>
          <a:p>
            <a:pPr algn="just"/>
            <a:r>
              <a:rPr lang="en-US" altLang="en-US" sz="2000" dirty="0"/>
              <a:t>Rate decisions are made every 20msec interval ( the interval over which samples are collected and processed). </a:t>
            </a:r>
          </a:p>
          <a:p>
            <a:pPr algn="just"/>
            <a:r>
              <a:rPr lang="en-US" altLang="en-US" sz="2000" dirty="0"/>
              <a:t>In CDMA – A signal (rate set 1) is always sent for it takes too long for the receivers to ramp up again for reception. </a:t>
            </a:r>
          </a:p>
          <a:p>
            <a:r>
              <a:rPr lang="en-US" altLang="en-US" sz="2000" dirty="0"/>
              <a:t>However the bits are output at a correspondingly lower power. For example: the 1.2 Kbps bits are repeated 8 times to bring it up to 9.6 Kbps, but, the signal strength is reduced to 1/8 the power. </a:t>
            </a:r>
          </a:p>
        </p:txBody>
      </p:sp>
    </p:spTree>
    <p:extLst>
      <p:ext uri="{BB962C8B-B14F-4D97-AF65-F5344CB8AC3E}">
        <p14:creationId xmlns:p14="http://schemas.microsoft.com/office/powerpoint/2010/main" val="708326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2305050" y="781050"/>
          <a:ext cx="7581900" cy="5295900"/>
        </p:xfrm>
        <a:graphic>
          <a:graphicData uri="http://schemas.openxmlformats.org/presentationml/2006/ole">
            <mc:AlternateContent xmlns:mc="http://schemas.openxmlformats.org/markup-compatibility/2006">
              <mc:Choice xmlns:v="urn:schemas-microsoft-com:vml" Requires="v">
                <p:oleObj name="VISIO" r:id="rId2" imgW="7561268" imgH="5295014" progId="Visio.Drawing.5">
                  <p:embed/>
                </p:oleObj>
              </mc:Choice>
              <mc:Fallback>
                <p:oleObj name="VISIO" r:id="rId2" imgW="7561268" imgH="5295014" progId="Visio.Drawing.5">
                  <p:embed/>
                  <p:pic>
                    <p:nvPicPr>
                      <p:cNvPr id="2048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781050"/>
                        <a:ext cx="7581900"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9174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nvGraphicFramePr>
        <p:xfrm>
          <a:off x="1991544" y="260648"/>
          <a:ext cx="8075240" cy="6506074"/>
        </p:xfrm>
        <a:graphic>
          <a:graphicData uri="http://schemas.openxmlformats.org/presentationml/2006/ole">
            <mc:AlternateContent xmlns:mc="http://schemas.openxmlformats.org/markup-compatibility/2006">
              <mc:Choice xmlns:v="urn:schemas-microsoft-com:vml" Requires="v">
                <p:oleObj name="VISIO" r:id="rId2" imgW="9311083" imgH="7524813" progId="Visio.Drawing.5">
                  <p:embed/>
                </p:oleObj>
              </mc:Choice>
              <mc:Fallback>
                <p:oleObj name="VISIO" r:id="rId2" imgW="9311083" imgH="7524813" progId="Visio.Drawing.5">
                  <p:embed/>
                  <p:pic>
                    <p:nvPicPr>
                      <p:cNvPr id="2150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60648"/>
                        <a:ext cx="8075240" cy="65060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88013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altLang="en-US"/>
              <a:t>Channels</a:t>
            </a:r>
          </a:p>
        </p:txBody>
      </p:sp>
      <p:sp>
        <p:nvSpPr>
          <p:cNvPr id="17411" name="Rectangle 3"/>
          <p:cNvSpPr>
            <a:spLocks noGrp="1" noChangeArrowheads="1"/>
          </p:cNvSpPr>
          <p:nvPr>
            <p:ph type="body" idx="1"/>
          </p:nvPr>
        </p:nvSpPr>
        <p:spPr>
          <a:xfrm>
            <a:off x="336844" y="1321761"/>
            <a:ext cx="11493206" cy="2831544"/>
          </a:xfrm>
        </p:spPr>
        <p:txBody>
          <a:bodyPr/>
          <a:lstStyle/>
          <a:p>
            <a:r>
              <a:rPr lang="en-GB" altLang="en-US" sz="3600" dirty="0"/>
              <a:t>Control channels</a:t>
            </a:r>
          </a:p>
          <a:p>
            <a:pPr lvl="1"/>
            <a:r>
              <a:rPr lang="en-GB" altLang="en-US" sz="2800" dirty="0"/>
              <a:t>Setting up and maintaining calls</a:t>
            </a:r>
          </a:p>
          <a:p>
            <a:pPr lvl="1"/>
            <a:r>
              <a:rPr lang="en-GB" altLang="en-US" sz="2800" dirty="0"/>
              <a:t>Establish the relationship between the mobile unit and the nearest BS</a:t>
            </a:r>
          </a:p>
          <a:p>
            <a:r>
              <a:rPr lang="en-GB" altLang="en-US" sz="3600" dirty="0"/>
              <a:t>Traffic channels</a:t>
            </a:r>
          </a:p>
          <a:p>
            <a:pPr lvl="1"/>
            <a:r>
              <a:rPr lang="en-GB" altLang="en-US" sz="2800" dirty="0"/>
              <a:t>Carry voice and data (generally given as two simplex channels)</a:t>
            </a:r>
          </a:p>
        </p:txBody>
      </p:sp>
    </p:spTree>
    <p:extLst>
      <p:ext uri="{BB962C8B-B14F-4D97-AF65-F5344CB8AC3E}">
        <p14:creationId xmlns:p14="http://schemas.microsoft.com/office/powerpoint/2010/main" val="174561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3505200" y="152400"/>
          <a:ext cx="5105400" cy="6553200"/>
        </p:xfrm>
        <a:graphic>
          <a:graphicData uri="http://schemas.openxmlformats.org/presentationml/2006/ole">
            <mc:AlternateContent xmlns:mc="http://schemas.openxmlformats.org/markup-compatibility/2006">
              <mc:Choice xmlns:v="urn:schemas-microsoft-com:vml" Requires="v">
                <p:oleObj name="VISIO" r:id="rId2" imgW="5983224" imgH="9198864" progId="Visio.Drawing.5">
                  <p:embed/>
                </p:oleObj>
              </mc:Choice>
              <mc:Fallback>
                <p:oleObj name="VISIO" r:id="rId2" imgW="5983224" imgH="9198864" progId="Visio.Drawing.5">
                  <p:embed/>
                  <p:pic>
                    <p:nvPicPr>
                      <p:cNvPr id="2560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52400"/>
                        <a:ext cx="51054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51605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3276600" y="152400"/>
          <a:ext cx="5715000" cy="6477000"/>
        </p:xfrm>
        <a:graphic>
          <a:graphicData uri="http://schemas.openxmlformats.org/presentationml/2006/ole">
            <mc:AlternateContent xmlns:mc="http://schemas.openxmlformats.org/markup-compatibility/2006">
              <mc:Choice xmlns:v="urn:schemas-microsoft-com:vml" Requires="v">
                <p:oleObj name="VISIO" r:id="rId2" imgW="6877746" imgH="9183492" progId="Visio.Drawing.5">
                  <p:embed/>
                </p:oleObj>
              </mc:Choice>
              <mc:Fallback>
                <p:oleObj name="VISIO" r:id="rId2" imgW="6877746" imgH="9183492" progId="Visio.Drawing.5">
                  <p:embed/>
                  <p:pic>
                    <p:nvPicPr>
                      <p:cNvPr id="266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52400"/>
                        <a:ext cx="57150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62128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2895600" y="1828800"/>
            <a:ext cx="6400800" cy="738664"/>
          </a:xfrm>
        </p:spPr>
        <p:txBody>
          <a:bodyPr/>
          <a:lstStyle/>
          <a:p>
            <a:pPr eaLnBrk="1" hangingPunct="1"/>
            <a:r>
              <a:rPr lang="en-US" sz="4800" b="1">
                <a:solidFill>
                  <a:schemeClr val="accent2"/>
                </a:solidFill>
              </a:rPr>
              <a:t>G</a:t>
            </a:r>
            <a:r>
              <a:rPr lang="en-US" sz="3600" b="1">
                <a:solidFill>
                  <a:schemeClr val="accent2"/>
                </a:solidFill>
              </a:rPr>
              <a:t>eneral </a:t>
            </a:r>
            <a:r>
              <a:rPr lang="en-US" sz="4800" b="1">
                <a:solidFill>
                  <a:schemeClr val="accent2"/>
                </a:solidFill>
              </a:rPr>
              <a:t>P</a:t>
            </a:r>
            <a:r>
              <a:rPr lang="en-US" sz="3600" b="1">
                <a:solidFill>
                  <a:schemeClr val="accent2"/>
                </a:solidFill>
              </a:rPr>
              <a:t>acket </a:t>
            </a:r>
            <a:r>
              <a:rPr lang="en-US" sz="4800" b="1">
                <a:solidFill>
                  <a:schemeClr val="accent2"/>
                </a:solidFill>
              </a:rPr>
              <a:t>R</a:t>
            </a:r>
            <a:r>
              <a:rPr lang="en-US" sz="3600" b="1">
                <a:solidFill>
                  <a:schemeClr val="accent2"/>
                </a:solidFill>
              </a:rPr>
              <a:t>adio </a:t>
            </a:r>
            <a:r>
              <a:rPr lang="en-US" sz="4800" b="1">
                <a:solidFill>
                  <a:schemeClr val="accent2"/>
                </a:solidFill>
              </a:rPr>
              <a:t>S</a:t>
            </a:r>
            <a:r>
              <a:rPr lang="en-US" sz="3600" b="1">
                <a:solidFill>
                  <a:schemeClr val="accent2"/>
                </a:solidFill>
              </a:rPr>
              <a:t>ervice</a:t>
            </a:r>
          </a:p>
        </p:txBody>
      </p:sp>
      <p:sp>
        <p:nvSpPr>
          <p:cNvPr id="2051" name="Rectangle 4"/>
          <p:cNvSpPr>
            <a:spLocks noChangeArrowheads="1"/>
          </p:cNvSpPr>
          <p:nvPr/>
        </p:nvSpPr>
        <p:spPr bwMode="auto">
          <a:xfrm>
            <a:off x="3581400" y="3962400"/>
            <a:ext cx="52578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60B5CC"/>
              </a:solidFill>
              <a:latin typeface="Arial" pitchFamily="34" charset="0"/>
            </a:endParaRPr>
          </a:p>
        </p:txBody>
      </p:sp>
    </p:spTree>
    <p:extLst>
      <p:ext uri="{BB962C8B-B14F-4D97-AF65-F5344CB8AC3E}">
        <p14:creationId xmlns:p14="http://schemas.microsoft.com/office/powerpoint/2010/main" val="1926799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GPRS</a:t>
            </a:r>
            <a:endParaRPr lang="en-IN" dirty="0"/>
          </a:p>
        </p:txBody>
      </p:sp>
      <p:sp>
        <p:nvSpPr>
          <p:cNvPr id="3" name="Content Placeholder 2"/>
          <p:cNvSpPr>
            <a:spLocks noGrp="1"/>
          </p:cNvSpPr>
          <p:nvPr>
            <p:ph idx="1"/>
          </p:nvPr>
        </p:nvSpPr>
        <p:spPr>
          <a:xfrm>
            <a:off x="1651294" y="1407486"/>
            <a:ext cx="9620932" cy="2000548"/>
          </a:xfrm>
        </p:spPr>
        <p:txBody>
          <a:bodyPr/>
          <a:lstStyle/>
          <a:p>
            <a:r>
              <a:rPr lang="en-US" dirty="0"/>
              <a:t>GPRS is an expansion Global System for Mobile Communication. It is basically a packet-oriented mobile data standard on the 2G and 3G cellular communication network’s global system for mobile communication. GPRS was built up by European Telecommunications Standards Institute (ETSI)</a:t>
            </a:r>
            <a:endParaRPr lang="en-IN" dirty="0"/>
          </a:p>
        </p:txBody>
      </p:sp>
    </p:spTree>
    <p:extLst>
      <p:ext uri="{BB962C8B-B14F-4D97-AF65-F5344CB8AC3E}">
        <p14:creationId xmlns:p14="http://schemas.microsoft.com/office/powerpoint/2010/main" val="1877102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1524000" y="0"/>
            <a:ext cx="9144000" cy="838200"/>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fontAlgn="base">
              <a:spcBef>
                <a:spcPct val="0"/>
              </a:spcBef>
              <a:spcAft>
                <a:spcPct val="0"/>
              </a:spcAft>
            </a:pPr>
            <a:r>
              <a:rPr lang="en-US" sz="3600">
                <a:solidFill>
                  <a:prstClr val="white"/>
                </a:solidFill>
                <a:latin typeface="Arial Narrow" pitchFamily="34" charset="0"/>
              </a:rPr>
              <a:t>Comparison of GSM &amp; GPRS</a:t>
            </a:r>
          </a:p>
        </p:txBody>
      </p:sp>
      <p:graphicFrame>
        <p:nvGraphicFramePr>
          <p:cNvPr id="721923" name="Group 3"/>
          <p:cNvGraphicFramePr>
            <a:graphicFrameLocks noGrp="1"/>
          </p:cNvGraphicFramePr>
          <p:nvPr/>
        </p:nvGraphicFramePr>
        <p:xfrm>
          <a:off x="1905000" y="980728"/>
          <a:ext cx="8382000" cy="5733224"/>
        </p:xfrm>
        <a:graphic>
          <a:graphicData uri="http://schemas.openxmlformats.org/drawingml/2006/table">
            <a:tbl>
              <a:tblPr/>
              <a:tblGrid>
                <a:gridCol w="2867025">
                  <a:extLst>
                    <a:ext uri="{9D8B030D-6E8A-4147-A177-3AD203B41FA5}">
                      <a16:colId xmlns:a16="http://schemas.microsoft.com/office/drawing/2014/main" val="20000"/>
                    </a:ext>
                  </a:extLst>
                </a:gridCol>
                <a:gridCol w="3151188">
                  <a:extLst>
                    <a:ext uri="{9D8B030D-6E8A-4147-A177-3AD203B41FA5}">
                      <a16:colId xmlns:a16="http://schemas.microsoft.com/office/drawing/2014/main" val="20001"/>
                    </a:ext>
                  </a:extLst>
                </a:gridCol>
                <a:gridCol w="2363787">
                  <a:extLst>
                    <a:ext uri="{9D8B030D-6E8A-4147-A177-3AD203B41FA5}">
                      <a16:colId xmlns:a16="http://schemas.microsoft.com/office/drawing/2014/main" val="20002"/>
                    </a:ext>
                  </a:extLst>
                </a:gridCol>
              </a:tblGrid>
              <a:tr h="8717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rgbClr val="003399"/>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FF3300"/>
                          </a:solidFill>
                          <a:effectLst/>
                          <a:latin typeface="Arial" charset="0"/>
                        </a:rPr>
                        <a:t>GSM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FF3300"/>
                          </a:solidFill>
                          <a:effectLst/>
                          <a:latin typeface="Arial" charset="0"/>
                        </a:rPr>
                        <a:t>GPRS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17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rgbClr val="003399"/>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002060"/>
                          </a:solidFill>
                          <a:effectLst/>
                          <a:latin typeface="Arial" charset="0"/>
                        </a:rPr>
                        <a:t>Supports only voice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002060"/>
                          </a:solidFill>
                          <a:effectLst/>
                          <a:latin typeface="Arial" charset="0"/>
                        </a:rPr>
                        <a:t>Supports Data over GSM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17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rgbClr val="003399"/>
                          </a:solidFill>
                          <a:effectLst/>
                          <a:latin typeface="Arial" charset="0"/>
                        </a:rPr>
                        <a:t>Data Rates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003399"/>
                          </a:solidFill>
                          <a:effectLst/>
                          <a:latin typeface="Arial" charset="0"/>
                        </a:rPr>
                        <a:t>9.6 Kbps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rgbClr val="003399"/>
                          </a:solidFill>
                          <a:effectLst/>
                          <a:latin typeface="Arial" charset="0"/>
                        </a:rPr>
                        <a:t>14.4 to 171.2 Kbps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98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rgbClr val="003399"/>
                          </a:solidFill>
                          <a:effectLst/>
                          <a:latin typeface="Arial" charset="0"/>
                        </a:rPr>
                        <a:t>Modulation Technique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003399"/>
                          </a:solidFill>
                          <a:effectLst/>
                          <a:latin typeface="Arial" charset="0"/>
                        </a:rPr>
                        <a:t>GMSK</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003399"/>
                          </a:solidFill>
                          <a:effectLst/>
                          <a:latin typeface="Arial" charset="0"/>
                        </a:rPr>
                        <a:t>(Gaussian Minimum shift keying)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003399"/>
                          </a:solidFill>
                          <a:effectLst/>
                          <a:latin typeface="Arial" charset="0"/>
                        </a:rPr>
                        <a:t>GMSK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293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rgbClr val="003399"/>
                          </a:solidFill>
                          <a:effectLst/>
                          <a:latin typeface="Arial" charset="0"/>
                        </a:rPr>
                        <a:t>Billing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003399"/>
                          </a:solidFill>
                          <a:effectLst/>
                          <a:latin typeface="Arial" charset="0"/>
                        </a:rPr>
                        <a:t>Duration of connection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003399"/>
                          </a:solidFill>
                          <a:effectLst/>
                          <a:latin typeface="Arial" charset="0"/>
                        </a:rPr>
                        <a:t>Amount of data transferred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4179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rgbClr val="003399"/>
                          </a:solidFill>
                          <a:effectLst/>
                          <a:latin typeface="Arial" charset="0"/>
                        </a:rPr>
                        <a:t>Type of Connection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rgbClr val="003399"/>
                          </a:solidFill>
                          <a:effectLst/>
                          <a:latin typeface="Arial" charset="0"/>
                        </a:rPr>
                        <a:t>Circuit – Switched Technology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rgbClr val="003399"/>
                          </a:solidFill>
                          <a:effectLst/>
                          <a:latin typeface="Arial" charset="0"/>
                        </a:rPr>
                        <a:t>Packet - Switched Technology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2233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524000" y="0"/>
            <a:ext cx="9144000" cy="685800"/>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fontAlgn="base">
              <a:spcBef>
                <a:spcPct val="0"/>
              </a:spcBef>
              <a:spcAft>
                <a:spcPct val="0"/>
              </a:spcAft>
            </a:pPr>
            <a:r>
              <a:rPr lang="en-US" sz="3600">
                <a:solidFill>
                  <a:prstClr val="white"/>
                </a:solidFill>
                <a:latin typeface="Arial Narrow" pitchFamily="34" charset="0"/>
              </a:rPr>
              <a:t>GPRS in INDIA</a:t>
            </a:r>
          </a:p>
        </p:txBody>
      </p:sp>
      <p:sp>
        <p:nvSpPr>
          <p:cNvPr id="5123" name="Rectangle 3"/>
          <p:cNvSpPr>
            <a:spLocks noChangeArrowheads="1"/>
          </p:cNvSpPr>
          <p:nvPr/>
        </p:nvSpPr>
        <p:spPr bwMode="auto">
          <a:xfrm>
            <a:off x="2057400" y="1066800"/>
            <a:ext cx="716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fontAlgn="base">
              <a:lnSpc>
                <a:spcPct val="125000"/>
              </a:lnSpc>
              <a:spcBef>
                <a:spcPct val="20000"/>
              </a:spcBef>
              <a:spcAft>
                <a:spcPct val="0"/>
              </a:spcAft>
              <a:buSzPct val="75000"/>
            </a:pPr>
            <a:r>
              <a:rPr lang="en-US" sz="2600" b="1">
                <a:solidFill>
                  <a:srgbClr val="003399"/>
                </a:solidFill>
                <a:latin typeface="Arial" pitchFamily="34" charset="0"/>
              </a:rPr>
              <a:t>	</a:t>
            </a:r>
          </a:p>
          <a:p>
            <a:pPr marL="342900" indent="-342900" fontAlgn="base">
              <a:lnSpc>
                <a:spcPct val="125000"/>
              </a:lnSpc>
              <a:spcBef>
                <a:spcPct val="20000"/>
              </a:spcBef>
              <a:spcAft>
                <a:spcPct val="0"/>
              </a:spcAft>
              <a:buBlip>
                <a:blip r:embed="rId2"/>
              </a:buBlip>
            </a:pPr>
            <a:r>
              <a:rPr lang="en-US" sz="2600" b="1">
                <a:solidFill>
                  <a:srgbClr val="003399"/>
                </a:solidFill>
                <a:latin typeface="Arial" pitchFamily="34" charset="0"/>
              </a:rPr>
              <a:t> BPL Mobile</a:t>
            </a:r>
          </a:p>
          <a:p>
            <a:pPr marL="342900" indent="-342900" fontAlgn="base">
              <a:lnSpc>
                <a:spcPct val="125000"/>
              </a:lnSpc>
              <a:spcBef>
                <a:spcPct val="20000"/>
              </a:spcBef>
              <a:spcAft>
                <a:spcPct val="0"/>
              </a:spcAft>
              <a:buBlip>
                <a:blip r:embed="rId2"/>
              </a:buBlip>
            </a:pPr>
            <a:r>
              <a:rPr lang="en-US" sz="2600" b="1">
                <a:solidFill>
                  <a:srgbClr val="003399"/>
                </a:solidFill>
                <a:latin typeface="Arial" pitchFamily="34" charset="0"/>
              </a:rPr>
              <a:t> Bharti Cellular</a:t>
            </a:r>
          </a:p>
          <a:p>
            <a:pPr marL="342900" indent="-342900" fontAlgn="base">
              <a:lnSpc>
                <a:spcPct val="125000"/>
              </a:lnSpc>
              <a:spcBef>
                <a:spcPct val="20000"/>
              </a:spcBef>
              <a:spcAft>
                <a:spcPct val="0"/>
              </a:spcAft>
              <a:buBlip>
                <a:blip r:embed="rId2"/>
              </a:buBlip>
            </a:pPr>
            <a:r>
              <a:rPr lang="en-US" sz="2600" b="1">
                <a:solidFill>
                  <a:srgbClr val="003399"/>
                </a:solidFill>
                <a:latin typeface="Arial" pitchFamily="34" charset="0"/>
              </a:rPr>
              <a:t> Hutchison Max</a:t>
            </a:r>
          </a:p>
          <a:p>
            <a:pPr marL="342900" indent="-342900" fontAlgn="base">
              <a:lnSpc>
                <a:spcPct val="125000"/>
              </a:lnSpc>
              <a:spcBef>
                <a:spcPct val="20000"/>
              </a:spcBef>
              <a:spcAft>
                <a:spcPct val="0"/>
              </a:spcAft>
              <a:buBlip>
                <a:blip r:embed="rId2"/>
              </a:buBlip>
            </a:pPr>
            <a:r>
              <a:rPr lang="en-US" sz="2600" b="1">
                <a:solidFill>
                  <a:srgbClr val="003399"/>
                </a:solidFill>
                <a:latin typeface="Arial" pitchFamily="34" charset="0"/>
              </a:rPr>
              <a:t> Hutchison Essar</a:t>
            </a:r>
          </a:p>
          <a:p>
            <a:pPr marL="342900" indent="-342900" fontAlgn="base">
              <a:lnSpc>
                <a:spcPct val="125000"/>
              </a:lnSpc>
              <a:spcBef>
                <a:spcPct val="20000"/>
              </a:spcBef>
              <a:spcAft>
                <a:spcPct val="0"/>
              </a:spcAft>
              <a:buBlip>
                <a:blip r:embed="rId2"/>
              </a:buBlip>
            </a:pPr>
            <a:r>
              <a:rPr lang="en-US" sz="2600" b="1">
                <a:solidFill>
                  <a:srgbClr val="003399"/>
                </a:solidFill>
                <a:latin typeface="Arial" pitchFamily="34" charset="0"/>
              </a:rPr>
              <a:t> Idea Cellular</a:t>
            </a:r>
          </a:p>
          <a:p>
            <a:pPr marL="342900" indent="-342900" fontAlgn="base">
              <a:lnSpc>
                <a:spcPct val="125000"/>
              </a:lnSpc>
              <a:spcBef>
                <a:spcPct val="20000"/>
              </a:spcBef>
              <a:spcAft>
                <a:spcPct val="0"/>
              </a:spcAft>
              <a:buSzPct val="75000"/>
            </a:pPr>
            <a:r>
              <a:rPr lang="en-US" sz="2600" b="1">
                <a:solidFill>
                  <a:srgbClr val="003399"/>
                </a:solidFill>
                <a:latin typeface="Arial" pitchFamily="34" charset="0"/>
              </a:rPr>
              <a:t> </a:t>
            </a:r>
          </a:p>
        </p:txBody>
      </p:sp>
    </p:spTree>
    <p:extLst>
      <p:ext uri="{BB962C8B-B14F-4D97-AF65-F5344CB8AC3E}">
        <p14:creationId xmlns:p14="http://schemas.microsoft.com/office/powerpoint/2010/main" val="395545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524000" y="0"/>
            <a:ext cx="9144000" cy="762000"/>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fontAlgn="base">
              <a:spcBef>
                <a:spcPct val="0"/>
              </a:spcBef>
              <a:spcAft>
                <a:spcPct val="0"/>
              </a:spcAft>
            </a:pPr>
            <a:r>
              <a:rPr lang="en-US" sz="3600">
                <a:solidFill>
                  <a:prstClr val="white"/>
                </a:solidFill>
                <a:latin typeface="Arial Narrow" pitchFamily="34" charset="0"/>
              </a:rPr>
              <a:t>Benefits of GPRS</a:t>
            </a:r>
          </a:p>
        </p:txBody>
      </p:sp>
      <p:sp>
        <p:nvSpPr>
          <p:cNvPr id="6147" name="Rectangle 3"/>
          <p:cNvSpPr>
            <a:spLocks noChangeArrowheads="1"/>
          </p:cNvSpPr>
          <p:nvPr/>
        </p:nvSpPr>
        <p:spPr bwMode="auto">
          <a:xfrm>
            <a:off x="1905000" y="12954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fontAlgn="base">
              <a:lnSpc>
                <a:spcPct val="125000"/>
              </a:lnSpc>
              <a:spcBef>
                <a:spcPct val="20000"/>
              </a:spcBef>
              <a:spcAft>
                <a:spcPct val="0"/>
              </a:spcAft>
              <a:buBlip>
                <a:blip r:embed="rId2"/>
              </a:buBlip>
            </a:pPr>
            <a:r>
              <a:rPr lang="en-US" sz="2600" b="1">
                <a:solidFill>
                  <a:srgbClr val="003399"/>
                </a:solidFill>
                <a:latin typeface="Arial" pitchFamily="34" charset="0"/>
              </a:rPr>
              <a:t>New Data Services</a:t>
            </a:r>
          </a:p>
          <a:p>
            <a:pPr marL="457200" indent="-457200" fontAlgn="base">
              <a:lnSpc>
                <a:spcPct val="125000"/>
              </a:lnSpc>
              <a:spcBef>
                <a:spcPct val="20000"/>
              </a:spcBef>
              <a:spcAft>
                <a:spcPct val="0"/>
              </a:spcAft>
              <a:buBlip>
                <a:blip r:embed="rId2"/>
              </a:buBlip>
            </a:pPr>
            <a:r>
              <a:rPr lang="en-US" sz="2600" b="1">
                <a:solidFill>
                  <a:srgbClr val="003399"/>
                </a:solidFill>
                <a:latin typeface="Arial" pitchFamily="34" charset="0"/>
              </a:rPr>
              <a:t>High Speed (Data Rate 14.4 – 171.2 kbps)</a:t>
            </a:r>
          </a:p>
          <a:p>
            <a:pPr marL="457200" indent="-457200" fontAlgn="base">
              <a:lnSpc>
                <a:spcPct val="125000"/>
              </a:lnSpc>
              <a:spcBef>
                <a:spcPct val="20000"/>
              </a:spcBef>
              <a:spcAft>
                <a:spcPct val="0"/>
              </a:spcAft>
              <a:buBlip>
                <a:blip r:embed="rId2"/>
              </a:buBlip>
            </a:pPr>
            <a:r>
              <a:rPr lang="en-US" sz="2600" b="1">
                <a:solidFill>
                  <a:srgbClr val="003399"/>
                </a:solidFill>
                <a:latin typeface="Arial" pitchFamily="34" charset="0"/>
              </a:rPr>
              <a:t>Efficient use of radio bandwidth (Statistical  Multiplexing) </a:t>
            </a:r>
          </a:p>
          <a:p>
            <a:pPr marL="457200" indent="-457200" fontAlgn="base">
              <a:lnSpc>
                <a:spcPct val="125000"/>
              </a:lnSpc>
              <a:spcBef>
                <a:spcPct val="20000"/>
              </a:spcBef>
              <a:spcAft>
                <a:spcPct val="0"/>
              </a:spcAft>
              <a:buBlip>
                <a:blip r:embed="rId2"/>
              </a:buBlip>
            </a:pPr>
            <a:r>
              <a:rPr lang="en-US" sz="2600" b="1">
                <a:solidFill>
                  <a:srgbClr val="003399"/>
                </a:solidFill>
                <a:latin typeface="Arial" pitchFamily="34" charset="0"/>
              </a:rPr>
              <a:t>Circuit switching &amp; Packet Switching can be used in parallel</a:t>
            </a:r>
          </a:p>
          <a:p>
            <a:pPr marL="457200" indent="-457200" fontAlgn="base">
              <a:lnSpc>
                <a:spcPct val="125000"/>
              </a:lnSpc>
              <a:spcBef>
                <a:spcPct val="20000"/>
              </a:spcBef>
              <a:spcAft>
                <a:spcPct val="0"/>
              </a:spcAft>
              <a:buBlip>
                <a:blip r:embed="rId2"/>
              </a:buBlip>
            </a:pPr>
            <a:r>
              <a:rPr lang="en-US" sz="2600" b="1">
                <a:solidFill>
                  <a:srgbClr val="003399"/>
                </a:solidFill>
                <a:latin typeface="Arial" pitchFamily="34" charset="0"/>
              </a:rPr>
              <a:t>Constant connectivity</a:t>
            </a:r>
          </a:p>
          <a:p>
            <a:pPr marL="457200" indent="-457200" fontAlgn="base">
              <a:lnSpc>
                <a:spcPct val="125000"/>
              </a:lnSpc>
              <a:spcBef>
                <a:spcPct val="20000"/>
              </a:spcBef>
              <a:spcAft>
                <a:spcPct val="0"/>
              </a:spcAft>
            </a:pPr>
            <a:endParaRPr lang="en-US" sz="2600" b="1">
              <a:solidFill>
                <a:srgbClr val="003399"/>
              </a:solidFill>
              <a:latin typeface="Arial" pitchFamily="34" charset="0"/>
            </a:endParaRPr>
          </a:p>
        </p:txBody>
      </p:sp>
    </p:spTree>
    <p:extLst>
      <p:ext uri="{BB962C8B-B14F-4D97-AF65-F5344CB8AC3E}">
        <p14:creationId xmlns:p14="http://schemas.microsoft.com/office/powerpoint/2010/main" val="634152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828800" y="152400"/>
            <a:ext cx="8610600" cy="553998"/>
          </a:xfrm>
        </p:spPr>
        <p:txBody>
          <a:bodyPr/>
          <a:lstStyle/>
          <a:p>
            <a:pPr algn="l" eaLnBrk="1" hangingPunct="1"/>
            <a:r>
              <a:rPr lang="en-US" sz="3600" b="1">
                <a:solidFill>
                  <a:schemeClr val="accent2"/>
                </a:solidFill>
              </a:rPr>
              <a:t>GPRS: data transfer over GSM</a:t>
            </a:r>
          </a:p>
        </p:txBody>
      </p:sp>
      <p:sp>
        <p:nvSpPr>
          <p:cNvPr id="7171" name="Rectangle 3"/>
          <p:cNvSpPr>
            <a:spLocks noGrp="1" noChangeArrowheads="1"/>
          </p:cNvSpPr>
          <p:nvPr>
            <p:ph type="body" idx="1"/>
          </p:nvPr>
        </p:nvSpPr>
        <p:spPr>
          <a:xfrm>
            <a:off x="2057400" y="1447801"/>
            <a:ext cx="8153400" cy="3816429"/>
          </a:xfrm>
        </p:spPr>
        <p:txBody>
          <a:bodyPr/>
          <a:lstStyle/>
          <a:p>
            <a:pPr eaLnBrk="1" hangingPunct="1"/>
            <a:r>
              <a:rPr lang="en-US" sz="2800" dirty="0">
                <a:solidFill>
                  <a:srgbClr val="002060"/>
                </a:solidFill>
              </a:rPr>
              <a:t>Two enhancements to GSM for data</a:t>
            </a:r>
          </a:p>
          <a:p>
            <a:pPr lvl="1" eaLnBrk="1" hangingPunct="1"/>
            <a:r>
              <a:rPr lang="en-US" sz="2600" dirty="0">
                <a:solidFill>
                  <a:srgbClr val="002060"/>
                </a:solidFill>
              </a:rPr>
              <a:t>HSCSD - High Speed Circuit Switched Data</a:t>
            </a:r>
          </a:p>
          <a:p>
            <a:pPr lvl="1" eaLnBrk="1" hangingPunct="1"/>
            <a:r>
              <a:rPr lang="en-US" sz="2600" dirty="0">
                <a:solidFill>
                  <a:srgbClr val="002060"/>
                </a:solidFill>
              </a:rPr>
              <a:t>GPRS - General Packet Radio Service</a:t>
            </a:r>
          </a:p>
          <a:p>
            <a:pPr eaLnBrk="1" hangingPunct="1"/>
            <a:r>
              <a:rPr lang="en-US" sz="2800" dirty="0">
                <a:solidFill>
                  <a:srgbClr val="002060"/>
                </a:solidFill>
              </a:rPr>
              <a:t>Both have capacity to use new coding schemes and to make </a:t>
            </a:r>
            <a:r>
              <a:rPr lang="en-US" sz="2800" dirty="0" err="1">
                <a:solidFill>
                  <a:srgbClr val="002060"/>
                </a:solidFill>
              </a:rPr>
              <a:t>multislot</a:t>
            </a:r>
            <a:r>
              <a:rPr lang="en-US" sz="2800" dirty="0">
                <a:solidFill>
                  <a:srgbClr val="002060"/>
                </a:solidFill>
              </a:rPr>
              <a:t> allocation</a:t>
            </a:r>
          </a:p>
          <a:p>
            <a:pPr eaLnBrk="1" hangingPunct="1"/>
            <a:r>
              <a:rPr lang="en-US" sz="2800" dirty="0">
                <a:solidFill>
                  <a:srgbClr val="002060"/>
                </a:solidFill>
              </a:rPr>
              <a:t>GPRS, being a packet switched service, is known to be more efficient and flexible for data transfer purposes</a:t>
            </a:r>
          </a:p>
          <a:p>
            <a:pPr eaLnBrk="1" hangingPunct="1"/>
            <a:r>
              <a:rPr lang="en-US" sz="2800" dirty="0">
                <a:solidFill>
                  <a:srgbClr val="002060"/>
                </a:solidFill>
              </a:rPr>
              <a:t>It delivers circuit and packet-switched services in one mobile radio network</a:t>
            </a:r>
          </a:p>
        </p:txBody>
      </p:sp>
    </p:spTree>
    <p:extLst>
      <p:ext uri="{BB962C8B-B14F-4D97-AF65-F5344CB8AC3E}">
        <p14:creationId xmlns:p14="http://schemas.microsoft.com/office/powerpoint/2010/main" val="3905064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76034" y="122634"/>
            <a:ext cx="9461395" cy="553998"/>
          </a:xfrm>
        </p:spPr>
        <p:txBody>
          <a:bodyPr/>
          <a:lstStyle/>
          <a:p>
            <a:pPr algn="l" eaLnBrk="1" hangingPunct="1"/>
            <a:r>
              <a:rPr lang="en-US" sz="3600" b="1">
                <a:solidFill>
                  <a:schemeClr val="accent2"/>
                </a:solidFill>
              </a:rPr>
              <a:t>GPRS features</a:t>
            </a:r>
          </a:p>
        </p:txBody>
      </p:sp>
      <p:sp>
        <p:nvSpPr>
          <p:cNvPr id="8195" name="Rectangle 3"/>
          <p:cNvSpPr>
            <a:spLocks noGrp="1" noChangeArrowheads="1"/>
          </p:cNvSpPr>
          <p:nvPr>
            <p:ph type="body" idx="1"/>
          </p:nvPr>
        </p:nvSpPr>
        <p:spPr>
          <a:xfrm>
            <a:off x="2057400" y="1524000"/>
            <a:ext cx="8153400" cy="2686889"/>
          </a:xfrm>
        </p:spPr>
        <p:txBody>
          <a:bodyPr/>
          <a:lstStyle/>
          <a:p>
            <a:pPr eaLnBrk="1" hangingPunct="1">
              <a:lnSpc>
                <a:spcPct val="90000"/>
              </a:lnSpc>
            </a:pPr>
            <a:r>
              <a:rPr lang="en-US" dirty="0">
                <a:solidFill>
                  <a:srgbClr val="002060"/>
                </a:solidFill>
              </a:rPr>
              <a:t>Radio resources are allocated for only one or a few packets at a time, so GPRS enables</a:t>
            </a:r>
          </a:p>
          <a:p>
            <a:pPr lvl="1" eaLnBrk="1" hangingPunct="1">
              <a:lnSpc>
                <a:spcPct val="90000"/>
              </a:lnSpc>
            </a:pPr>
            <a:r>
              <a:rPr lang="en-US" dirty="0">
                <a:solidFill>
                  <a:srgbClr val="002060"/>
                </a:solidFill>
              </a:rPr>
              <a:t>many users to share radio resources, and allow efficient transport of packets</a:t>
            </a:r>
          </a:p>
          <a:p>
            <a:pPr lvl="1" eaLnBrk="1" hangingPunct="1">
              <a:lnSpc>
                <a:spcPct val="90000"/>
              </a:lnSpc>
            </a:pPr>
            <a:r>
              <a:rPr lang="en-US" dirty="0">
                <a:solidFill>
                  <a:srgbClr val="002060"/>
                </a:solidFill>
              </a:rPr>
              <a:t>fast setup/access times</a:t>
            </a:r>
          </a:p>
          <a:p>
            <a:pPr lvl="1" eaLnBrk="1" hangingPunct="1">
              <a:lnSpc>
                <a:spcPct val="90000"/>
              </a:lnSpc>
            </a:pPr>
            <a:r>
              <a:rPr lang="en-US" dirty="0">
                <a:solidFill>
                  <a:srgbClr val="002060"/>
                </a:solidFill>
              </a:rPr>
              <a:t>connectivity to external packet data networks</a:t>
            </a:r>
          </a:p>
          <a:p>
            <a:pPr lvl="1" eaLnBrk="1" hangingPunct="1">
              <a:lnSpc>
                <a:spcPct val="90000"/>
              </a:lnSpc>
            </a:pPr>
            <a:r>
              <a:rPr lang="en-US" dirty="0">
                <a:solidFill>
                  <a:srgbClr val="002060"/>
                </a:solidFill>
              </a:rPr>
              <a:t>volume-based charging</a:t>
            </a:r>
          </a:p>
          <a:p>
            <a:pPr eaLnBrk="1" hangingPunct="1">
              <a:lnSpc>
                <a:spcPct val="90000"/>
              </a:lnSpc>
            </a:pPr>
            <a:r>
              <a:rPr lang="en-US" dirty="0">
                <a:solidFill>
                  <a:srgbClr val="002060"/>
                </a:solidFill>
              </a:rPr>
              <a:t>GPRS also carries SMS in data channels rather than signaling channels as in GSM</a:t>
            </a:r>
          </a:p>
        </p:txBody>
      </p:sp>
    </p:spTree>
    <p:extLst>
      <p:ext uri="{BB962C8B-B14F-4D97-AF65-F5344CB8AC3E}">
        <p14:creationId xmlns:p14="http://schemas.microsoft.com/office/powerpoint/2010/main" val="3221906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nb-NO"/>
              <a:t>Service Types</a:t>
            </a:r>
            <a:endParaRPr lang="en-US"/>
          </a:p>
        </p:txBody>
      </p:sp>
      <p:sp>
        <p:nvSpPr>
          <p:cNvPr id="9219" name="Rectangle 3"/>
          <p:cNvSpPr>
            <a:spLocks noGrp="1" noChangeArrowheads="1"/>
          </p:cNvSpPr>
          <p:nvPr>
            <p:ph type="body" idx="1"/>
          </p:nvPr>
        </p:nvSpPr>
        <p:spPr>
          <a:xfrm>
            <a:off x="1651294" y="1407486"/>
            <a:ext cx="9620932" cy="1631216"/>
          </a:xfrm>
        </p:spPr>
        <p:txBody>
          <a:bodyPr/>
          <a:lstStyle/>
          <a:p>
            <a:pPr eaLnBrk="1" hangingPunct="1"/>
            <a:r>
              <a:rPr lang="nb-NO"/>
              <a:t>Point-to-Point</a:t>
            </a:r>
          </a:p>
          <a:p>
            <a:pPr lvl="1" eaLnBrk="1" hangingPunct="1"/>
            <a:r>
              <a:rPr lang="nb-NO"/>
              <a:t>Internet access by user</a:t>
            </a:r>
          </a:p>
          <a:p>
            <a:pPr eaLnBrk="1" hangingPunct="1"/>
            <a:r>
              <a:rPr lang="nb-NO"/>
              <a:t>Point-to-Multipoint</a:t>
            </a:r>
          </a:p>
          <a:p>
            <a:pPr lvl="1" eaLnBrk="1" hangingPunct="1"/>
            <a:r>
              <a:rPr lang="nb-NO"/>
              <a:t>Delivery of information (e.g. news) to multiple locations or interactive conference applications</a:t>
            </a:r>
            <a:endParaRPr lang="en-US"/>
          </a:p>
        </p:txBody>
      </p:sp>
    </p:spTree>
    <p:extLst>
      <p:ext uri="{BB962C8B-B14F-4D97-AF65-F5344CB8AC3E}">
        <p14:creationId xmlns:p14="http://schemas.microsoft.com/office/powerpoint/2010/main" val="643699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GB" altLang="en-US"/>
              <a:t>Call Stages</a:t>
            </a:r>
          </a:p>
        </p:txBody>
      </p:sp>
      <p:pic>
        <p:nvPicPr>
          <p:cNvPr id="20483" name="Picture 3"/>
          <p:cNvPicPr>
            <a:picLocks noChangeAspect="1" noChangeArrowheads="1"/>
          </p:cNvPicPr>
          <p:nvPr/>
        </p:nvPicPr>
        <p:blipFill>
          <a:blip r:embed="rId2"/>
          <a:srcRect b="8907"/>
          <a:stretch>
            <a:fillRect/>
          </a:stretch>
        </p:blipFill>
        <p:spPr bwMode="auto">
          <a:xfrm>
            <a:off x="5124450" y="0"/>
            <a:ext cx="5543550" cy="6858000"/>
          </a:xfrm>
          <a:prstGeom prst="rect">
            <a:avLst/>
          </a:prstGeom>
          <a:noFill/>
          <a:ln w="9525">
            <a:noFill/>
            <a:miter lim="800000"/>
            <a:headEnd/>
            <a:tailEnd/>
          </a:ln>
        </p:spPr>
      </p:pic>
    </p:spTree>
    <p:extLst>
      <p:ext uri="{BB962C8B-B14F-4D97-AF65-F5344CB8AC3E}">
        <p14:creationId xmlns:p14="http://schemas.microsoft.com/office/powerpoint/2010/main" val="3720708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nb-NO" dirty="0"/>
              <a:t>QoS Profile for GPRS Bearers</a:t>
            </a:r>
            <a:endParaRPr lang="en-US" dirty="0"/>
          </a:p>
        </p:txBody>
      </p:sp>
      <p:sp>
        <p:nvSpPr>
          <p:cNvPr id="10243" name="Rectangle 3"/>
          <p:cNvSpPr>
            <a:spLocks noGrp="1" noChangeArrowheads="1"/>
          </p:cNvSpPr>
          <p:nvPr>
            <p:ph type="body" idx="1"/>
          </p:nvPr>
        </p:nvSpPr>
        <p:spPr>
          <a:xfrm>
            <a:off x="1146989" y="1299420"/>
            <a:ext cx="9620932" cy="2548390"/>
          </a:xfrm>
        </p:spPr>
        <p:txBody>
          <a:bodyPr/>
          <a:lstStyle/>
          <a:p>
            <a:pPr eaLnBrk="1" hangingPunct="1">
              <a:lnSpc>
                <a:spcPct val="90000"/>
              </a:lnSpc>
            </a:pPr>
            <a:r>
              <a:rPr lang="nb-NO" sz="2800" dirty="0"/>
              <a:t>Describes applications characteristics and QoS requirements</a:t>
            </a:r>
          </a:p>
          <a:p>
            <a:pPr eaLnBrk="1" hangingPunct="1">
              <a:lnSpc>
                <a:spcPct val="90000"/>
              </a:lnSpc>
            </a:pPr>
            <a:r>
              <a:rPr lang="nb-NO" sz="2800" dirty="0"/>
              <a:t>4 parameters:</a:t>
            </a:r>
          </a:p>
          <a:p>
            <a:pPr lvl="1" eaLnBrk="1" hangingPunct="1">
              <a:lnSpc>
                <a:spcPct val="90000"/>
              </a:lnSpc>
            </a:pPr>
            <a:r>
              <a:rPr lang="nb-NO" sz="2600" dirty="0"/>
              <a:t>Service precedence</a:t>
            </a:r>
          </a:p>
          <a:p>
            <a:pPr lvl="1" eaLnBrk="1" hangingPunct="1">
              <a:lnSpc>
                <a:spcPct val="90000"/>
              </a:lnSpc>
            </a:pPr>
            <a:r>
              <a:rPr lang="nb-NO" sz="2600" dirty="0"/>
              <a:t>Reliability parameter</a:t>
            </a:r>
          </a:p>
          <a:p>
            <a:pPr lvl="1" eaLnBrk="1" hangingPunct="1">
              <a:lnSpc>
                <a:spcPct val="90000"/>
              </a:lnSpc>
            </a:pPr>
            <a:r>
              <a:rPr lang="nb-NO" sz="2600" dirty="0"/>
              <a:t>Delay parameters</a:t>
            </a:r>
          </a:p>
          <a:p>
            <a:pPr lvl="1" eaLnBrk="1" hangingPunct="1">
              <a:lnSpc>
                <a:spcPct val="90000"/>
              </a:lnSpc>
            </a:pPr>
            <a:r>
              <a:rPr lang="nb-NO" sz="2600" dirty="0"/>
              <a:t>Throughput parameter</a:t>
            </a:r>
          </a:p>
          <a:p>
            <a:pPr lvl="2" eaLnBrk="1" hangingPunct="1">
              <a:lnSpc>
                <a:spcPct val="90000"/>
              </a:lnSpc>
            </a:pPr>
            <a:r>
              <a:rPr lang="nb-NO" sz="2400" dirty="0">
                <a:latin typeface="Arial" pitchFamily="34" charset="0"/>
              </a:rPr>
              <a:t>Maximum and mean bit rates</a:t>
            </a:r>
            <a:endParaRPr lang="en-US" sz="2400" dirty="0">
              <a:latin typeface="Arial" pitchFamily="34" charset="0"/>
            </a:endParaRPr>
          </a:p>
        </p:txBody>
      </p:sp>
    </p:spTree>
    <p:extLst>
      <p:ext uri="{BB962C8B-B14F-4D97-AF65-F5344CB8AC3E}">
        <p14:creationId xmlns:p14="http://schemas.microsoft.com/office/powerpoint/2010/main" val="1393179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1935163" y="1524000"/>
            <a:ext cx="8562976" cy="2533650"/>
            <a:chOff x="259" y="960"/>
            <a:chExt cx="5394" cy="1596"/>
          </a:xfrm>
        </p:grpSpPr>
        <p:sp>
          <p:nvSpPr>
            <p:cNvPr id="13416" name="Oval 3"/>
            <p:cNvSpPr>
              <a:spLocks noChangeArrowheads="1"/>
            </p:cNvSpPr>
            <p:nvPr/>
          </p:nvSpPr>
          <p:spPr bwMode="auto">
            <a:xfrm>
              <a:off x="2016" y="1684"/>
              <a:ext cx="2256" cy="328"/>
            </a:xfrm>
            <a:prstGeom prst="ellipse">
              <a:avLst/>
            </a:prstGeom>
            <a:gradFill rotWithShape="0">
              <a:gsLst>
                <a:gs pos="0">
                  <a:srgbClr val="FFFFD4"/>
                </a:gs>
                <a:gs pos="100000">
                  <a:srgbClr val="FFFF99"/>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17" name="Text Box 4"/>
            <p:cNvSpPr txBox="1">
              <a:spLocks noChangeArrowheads="1"/>
            </p:cNvSpPr>
            <p:nvPr/>
          </p:nvSpPr>
          <p:spPr bwMode="auto">
            <a:xfrm>
              <a:off x="3846" y="1938"/>
              <a:ext cx="33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400" b="1">
                  <a:solidFill>
                    <a:srgbClr val="D4D4D6"/>
                  </a:solidFill>
                </a:rPr>
                <a:t>SS7</a:t>
              </a:r>
            </a:p>
          </p:txBody>
        </p:sp>
        <p:grpSp>
          <p:nvGrpSpPr>
            <p:cNvPr id="13418" name="Group 5"/>
            <p:cNvGrpSpPr>
              <a:grpSpLocks/>
            </p:cNvGrpSpPr>
            <p:nvPr/>
          </p:nvGrpSpPr>
          <p:grpSpPr bwMode="auto">
            <a:xfrm>
              <a:off x="1008" y="1584"/>
              <a:ext cx="288" cy="166"/>
              <a:chOff x="2366" y="1892"/>
              <a:chExt cx="417" cy="676"/>
            </a:xfrm>
          </p:grpSpPr>
          <p:sp>
            <p:nvSpPr>
              <p:cNvPr id="13560" name="Rectangle 6"/>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p>
                <a:pPr fontAlgn="base">
                  <a:spcBef>
                    <a:spcPct val="0"/>
                  </a:spcBef>
                  <a:spcAft>
                    <a:spcPct val="0"/>
                  </a:spcAft>
                </a:pPr>
                <a:endParaRPr lang="en-IN">
                  <a:solidFill>
                    <a:prstClr val="black"/>
                  </a:solidFill>
                  <a:latin typeface="Arial" pitchFamily="34" charset="0"/>
                </a:endParaRPr>
              </a:p>
            </p:txBody>
          </p:sp>
          <p:sp>
            <p:nvSpPr>
              <p:cNvPr id="13561" name="Line 7"/>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62" name="Line 8"/>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nvGrpSpPr>
            <p:cNvPr id="13419" name="Group 9"/>
            <p:cNvGrpSpPr>
              <a:grpSpLocks/>
            </p:cNvGrpSpPr>
            <p:nvPr/>
          </p:nvGrpSpPr>
          <p:grpSpPr bwMode="auto">
            <a:xfrm>
              <a:off x="1920" y="1248"/>
              <a:ext cx="336" cy="532"/>
              <a:chOff x="2366" y="1892"/>
              <a:chExt cx="417" cy="676"/>
            </a:xfrm>
          </p:grpSpPr>
          <p:sp>
            <p:nvSpPr>
              <p:cNvPr id="13557" name="Rectangle 10"/>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p>
                <a:pPr fontAlgn="base">
                  <a:spcBef>
                    <a:spcPct val="0"/>
                  </a:spcBef>
                  <a:spcAft>
                    <a:spcPct val="0"/>
                  </a:spcAft>
                </a:pPr>
                <a:endParaRPr lang="en-IN">
                  <a:solidFill>
                    <a:prstClr val="black"/>
                  </a:solidFill>
                  <a:latin typeface="Arial" pitchFamily="34" charset="0"/>
                </a:endParaRPr>
              </a:p>
            </p:txBody>
          </p:sp>
          <p:sp>
            <p:nvSpPr>
              <p:cNvPr id="13558" name="Line 11"/>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59" name="Line 12"/>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246797" name="AutoShape 13"/>
            <p:cNvSpPr>
              <a:spLocks noChangeArrowheads="1"/>
            </p:cNvSpPr>
            <p:nvPr/>
          </p:nvSpPr>
          <p:spPr bwMode="auto">
            <a:xfrm>
              <a:off x="2448" y="1632"/>
              <a:ext cx="144" cy="231"/>
            </a:xfrm>
            <a:prstGeom prst="can">
              <a:avLst>
                <a:gd name="adj" fmla="val 21916"/>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fontAlgn="base">
                <a:spcBef>
                  <a:spcPct val="0"/>
                </a:spcBef>
                <a:spcAft>
                  <a:spcPct val="0"/>
                </a:spcAft>
                <a:defRPr/>
              </a:pPr>
              <a:endParaRPr lang="en-IN">
                <a:solidFill>
                  <a:prstClr val="black"/>
                </a:solidFill>
                <a:latin typeface="Arial" charset="0"/>
              </a:endParaRPr>
            </a:p>
          </p:txBody>
        </p:sp>
        <p:grpSp>
          <p:nvGrpSpPr>
            <p:cNvPr id="13421" name="Group 14"/>
            <p:cNvGrpSpPr>
              <a:grpSpLocks/>
            </p:cNvGrpSpPr>
            <p:nvPr/>
          </p:nvGrpSpPr>
          <p:grpSpPr bwMode="auto">
            <a:xfrm>
              <a:off x="3504" y="2112"/>
              <a:ext cx="144" cy="306"/>
              <a:chOff x="2299" y="2603"/>
              <a:chExt cx="319" cy="874"/>
            </a:xfrm>
          </p:grpSpPr>
          <p:sp>
            <p:nvSpPr>
              <p:cNvPr id="13547" name="Rectangle 15"/>
              <p:cNvSpPr>
                <a:spLocks noChangeArrowheads="1"/>
              </p:cNvSpPr>
              <p:nvPr/>
            </p:nvSpPr>
            <p:spPr bwMode="auto">
              <a:xfrm>
                <a:off x="2299" y="2603"/>
                <a:ext cx="319" cy="874"/>
              </a:xfrm>
              <a:prstGeom prst="rect">
                <a:avLst/>
              </a:prstGeom>
              <a:gradFill rotWithShape="0">
                <a:gsLst>
                  <a:gs pos="0">
                    <a:schemeClr val="hlink"/>
                  </a:gs>
                  <a:gs pos="100000">
                    <a:srgbClr val="EEE800"/>
                  </a:gs>
                </a:gsLst>
                <a:lin ang="27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p>
                <a:pPr fontAlgn="base">
                  <a:spcBef>
                    <a:spcPct val="0"/>
                  </a:spcBef>
                  <a:spcAft>
                    <a:spcPct val="0"/>
                  </a:spcAft>
                </a:pPr>
                <a:endParaRPr lang="en-IN">
                  <a:solidFill>
                    <a:prstClr val="black"/>
                  </a:solidFill>
                  <a:latin typeface="Arial" pitchFamily="34" charset="0"/>
                </a:endParaRPr>
              </a:p>
            </p:txBody>
          </p:sp>
          <p:grpSp>
            <p:nvGrpSpPr>
              <p:cNvPr id="13548" name="Group 16"/>
              <p:cNvGrpSpPr>
                <a:grpSpLocks/>
              </p:cNvGrpSpPr>
              <p:nvPr/>
            </p:nvGrpSpPr>
            <p:grpSpPr bwMode="auto">
              <a:xfrm>
                <a:off x="2353" y="2672"/>
                <a:ext cx="216" cy="724"/>
                <a:chOff x="1032" y="2672"/>
                <a:chExt cx="216" cy="724"/>
              </a:xfrm>
            </p:grpSpPr>
            <p:sp>
              <p:nvSpPr>
                <p:cNvPr id="13549" name="Rectangle 17"/>
                <p:cNvSpPr>
                  <a:spLocks noChangeArrowheads="1"/>
                </p:cNvSpPr>
                <p:nvPr/>
              </p:nvSpPr>
              <p:spPr bwMode="auto">
                <a:xfrm>
                  <a:off x="1032" y="26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50" name="Rectangle 18"/>
                <p:cNvSpPr>
                  <a:spLocks noChangeArrowheads="1"/>
                </p:cNvSpPr>
                <p:nvPr/>
              </p:nvSpPr>
              <p:spPr bwMode="auto">
                <a:xfrm>
                  <a:off x="1032" y="27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51" name="Line 19"/>
                <p:cNvSpPr>
                  <a:spLocks noChangeShapeType="1"/>
                </p:cNvSpPr>
                <p:nvPr/>
              </p:nvSpPr>
              <p:spPr bwMode="auto">
                <a:xfrm>
                  <a:off x="1032" y="321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52" name="Line 20"/>
                <p:cNvSpPr>
                  <a:spLocks noChangeShapeType="1"/>
                </p:cNvSpPr>
                <p:nvPr/>
              </p:nvSpPr>
              <p:spPr bwMode="auto">
                <a:xfrm>
                  <a:off x="1032" y="3252"/>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53" name="Line 21"/>
                <p:cNvSpPr>
                  <a:spLocks noChangeShapeType="1"/>
                </p:cNvSpPr>
                <p:nvPr/>
              </p:nvSpPr>
              <p:spPr bwMode="auto">
                <a:xfrm>
                  <a:off x="1032" y="3288"/>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54" name="Line 22"/>
                <p:cNvSpPr>
                  <a:spLocks noChangeShapeType="1"/>
                </p:cNvSpPr>
                <p:nvPr/>
              </p:nvSpPr>
              <p:spPr bwMode="auto">
                <a:xfrm>
                  <a:off x="1032" y="3324"/>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55" name="Line 23"/>
                <p:cNvSpPr>
                  <a:spLocks noChangeShapeType="1"/>
                </p:cNvSpPr>
                <p:nvPr/>
              </p:nvSpPr>
              <p:spPr bwMode="auto">
                <a:xfrm>
                  <a:off x="1032" y="3360"/>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56" name="Line 24"/>
                <p:cNvSpPr>
                  <a:spLocks noChangeShapeType="1"/>
                </p:cNvSpPr>
                <p:nvPr/>
              </p:nvSpPr>
              <p:spPr bwMode="auto">
                <a:xfrm>
                  <a:off x="1032" y="339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sp>
          <p:nvSpPr>
            <p:cNvPr id="246809" name="AutoShape 25"/>
            <p:cNvSpPr>
              <a:spLocks noChangeArrowheads="1"/>
            </p:cNvSpPr>
            <p:nvPr/>
          </p:nvSpPr>
          <p:spPr bwMode="auto">
            <a:xfrm>
              <a:off x="2976" y="2016"/>
              <a:ext cx="288" cy="327"/>
            </a:xfrm>
            <a:prstGeom prst="can">
              <a:avLst>
                <a:gd name="adj" fmla="val 15512"/>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fontAlgn="base">
                <a:spcBef>
                  <a:spcPct val="0"/>
                </a:spcBef>
                <a:spcAft>
                  <a:spcPct val="0"/>
                </a:spcAft>
                <a:defRPr/>
              </a:pPr>
              <a:endParaRPr lang="en-IN">
                <a:solidFill>
                  <a:prstClr val="black"/>
                </a:solidFill>
                <a:latin typeface="Arial" charset="0"/>
              </a:endParaRPr>
            </a:p>
          </p:txBody>
        </p:sp>
        <p:sp>
          <p:nvSpPr>
            <p:cNvPr id="13423" name="Line 26"/>
            <p:cNvSpPr>
              <a:spLocks noChangeShapeType="1"/>
            </p:cNvSpPr>
            <p:nvPr/>
          </p:nvSpPr>
          <p:spPr bwMode="auto">
            <a:xfrm flipV="1">
              <a:off x="768" y="1680"/>
              <a:ext cx="24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24" name="Line 27"/>
            <p:cNvSpPr>
              <a:spLocks noChangeShapeType="1"/>
            </p:cNvSpPr>
            <p:nvPr/>
          </p:nvSpPr>
          <p:spPr bwMode="auto">
            <a:xfrm>
              <a:off x="1392" y="1584"/>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25" name="Line 28"/>
            <p:cNvSpPr>
              <a:spLocks noChangeShapeType="1"/>
            </p:cNvSpPr>
            <p:nvPr/>
          </p:nvSpPr>
          <p:spPr bwMode="auto">
            <a:xfrm>
              <a:off x="2352" y="1488"/>
              <a:ext cx="163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26" name="Line 29"/>
            <p:cNvSpPr>
              <a:spLocks noChangeShapeType="1"/>
            </p:cNvSpPr>
            <p:nvPr/>
          </p:nvSpPr>
          <p:spPr bwMode="auto">
            <a:xfrm>
              <a:off x="3264" y="220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27" name="Line 30"/>
            <p:cNvSpPr>
              <a:spLocks noChangeShapeType="1"/>
            </p:cNvSpPr>
            <p:nvPr/>
          </p:nvSpPr>
          <p:spPr bwMode="auto">
            <a:xfrm>
              <a:off x="2592" y="1776"/>
              <a:ext cx="38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nvGrpSpPr>
            <p:cNvPr id="13428" name="Group 31"/>
            <p:cNvGrpSpPr>
              <a:grpSpLocks/>
            </p:cNvGrpSpPr>
            <p:nvPr/>
          </p:nvGrpSpPr>
          <p:grpSpPr bwMode="auto">
            <a:xfrm>
              <a:off x="3984" y="1248"/>
              <a:ext cx="336" cy="532"/>
              <a:chOff x="2366" y="1892"/>
              <a:chExt cx="417" cy="676"/>
            </a:xfrm>
          </p:grpSpPr>
          <p:sp>
            <p:nvSpPr>
              <p:cNvPr id="13544" name="Rectangle 32"/>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p>
                <a:pPr fontAlgn="base">
                  <a:spcBef>
                    <a:spcPct val="0"/>
                  </a:spcBef>
                  <a:spcAft>
                    <a:spcPct val="0"/>
                  </a:spcAft>
                </a:pPr>
                <a:endParaRPr lang="en-IN">
                  <a:solidFill>
                    <a:prstClr val="black"/>
                  </a:solidFill>
                  <a:latin typeface="Arial" pitchFamily="34" charset="0"/>
                </a:endParaRPr>
              </a:p>
            </p:txBody>
          </p:sp>
          <p:sp>
            <p:nvSpPr>
              <p:cNvPr id="13545" name="Line 33"/>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46" name="Line 34"/>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grpSp>
          <p:nvGrpSpPr>
            <p:cNvPr id="13429" name="Group 35"/>
            <p:cNvGrpSpPr>
              <a:grpSpLocks/>
            </p:cNvGrpSpPr>
            <p:nvPr/>
          </p:nvGrpSpPr>
          <p:grpSpPr bwMode="auto">
            <a:xfrm>
              <a:off x="672" y="1584"/>
              <a:ext cx="116" cy="285"/>
              <a:chOff x="2276" y="1580"/>
              <a:chExt cx="466" cy="1154"/>
            </a:xfrm>
          </p:grpSpPr>
          <p:sp>
            <p:nvSpPr>
              <p:cNvPr id="13529" name="Freeform 36"/>
              <p:cNvSpPr>
                <a:spLocks/>
              </p:cNvSpPr>
              <p:nvPr/>
            </p:nvSpPr>
            <p:spPr bwMode="auto">
              <a:xfrm>
                <a:off x="2276" y="1818"/>
                <a:ext cx="463" cy="916"/>
              </a:xfrm>
              <a:custGeom>
                <a:avLst/>
                <a:gdLst>
                  <a:gd name="T0" fmla="*/ 230 w 740"/>
                  <a:gd name="T1" fmla="*/ 0 h 1752"/>
                  <a:gd name="T2" fmla="*/ 0 w 740"/>
                  <a:gd name="T3" fmla="*/ 826 h 1752"/>
                  <a:gd name="T4" fmla="*/ 230 w 740"/>
                  <a:gd name="T5" fmla="*/ 916 h 1752"/>
                  <a:gd name="T6" fmla="*/ 463 w 740"/>
                  <a:gd name="T7" fmla="*/ 826 h 1752"/>
                  <a:gd name="T8" fmla="*/ 230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0" name="Line 37"/>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1" name="Freeform 38"/>
              <p:cNvSpPr>
                <a:spLocks/>
              </p:cNvSpPr>
              <p:nvPr/>
            </p:nvSpPr>
            <p:spPr bwMode="auto">
              <a:xfrm>
                <a:off x="2299" y="2560"/>
                <a:ext cx="415" cy="78"/>
              </a:xfrm>
              <a:custGeom>
                <a:avLst/>
                <a:gdLst>
                  <a:gd name="T0" fmla="*/ 0 w 664"/>
                  <a:gd name="T1" fmla="*/ 2 h 148"/>
                  <a:gd name="T2" fmla="*/ 208 w 664"/>
                  <a:gd name="T3" fmla="*/ 78 h 148"/>
                  <a:gd name="T4" fmla="*/ 4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2" name="Freeform 39"/>
              <p:cNvSpPr>
                <a:spLocks/>
              </p:cNvSpPr>
              <p:nvPr/>
            </p:nvSpPr>
            <p:spPr bwMode="auto">
              <a:xfrm>
                <a:off x="2276" y="2575"/>
                <a:ext cx="466" cy="69"/>
              </a:xfrm>
              <a:custGeom>
                <a:avLst/>
                <a:gdLst>
                  <a:gd name="T0" fmla="*/ 0 w 744"/>
                  <a:gd name="T1" fmla="*/ 69 h 132"/>
                  <a:gd name="T2" fmla="*/ 230 w 744"/>
                  <a:gd name="T3" fmla="*/ 0 h 132"/>
                  <a:gd name="T4" fmla="*/ 466 w 744"/>
                  <a:gd name="T5" fmla="*/ 67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3" name="Freeform 40"/>
              <p:cNvSpPr>
                <a:spLocks/>
              </p:cNvSpPr>
              <p:nvPr/>
            </p:nvSpPr>
            <p:spPr bwMode="auto">
              <a:xfrm>
                <a:off x="2321" y="2470"/>
                <a:ext cx="371" cy="65"/>
              </a:xfrm>
              <a:custGeom>
                <a:avLst/>
                <a:gdLst>
                  <a:gd name="T0" fmla="*/ 0 w 592"/>
                  <a:gd name="T1" fmla="*/ 8 h 124"/>
                  <a:gd name="T2" fmla="*/ 186 w 592"/>
                  <a:gd name="T3" fmla="*/ 65 h 124"/>
                  <a:gd name="T4" fmla="*/ 371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4" name="Freeform 41"/>
              <p:cNvSpPr>
                <a:spLocks/>
              </p:cNvSpPr>
              <p:nvPr/>
            </p:nvSpPr>
            <p:spPr bwMode="auto">
              <a:xfrm>
                <a:off x="2346" y="2389"/>
                <a:ext cx="318" cy="52"/>
              </a:xfrm>
              <a:custGeom>
                <a:avLst/>
                <a:gdLst>
                  <a:gd name="T0" fmla="*/ 0 w 508"/>
                  <a:gd name="T1" fmla="*/ 6 h 100"/>
                  <a:gd name="T2" fmla="*/ 160 w 508"/>
                  <a:gd name="T3" fmla="*/ 52 h 100"/>
                  <a:gd name="T4" fmla="*/ 318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5" name="Freeform 42"/>
              <p:cNvSpPr>
                <a:spLocks/>
              </p:cNvSpPr>
              <p:nvPr/>
            </p:nvSpPr>
            <p:spPr bwMode="auto">
              <a:xfrm>
                <a:off x="2369" y="2307"/>
                <a:ext cx="273" cy="42"/>
              </a:xfrm>
              <a:custGeom>
                <a:avLst/>
                <a:gdLst>
                  <a:gd name="T0" fmla="*/ 0 w 436"/>
                  <a:gd name="T1" fmla="*/ 6 h 80"/>
                  <a:gd name="T2" fmla="*/ 138 w 436"/>
                  <a:gd name="T3" fmla="*/ 42 h 80"/>
                  <a:gd name="T4" fmla="*/ 273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6" name="Freeform 43"/>
              <p:cNvSpPr>
                <a:spLocks/>
              </p:cNvSpPr>
              <p:nvPr/>
            </p:nvSpPr>
            <p:spPr bwMode="auto">
              <a:xfrm>
                <a:off x="2389" y="2228"/>
                <a:ext cx="233" cy="33"/>
              </a:xfrm>
              <a:custGeom>
                <a:avLst/>
                <a:gdLst>
                  <a:gd name="T0" fmla="*/ 0 w 372"/>
                  <a:gd name="T1" fmla="*/ 6 h 64"/>
                  <a:gd name="T2" fmla="*/ 118 w 372"/>
                  <a:gd name="T3" fmla="*/ 33 h 64"/>
                  <a:gd name="T4" fmla="*/ 233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7" name="Freeform 44"/>
              <p:cNvSpPr>
                <a:spLocks/>
              </p:cNvSpPr>
              <p:nvPr/>
            </p:nvSpPr>
            <p:spPr bwMode="auto">
              <a:xfrm>
                <a:off x="2414" y="2148"/>
                <a:ext cx="185" cy="26"/>
              </a:xfrm>
              <a:custGeom>
                <a:avLst/>
                <a:gdLst>
                  <a:gd name="T0" fmla="*/ 0 w 296"/>
                  <a:gd name="T1" fmla="*/ 9 h 48"/>
                  <a:gd name="T2" fmla="*/ 93 w 296"/>
                  <a:gd name="T3" fmla="*/ 26 h 48"/>
                  <a:gd name="T4" fmla="*/ 185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8" name="Freeform 45"/>
              <p:cNvSpPr>
                <a:spLocks/>
              </p:cNvSpPr>
              <p:nvPr/>
            </p:nvSpPr>
            <p:spPr bwMode="auto">
              <a:xfrm>
                <a:off x="2431" y="2082"/>
                <a:ext cx="151" cy="16"/>
              </a:xfrm>
              <a:custGeom>
                <a:avLst/>
                <a:gdLst>
                  <a:gd name="T0" fmla="*/ 0 w 240"/>
                  <a:gd name="T1" fmla="*/ 4 h 32"/>
                  <a:gd name="T2" fmla="*/ 78 w 240"/>
                  <a:gd name="T3" fmla="*/ 16 h 32"/>
                  <a:gd name="T4" fmla="*/ 151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39" name="Freeform 46"/>
              <p:cNvSpPr>
                <a:spLocks/>
              </p:cNvSpPr>
              <p:nvPr/>
            </p:nvSpPr>
            <p:spPr bwMode="auto">
              <a:xfrm>
                <a:off x="2451" y="2010"/>
                <a:ext cx="108" cy="11"/>
              </a:xfrm>
              <a:custGeom>
                <a:avLst/>
                <a:gdLst>
                  <a:gd name="T0" fmla="*/ 0 w 172"/>
                  <a:gd name="T1" fmla="*/ 2 h 20"/>
                  <a:gd name="T2" fmla="*/ 58 w 172"/>
                  <a:gd name="T3" fmla="*/ 11 h 20"/>
                  <a:gd name="T4" fmla="*/ 108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40" name="Freeform 47"/>
              <p:cNvSpPr>
                <a:spLocks/>
              </p:cNvSpPr>
              <p:nvPr/>
            </p:nvSpPr>
            <p:spPr bwMode="auto">
              <a:xfrm>
                <a:off x="2471" y="1941"/>
                <a:ext cx="73" cy="7"/>
              </a:xfrm>
              <a:custGeom>
                <a:avLst/>
                <a:gdLst>
                  <a:gd name="T0" fmla="*/ 0 w 116"/>
                  <a:gd name="T1" fmla="*/ 2 h 12"/>
                  <a:gd name="T2" fmla="*/ 35 w 116"/>
                  <a:gd name="T3" fmla="*/ 7 h 12"/>
                  <a:gd name="T4" fmla="*/ 7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41" name="Freeform 48"/>
              <p:cNvSpPr>
                <a:spLocks/>
              </p:cNvSpPr>
              <p:nvPr/>
            </p:nvSpPr>
            <p:spPr bwMode="auto">
              <a:xfrm>
                <a:off x="2525" y="1656"/>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42" name="Freeform 49"/>
              <p:cNvSpPr>
                <a:spLocks/>
              </p:cNvSpPr>
              <p:nvPr/>
            </p:nvSpPr>
            <p:spPr bwMode="auto">
              <a:xfrm rot="-5964040">
                <a:off x="2301" y="165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43" name="Freeform 50"/>
              <p:cNvSpPr>
                <a:spLocks/>
              </p:cNvSpPr>
              <p:nvPr/>
            </p:nvSpPr>
            <p:spPr bwMode="auto">
              <a:xfrm rot="-2960888">
                <a:off x="2412" y="159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13430" name="Line 51"/>
            <p:cNvSpPr>
              <a:spLocks noChangeShapeType="1"/>
            </p:cNvSpPr>
            <p:nvPr/>
          </p:nvSpPr>
          <p:spPr bwMode="auto">
            <a:xfrm flipH="1" flipV="1">
              <a:off x="768" y="1488"/>
              <a:ext cx="24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nvGrpSpPr>
            <p:cNvPr id="13431" name="Group 52"/>
            <p:cNvGrpSpPr>
              <a:grpSpLocks/>
            </p:cNvGrpSpPr>
            <p:nvPr/>
          </p:nvGrpSpPr>
          <p:grpSpPr bwMode="auto">
            <a:xfrm>
              <a:off x="672" y="1248"/>
              <a:ext cx="116" cy="285"/>
              <a:chOff x="2276" y="1580"/>
              <a:chExt cx="466" cy="1154"/>
            </a:xfrm>
          </p:grpSpPr>
          <p:sp>
            <p:nvSpPr>
              <p:cNvPr id="13514" name="Freeform 53"/>
              <p:cNvSpPr>
                <a:spLocks/>
              </p:cNvSpPr>
              <p:nvPr/>
            </p:nvSpPr>
            <p:spPr bwMode="auto">
              <a:xfrm>
                <a:off x="2276" y="1818"/>
                <a:ext cx="463" cy="916"/>
              </a:xfrm>
              <a:custGeom>
                <a:avLst/>
                <a:gdLst>
                  <a:gd name="T0" fmla="*/ 230 w 740"/>
                  <a:gd name="T1" fmla="*/ 0 h 1752"/>
                  <a:gd name="T2" fmla="*/ 0 w 740"/>
                  <a:gd name="T3" fmla="*/ 826 h 1752"/>
                  <a:gd name="T4" fmla="*/ 230 w 740"/>
                  <a:gd name="T5" fmla="*/ 916 h 1752"/>
                  <a:gd name="T6" fmla="*/ 463 w 740"/>
                  <a:gd name="T7" fmla="*/ 826 h 1752"/>
                  <a:gd name="T8" fmla="*/ 230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15" name="Line 54"/>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16" name="Freeform 55"/>
              <p:cNvSpPr>
                <a:spLocks/>
              </p:cNvSpPr>
              <p:nvPr/>
            </p:nvSpPr>
            <p:spPr bwMode="auto">
              <a:xfrm>
                <a:off x="2299" y="2560"/>
                <a:ext cx="415" cy="78"/>
              </a:xfrm>
              <a:custGeom>
                <a:avLst/>
                <a:gdLst>
                  <a:gd name="T0" fmla="*/ 0 w 664"/>
                  <a:gd name="T1" fmla="*/ 2 h 148"/>
                  <a:gd name="T2" fmla="*/ 208 w 664"/>
                  <a:gd name="T3" fmla="*/ 78 h 148"/>
                  <a:gd name="T4" fmla="*/ 4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17" name="Freeform 56"/>
              <p:cNvSpPr>
                <a:spLocks/>
              </p:cNvSpPr>
              <p:nvPr/>
            </p:nvSpPr>
            <p:spPr bwMode="auto">
              <a:xfrm>
                <a:off x="2276" y="2575"/>
                <a:ext cx="466" cy="69"/>
              </a:xfrm>
              <a:custGeom>
                <a:avLst/>
                <a:gdLst>
                  <a:gd name="T0" fmla="*/ 0 w 744"/>
                  <a:gd name="T1" fmla="*/ 69 h 132"/>
                  <a:gd name="T2" fmla="*/ 230 w 744"/>
                  <a:gd name="T3" fmla="*/ 0 h 132"/>
                  <a:gd name="T4" fmla="*/ 466 w 744"/>
                  <a:gd name="T5" fmla="*/ 67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18" name="Freeform 57"/>
              <p:cNvSpPr>
                <a:spLocks/>
              </p:cNvSpPr>
              <p:nvPr/>
            </p:nvSpPr>
            <p:spPr bwMode="auto">
              <a:xfrm>
                <a:off x="2321" y="2470"/>
                <a:ext cx="371" cy="65"/>
              </a:xfrm>
              <a:custGeom>
                <a:avLst/>
                <a:gdLst>
                  <a:gd name="T0" fmla="*/ 0 w 592"/>
                  <a:gd name="T1" fmla="*/ 8 h 124"/>
                  <a:gd name="T2" fmla="*/ 186 w 592"/>
                  <a:gd name="T3" fmla="*/ 65 h 124"/>
                  <a:gd name="T4" fmla="*/ 371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19" name="Freeform 58"/>
              <p:cNvSpPr>
                <a:spLocks/>
              </p:cNvSpPr>
              <p:nvPr/>
            </p:nvSpPr>
            <p:spPr bwMode="auto">
              <a:xfrm>
                <a:off x="2346" y="2389"/>
                <a:ext cx="318" cy="52"/>
              </a:xfrm>
              <a:custGeom>
                <a:avLst/>
                <a:gdLst>
                  <a:gd name="T0" fmla="*/ 0 w 508"/>
                  <a:gd name="T1" fmla="*/ 6 h 100"/>
                  <a:gd name="T2" fmla="*/ 160 w 508"/>
                  <a:gd name="T3" fmla="*/ 52 h 100"/>
                  <a:gd name="T4" fmla="*/ 318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20" name="Freeform 59"/>
              <p:cNvSpPr>
                <a:spLocks/>
              </p:cNvSpPr>
              <p:nvPr/>
            </p:nvSpPr>
            <p:spPr bwMode="auto">
              <a:xfrm>
                <a:off x="2369" y="2307"/>
                <a:ext cx="273" cy="42"/>
              </a:xfrm>
              <a:custGeom>
                <a:avLst/>
                <a:gdLst>
                  <a:gd name="T0" fmla="*/ 0 w 436"/>
                  <a:gd name="T1" fmla="*/ 6 h 80"/>
                  <a:gd name="T2" fmla="*/ 138 w 436"/>
                  <a:gd name="T3" fmla="*/ 42 h 80"/>
                  <a:gd name="T4" fmla="*/ 273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21" name="Freeform 60"/>
              <p:cNvSpPr>
                <a:spLocks/>
              </p:cNvSpPr>
              <p:nvPr/>
            </p:nvSpPr>
            <p:spPr bwMode="auto">
              <a:xfrm>
                <a:off x="2389" y="2228"/>
                <a:ext cx="233" cy="33"/>
              </a:xfrm>
              <a:custGeom>
                <a:avLst/>
                <a:gdLst>
                  <a:gd name="T0" fmla="*/ 0 w 372"/>
                  <a:gd name="T1" fmla="*/ 6 h 64"/>
                  <a:gd name="T2" fmla="*/ 118 w 372"/>
                  <a:gd name="T3" fmla="*/ 33 h 64"/>
                  <a:gd name="T4" fmla="*/ 233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22" name="Freeform 61"/>
              <p:cNvSpPr>
                <a:spLocks/>
              </p:cNvSpPr>
              <p:nvPr/>
            </p:nvSpPr>
            <p:spPr bwMode="auto">
              <a:xfrm>
                <a:off x="2414" y="2148"/>
                <a:ext cx="185" cy="26"/>
              </a:xfrm>
              <a:custGeom>
                <a:avLst/>
                <a:gdLst>
                  <a:gd name="T0" fmla="*/ 0 w 296"/>
                  <a:gd name="T1" fmla="*/ 9 h 48"/>
                  <a:gd name="T2" fmla="*/ 93 w 296"/>
                  <a:gd name="T3" fmla="*/ 26 h 48"/>
                  <a:gd name="T4" fmla="*/ 185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23" name="Freeform 62"/>
              <p:cNvSpPr>
                <a:spLocks/>
              </p:cNvSpPr>
              <p:nvPr/>
            </p:nvSpPr>
            <p:spPr bwMode="auto">
              <a:xfrm>
                <a:off x="2431" y="2082"/>
                <a:ext cx="151" cy="16"/>
              </a:xfrm>
              <a:custGeom>
                <a:avLst/>
                <a:gdLst>
                  <a:gd name="T0" fmla="*/ 0 w 240"/>
                  <a:gd name="T1" fmla="*/ 4 h 32"/>
                  <a:gd name="T2" fmla="*/ 78 w 240"/>
                  <a:gd name="T3" fmla="*/ 16 h 32"/>
                  <a:gd name="T4" fmla="*/ 151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24" name="Freeform 63"/>
              <p:cNvSpPr>
                <a:spLocks/>
              </p:cNvSpPr>
              <p:nvPr/>
            </p:nvSpPr>
            <p:spPr bwMode="auto">
              <a:xfrm>
                <a:off x="2451" y="2010"/>
                <a:ext cx="108" cy="11"/>
              </a:xfrm>
              <a:custGeom>
                <a:avLst/>
                <a:gdLst>
                  <a:gd name="T0" fmla="*/ 0 w 172"/>
                  <a:gd name="T1" fmla="*/ 2 h 20"/>
                  <a:gd name="T2" fmla="*/ 58 w 172"/>
                  <a:gd name="T3" fmla="*/ 11 h 20"/>
                  <a:gd name="T4" fmla="*/ 108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25" name="Freeform 64"/>
              <p:cNvSpPr>
                <a:spLocks/>
              </p:cNvSpPr>
              <p:nvPr/>
            </p:nvSpPr>
            <p:spPr bwMode="auto">
              <a:xfrm>
                <a:off x="2471" y="1941"/>
                <a:ext cx="73" cy="7"/>
              </a:xfrm>
              <a:custGeom>
                <a:avLst/>
                <a:gdLst>
                  <a:gd name="T0" fmla="*/ 0 w 116"/>
                  <a:gd name="T1" fmla="*/ 2 h 12"/>
                  <a:gd name="T2" fmla="*/ 35 w 116"/>
                  <a:gd name="T3" fmla="*/ 7 h 12"/>
                  <a:gd name="T4" fmla="*/ 7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26" name="Freeform 65"/>
              <p:cNvSpPr>
                <a:spLocks/>
              </p:cNvSpPr>
              <p:nvPr/>
            </p:nvSpPr>
            <p:spPr bwMode="auto">
              <a:xfrm>
                <a:off x="2525" y="1656"/>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27" name="Freeform 66"/>
              <p:cNvSpPr>
                <a:spLocks/>
              </p:cNvSpPr>
              <p:nvPr/>
            </p:nvSpPr>
            <p:spPr bwMode="auto">
              <a:xfrm rot="-5964040">
                <a:off x="2301" y="165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528" name="Freeform 67"/>
              <p:cNvSpPr>
                <a:spLocks/>
              </p:cNvSpPr>
              <p:nvPr/>
            </p:nvSpPr>
            <p:spPr bwMode="auto">
              <a:xfrm rot="-2960888">
                <a:off x="2412" y="159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13432" name="Text Box 68"/>
            <p:cNvSpPr txBox="1">
              <a:spLocks noChangeArrowheads="1"/>
            </p:cNvSpPr>
            <p:nvPr/>
          </p:nvSpPr>
          <p:spPr bwMode="auto">
            <a:xfrm>
              <a:off x="575" y="1872"/>
              <a:ext cx="27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BTS</a:t>
              </a:r>
            </a:p>
          </p:txBody>
        </p:sp>
        <p:sp>
          <p:nvSpPr>
            <p:cNvPr id="13433" name="Text Box 69"/>
            <p:cNvSpPr txBox="1">
              <a:spLocks noChangeArrowheads="1"/>
            </p:cNvSpPr>
            <p:nvPr/>
          </p:nvSpPr>
          <p:spPr bwMode="auto">
            <a:xfrm>
              <a:off x="1003" y="1728"/>
              <a:ext cx="288"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BSC</a:t>
              </a:r>
            </a:p>
          </p:txBody>
        </p:sp>
        <p:sp>
          <p:nvSpPr>
            <p:cNvPr id="13434" name="Text Box 70"/>
            <p:cNvSpPr txBox="1">
              <a:spLocks noChangeArrowheads="1"/>
            </p:cNvSpPr>
            <p:nvPr/>
          </p:nvSpPr>
          <p:spPr bwMode="auto">
            <a:xfrm>
              <a:off x="1967" y="1776"/>
              <a:ext cx="297"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MSC</a:t>
              </a:r>
            </a:p>
          </p:txBody>
        </p:sp>
        <p:sp>
          <p:nvSpPr>
            <p:cNvPr id="13435" name="Text Box 71"/>
            <p:cNvSpPr txBox="1">
              <a:spLocks noChangeArrowheads="1"/>
            </p:cNvSpPr>
            <p:nvPr/>
          </p:nvSpPr>
          <p:spPr bwMode="auto">
            <a:xfrm>
              <a:off x="2351" y="1872"/>
              <a:ext cx="27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VLR</a:t>
              </a:r>
            </a:p>
          </p:txBody>
        </p:sp>
        <p:sp>
          <p:nvSpPr>
            <p:cNvPr id="13436" name="Text Box 72"/>
            <p:cNvSpPr txBox="1">
              <a:spLocks noChangeArrowheads="1"/>
            </p:cNvSpPr>
            <p:nvPr/>
          </p:nvSpPr>
          <p:spPr bwMode="auto">
            <a:xfrm>
              <a:off x="2975" y="2352"/>
              <a:ext cx="28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HLR</a:t>
              </a:r>
            </a:p>
          </p:txBody>
        </p:sp>
        <p:sp>
          <p:nvSpPr>
            <p:cNvPr id="13437" name="Text Box 73"/>
            <p:cNvSpPr txBox="1">
              <a:spLocks noChangeArrowheads="1"/>
            </p:cNvSpPr>
            <p:nvPr/>
          </p:nvSpPr>
          <p:spPr bwMode="auto">
            <a:xfrm>
              <a:off x="3407" y="2400"/>
              <a:ext cx="28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AuC</a:t>
              </a:r>
            </a:p>
          </p:txBody>
        </p:sp>
        <p:sp>
          <p:nvSpPr>
            <p:cNvPr id="13438" name="Text Box 74"/>
            <p:cNvSpPr txBox="1">
              <a:spLocks noChangeArrowheads="1"/>
            </p:cNvSpPr>
            <p:nvPr/>
          </p:nvSpPr>
          <p:spPr bwMode="auto">
            <a:xfrm>
              <a:off x="3993" y="1776"/>
              <a:ext cx="35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GMSC</a:t>
              </a:r>
            </a:p>
          </p:txBody>
        </p:sp>
        <p:sp>
          <p:nvSpPr>
            <p:cNvPr id="13439" name="Line 75"/>
            <p:cNvSpPr>
              <a:spLocks noChangeShapeType="1"/>
            </p:cNvSpPr>
            <p:nvPr/>
          </p:nvSpPr>
          <p:spPr bwMode="auto">
            <a:xfrm>
              <a:off x="2304" y="172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40" name="Rectangle 76"/>
            <p:cNvSpPr>
              <a:spLocks noChangeArrowheads="1"/>
            </p:cNvSpPr>
            <p:nvPr/>
          </p:nvSpPr>
          <p:spPr bwMode="auto">
            <a:xfrm>
              <a:off x="528" y="1467"/>
              <a:ext cx="1008" cy="233"/>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41" name="Text Box 77"/>
            <p:cNvSpPr txBox="1">
              <a:spLocks noChangeArrowheads="1"/>
            </p:cNvSpPr>
            <p:nvPr/>
          </p:nvSpPr>
          <p:spPr bwMode="auto">
            <a:xfrm>
              <a:off x="911" y="1152"/>
              <a:ext cx="28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srgbClr val="808080"/>
                  </a:solidFill>
                </a:rPr>
                <a:t>BSS</a:t>
              </a:r>
            </a:p>
          </p:txBody>
        </p:sp>
        <p:grpSp>
          <p:nvGrpSpPr>
            <p:cNvPr id="13442" name="Group 78"/>
            <p:cNvGrpSpPr>
              <a:grpSpLocks/>
            </p:cNvGrpSpPr>
            <p:nvPr/>
          </p:nvGrpSpPr>
          <p:grpSpPr bwMode="auto">
            <a:xfrm>
              <a:off x="4704" y="1152"/>
              <a:ext cx="949" cy="534"/>
              <a:chOff x="400" y="634"/>
              <a:chExt cx="949" cy="534"/>
            </a:xfrm>
          </p:grpSpPr>
          <p:grpSp>
            <p:nvGrpSpPr>
              <p:cNvPr id="13491" name="Group 79"/>
              <p:cNvGrpSpPr>
                <a:grpSpLocks/>
              </p:cNvGrpSpPr>
              <p:nvPr/>
            </p:nvGrpSpPr>
            <p:grpSpPr bwMode="auto">
              <a:xfrm>
                <a:off x="400" y="634"/>
                <a:ext cx="949" cy="534"/>
                <a:chOff x="2880" y="458"/>
                <a:chExt cx="1491" cy="840"/>
              </a:xfrm>
            </p:grpSpPr>
            <p:grpSp>
              <p:nvGrpSpPr>
                <p:cNvPr id="13493" name="Group 80"/>
                <p:cNvGrpSpPr>
                  <a:grpSpLocks/>
                </p:cNvGrpSpPr>
                <p:nvPr/>
              </p:nvGrpSpPr>
              <p:grpSpPr bwMode="auto">
                <a:xfrm>
                  <a:off x="3004" y="544"/>
                  <a:ext cx="320" cy="246"/>
                  <a:chOff x="998" y="593"/>
                  <a:chExt cx="316" cy="217"/>
                </a:xfrm>
              </p:grpSpPr>
              <p:sp>
                <p:nvSpPr>
                  <p:cNvPr id="13512" name="Arc 81"/>
                  <p:cNvSpPr>
                    <a:spLocks/>
                  </p:cNvSpPr>
                  <p:nvPr/>
                </p:nvSpPr>
                <p:spPr bwMode="auto">
                  <a:xfrm>
                    <a:off x="998" y="593"/>
                    <a:ext cx="316" cy="217"/>
                  </a:xfrm>
                  <a:custGeom>
                    <a:avLst/>
                    <a:gdLst>
                      <a:gd name="T0" fmla="*/ 4 w 21600"/>
                      <a:gd name="T1" fmla="*/ 217 h 24929"/>
                      <a:gd name="T2" fmla="*/ 315 w 21600"/>
                      <a:gd name="T3" fmla="*/ 0 h 24929"/>
                      <a:gd name="T4" fmla="*/ 316 w 21600"/>
                      <a:gd name="T5" fmla="*/ 188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1" y="9697"/>
                          <a:pt x="9629" y="37"/>
                          <a:pt x="21532" y="0"/>
                        </a:cubicBezTo>
                      </a:path>
                      <a:path w="21600" h="24929" stroke="0" extrusionOk="0">
                        <a:moveTo>
                          <a:pt x="258" y="24928"/>
                        </a:moveTo>
                        <a:cubicBezTo>
                          <a:pt x="86" y="23827"/>
                          <a:pt x="0" y="22714"/>
                          <a:pt x="0" y="21600"/>
                        </a:cubicBezTo>
                        <a:cubicBezTo>
                          <a:pt x="-1"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513" name="Arc 82"/>
                  <p:cNvSpPr>
                    <a:spLocks/>
                  </p:cNvSpPr>
                  <p:nvPr/>
                </p:nvSpPr>
                <p:spPr bwMode="auto">
                  <a:xfrm>
                    <a:off x="1000" y="595"/>
                    <a:ext cx="314" cy="215"/>
                  </a:xfrm>
                  <a:custGeom>
                    <a:avLst/>
                    <a:gdLst>
                      <a:gd name="T0" fmla="*/ 4 w 21600"/>
                      <a:gd name="T1" fmla="*/ 215 h 24943"/>
                      <a:gd name="T2" fmla="*/ 313 w 21600"/>
                      <a:gd name="T3" fmla="*/ 0 h 24943"/>
                      <a:gd name="T4" fmla="*/ 314 w 21600"/>
                      <a:gd name="T5" fmla="*/ 186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1" y="9697"/>
                          <a:pt x="9629" y="37"/>
                          <a:pt x="21532" y="0"/>
                        </a:cubicBezTo>
                      </a:path>
                      <a:path w="21600" h="24943" stroke="0" extrusionOk="0">
                        <a:moveTo>
                          <a:pt x="260" y="24942"/>
                        </a:moveTo>
                        <a:cubicBezTo>
                          <a:pt x="87" y="23837"/>
                          <a:pt x="0" y="22719"/>
                          <a:pt x="0" y="21600"/>
                        </a:cubicBezTo>
                        <a:cubicBezTo>
                          <a:pt x="-1"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494" name="Group 83"/>
                <p:cNvGrpSpPr>
                  <a:grpSpLocks/>
                </p:cNvGrpSpPr>
                <p:nvPr/>
              </p:nvGrpSpPr>
              <p:grpSpPr bwMode="auto">
                <a:xfrm>
                  <a:off x="3056" y="1022"/>
                  <a:ext cx="478" cy="234"/>
                  <a:chOff x="1046" y="1055"/>
                  <a:chExt cx="470" cy="230"/>
                </a:xfrm>
              </p:grpSpPr>
              <p:sp>
                <p:nvSpPr>
                  <p:cNvPr id="13510" name="Arc 84"/>
                  <p:cNvSpPr>
                    <a:spLocks/>
                  </p:cNvSpPr>
                  <p:nvPr/>
                </p:nvSpPr>
                <p:spPr bwMode="auto">
                  <a:xfrm>
                    <a:off x="1046" y="1055"/>
                    <a:ext cx="470" cy="230"/>
                  </a:xfrm>
                  <a:custGeom>
                    <a:avLst/>
                    <a:gdLst>
                      <a:gd name="T0" fmla="*/ 470 w 29457"/>
                      <a:gd name="T1" fmla="*/ 212 h 21600"/>
                      <a:gd name="T2" fmla="*/ 0 w 29457"/>
                      <a:gd name="T3" fmla="*/ 51 h 21600"/>
                      <a:gd name="T4" fmla="*/ 336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599"/>
                          <a:pt x="21060" y="21600"/>
                        </a:cubicBezTo>
                        <a:cubicBezTo>
                          <a:pt x="10979" y="21600"/>
                          <a:pt x="2238" y="14626"/>
                          <a:pt x="-1" y="4798"/>
                        </a:cubicBezTo>
                      </a:path>
                      <a:path w="29457" h="21600" stroke="0" extrusionOk="0">
                        <a:moveTo>
                          <a:pt x="29457" y="19901"/>
                        </a:moveTo>
                        <a:cubicBezTo>
                          <a:pt x="26799" y="21022"/>
                          <a:pt x="23944" y="21599"/>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511" name="Arc 85"/>
                  <p:cNvSpPr>
                    <a:spLocks/>
                  </p:cNvSpPr>
                  <p:nvPr/>
                </p:nvSpPr>
                <p:spPr bwMode="auto">
                  <a:xfrm>
                    <a:off x="1048" y="1055"/>
                    <a:ext cx="467" cy="228"/>
                  </a:xfrm>
                  <a:custGeom>
                    <a:avLst/>
                    <a:gdLst>
                      <a:gd name="T0" fmla="*/ 467 w 29433"/>
                      <a:gd name="T1" fmla="*/ 210 h 21600"/>
                      <a:gd name="T2" fmla="*/ 0 w 29433"/>
                      <a:gd name="T3" fmla="*/ 51 h 21600"/>
                      <a:gd name="T4" fmla="*/ 334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599"/>
                          <a:pt x="21057" y="21600"/>
                        </a:cubicBezTo>
                        <a:cubicBezTo>
                          <a:pt x="10981" y="21600"/>
                          <a:pt x="2244" y="14634"/>
                          <a:pt x="-1" y="4812"/>
                        </a:cubicBezTo>
                      </a:path>
                      <a:path w="29433" h="21600" stroke="0" extrusionOk="0">
                        <a:moveTo>
                          <a:pt x="29432" y="19909"/>
                        </a:moveTo>
                        <a:cubicBezTo>
                          <a:pt x="26781" y="21025"/>
                          <a:pt x="23933" y="21599"/>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495" name="Group 86"/>
                <p:cNvGrpSpPr>
                  <a:grpSpLocks/>
                </p:cNvGrpSpPr>
                <p:nvPr/>
              </p:nvGrpSpPr>
              <p:grpSpPr bwMode="auto">
                <a:xfrm>
                  <a:off x="2880" y="780"/>
                  <a:ext cx="252" cy="310"/>
                  <a:chOff x="870" y="821"/>
                  <a:chExt cx="252" cy="300"/>
                </a:xfrm>
              </p:grpSpPr>
              <p:sp>
                <p:nvSpPr>
                  <p:cNvPr id="13508" name="Arc 87"/>
                  <p:cNvSpPr>
                    <a:spLocks/>
                  </p:cNvSpPr>
                  <p:nvPr/>
                </p:nvSpPr>
                <p:spPr bwMode="auto">
                  <a:xfrm>
                    <a:off x="870" y="821"/>
                    <a:ext cx="252" cy="300"/>
                  </a:xfrm>
                  <a:custGeom>
                    <a:avLst/>
                    <a:gdLst>
                      <a:gd name="T0" fmla="*/ 221 w 21600"/>
                      <a:gd name="T1" fmla="*/ 300 h 41592"/>
                      <a:gd name="T2" fmla="*/ 161 w 21600"/>
                      <a:gd name="T3" fmla="*/ 0 h 41592"/>
                      <a:gd name="T4" fmla="*/ 252 w 21600"/>
                      <a:gd name="T5" fmla="*/ 145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1" y="11223"/>
                          <a:pt x="5501" y="3210"/>
                          <a:pt x="13839" y="0"/>
                        </a:cubicBezTo>
                      </a:path>
                      <a:path w="21600" h="41592" stroke="0" extrusionOk="0">
                        <a:moveTo>
                          <a:pt x="18924" y="41591"/>
                        </a:moveTo>
                        <a:cubicBezTo>
                          <a:pt x="8113" y="40241"/>
                          <a:pt x="0" y="31052"/>
                          <a:pt x="0" y="20158"/>
                        </a:cubicBezTo>
                        <a:cubicBezTo>
                          <a:pt x="-1"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509" name="Arc 88"/>
                  <p:cNvSpPr>
                    <a:spLocks/>
                  </p:cNvSpPr>
                  <p:nvPr/>
                </p:nvSpPr>
                <p:spPr bwMode="auto">
                  <a:xfrm>
                    <a:off x="872" y="823"/>
                    <a:ext cx="250" cy="297"/>
                  </a:xfrm>
                  <a:custGeom>
                    <a:avLst/>
                    <a:gdLst>
                      <a:gd name="T0" fmla="*/ 219 w 21600"/>
                      <a:gd name="T1" fmla="*/ 297 h 41605"/>
                      <a:gd name="T2" fmla="*/ 161 w 21600"/>
                      <a:gd name="T3" fmla="*/ 0 h 41605"/>
                      <a:gd name="T4" fmla="*/ 250 w 21600"/>
                      <a:gd name="T5" fmla="*/ 144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1" y="11222"/>
                          <a:pt x="5516" y="3201"/>
                          <a:pt x="13871" y="-1"/>
                        </a:cubicBezTo>
                      </a:path>
                      <a:path w="21600" h="41605" stroke="0" extrusionOk="0">
                        <a:moveTo>
                          <a:pt x="18936" y="41605"/>
                        </a:moveTo>
                        <a:cubicBezTo>
                          <a:pt x="8120" y="40261"/>
                          <a:pt x="0" y="31069"/>
                          <a:pt x="0" y="20170"/>
                        </a:cubicBezTo>
                        <a:cubicBezTo>
                          <a:pt x="-1"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496" name="Group 89"/>
                <p:cNvGrpSpPr>
                  <a:grpSpLocks/>
                </p:cNvGrpSpPr>
                <p:nvPr/>
              </p:nvGrpSpPr>
              <p:grpSpPr bwMode="auto">
                <a:xfrm>
                  <a:off x="3501" y="1054"/>
                  <a:ext cx="702" cy="244"/>
                  <a:chOff x="1491" y="1086"/>
                  <a:chExt cx="702" cy="236"/>
                </a:xfrm>
              </p:grpSpPr>
              <p:sp>
                <p:nvSpPr>
                  <p:cNvPr id="13506" name="Arc 90"/>
                  <p:cNvSpPr>
                    <a:spLocks/>
                  </p:cNvSpPr>
                  <p:nvPr/>
                </p:nvSpPr>
                <p:spPr bwMode="auto">
                  <a:xfrm>
                    <a:off x="1491" y="1086"/>
                    <a:ext cx="702" cy="236"/>
                  </a:xfrm>
                  <a:custGeom>
                    <a:avLst/>
                    <a:gdLst>
                      <a:gd name="T0" fmla="*/ 702 w 37420"/>
                      <a:gd name="T1" fmla="*/ 0 h 21600"/>
                      <a:gd name="T2" fmla="*/ 0 w 37420"/>
                      <a:gd name="T3" fmla="*/ 161 h 21600"/>
                      <a:gd name="T4" fmla="*/ 297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507" name="Arc 91"/>
                  <p:cNvSpPr>
                    <a:spLocks/>
                  </p:cNvSpPr>
                  <p:nvPr/>
                </p:nvSpPr>
                <p:spPr bwMode="auto">
                  <a:xfrm>
                    <a:off x="1493" y="1086"/>
                    <a:ext cx="698" cy="234"/>
                  </a:xfrm>
                  <a:custGeom>
                    <a:avLst/>
                    <a:gdLst>
                      <a:gd name="T0" fmla="*/ 698 w 37394"/>
                      <a:gd name="T1" fmla="*/ 0 h 21600"/>
                      <a:gd name="T2" fmla="*/ 0 w 37394"/>
                      <a:gd name="T3" fmla="*/ 160 h 21600"/>
                      <a:gd name="T4" fmla="*/ 295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497" name="Group 92"/>
                <p:cNvGrpSpPr>
                  <a:grpSpLocks/>
                </p:cNvGrpSpPr>
                <p:nvPr/>
              </p:nvGrpSpPr>
              <p:grpSpPr bwMode="auto">
                <a:xfrm>
                  <a:off x="3991" y="770"/>
                  <a:ext cx="380" cy="317"/>
                  <a:chOff x="1981" y="812"/>
                  <a:chExt cx="380" cy="306"/>
                </a:xfrm>
              </p:grpSpPr>
              <p:sp>
                <p:nvSpPr>
                  <p:cNvPr id="13504" name="Arc 93"/>
                  <p:cNvSpPr>
                    <a:spLocks/>
                  </p:cNvSpPr>
                  <p:nvPr/>
                </p:nvSpPr>
                <p:spPr bwMode="auto">
                  <a:xfrm>
                    <a:off x="1981" y="812"/>
                    <a:ext cx="380" cy="306"/>
                  </a:xfrm>
                  <a:custGeom>
                    <a:avLst/>
                    <a:gdLst>
                      <a:gd name="T0" fmla="*/ 244 w 21600"/>
                      <a:gd name="T1" fmla="*/ 0 h 35488"/>
                      <a:gd name="T2" fmla="*/ 184 w 21600"/>
                      <a:gd name="T3" fmla="*/ 306 h 35488"/>
                      <a:gd name="T4" fmla="*/ 0 w 21600"/>
                      <a:gd name="T5" fmla="*/ 143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505" name="Arc 94"/>
                  <p:cNvSpPr>
                    <a:spLocks/>
                  </p:cNvSpPr>
                  <p:nvPr/>
                </p:nvSpPr>
                <p:spPr bwMode="auto">
                  <a:xfrm>
                    <a:off x="1981" y="813"/>
                    <a:ext cx="378" cy="304"/>
                  </a:xfrm>
                  <a:custGeom>
                    <a:avLst/>
                    <a:gdLst>
                      <a:gd name="T0" fmla="*/ 242 w 21600"/>
                      <a:gd name="T1" fmla="*/ 0 h 35551"/>
                      <a:gd name="T2" fmla="*/ 182 w 21600"/>
                      <a:gd name="T3" fmla="*/ 304 h 35551"/>
                      <a:gd name="T4" fmla="*/ 0 w 21600"/>
                      <a:gd name="T5" fmla="*/ 142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498" name="Group 95"/>
                <p:cNvGrpSpPr>
                  <a:grpSpLocks/>
                </p:cNvGrpSpPr>
                <p:nvPr/>
              </p:nvGrpSpPr>
              <p:grpSpPr bwMode="auto">
                <a:xfrm>
                  <a:off x="3866" y="551"/>
                  <a:ext cx="369" cy="218"/>
                  <a:chOff x="1856" y="600"/>
                  <a:chExt cx="363" cy="191"/>
                </a:xfrm>
              </p:grpSpPr>
              <p:sp>
                <p:nvSpPr>
                  <p:cNvPr id="13502" name="Arc 96"/>
                  <p:cNvSpPr>
                    <a:spLocks/>
                  </p:cNvSpPr>
                  <p:nvPr/>
                </p:nvSpPr>
                <p:spPr bwMode="auto">
                  <a:xfrm>
                    <a:off x="1856" y="600"/>
                    <a:ext cx="363" cy="191"/>
                  </a:xfrm>
                  <a:custGeom>
                    <a:avLst/>
                    <a:gdLst>
                      <a:gd name="T0" fmla="*/ 0 w 22728"/>
                      <a:gd name="T1" fmla="*/ 0 h 21600"/>
                      <a:gd name="T2" fmla="*/ 363 w 22728"/>
                      <a:gd name="T3" fmla="*/ 190 h 21600"/>
                      <a:gd name="T4" fmla="*/ 18 w 22728"/>
                      <a:gd name="T5" fmla="*/ 191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1"/>
                          <a:pt x="1128" y="0"/>
                        </a:cubicBezTo>
                        <a:cubicBezTo>
                          <a:pt x="13012" y="0"/>
                          <a:pt x="22664" y="9601"/>
                          <a:pt x="22727" y="21486"/>
                        </a:cubicBezTo>
                      </a:path>
                      <a:path w="22728" h="21600" stroke="0" extrusionOk="0">
                        <a:moveTo>
                          <a:pt x="0" y="29"/>
                        </a:moveTo>
                        <a:cubicBezTo>
                          <a:pt x="375" y="9"/>
                          <a:pt x="751" y="-1"/>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503" name="Arc 97"/>
                  <p:cNvSpPr>
                    <a:spLocks/>
                  </p:cNvSpPr>
                  <p:nvPr/>
                </p:nvSpPr>
                <p:spPr bwMode="auto">
                  <a:xfrm>
                    <a:off x="1856" y="602"/>
                    <a:ext cx="361" cy="189"/>
                  </a:xfrm>
                  <a:custGeom>
                    <a:avLst/>
                    <a:gdLst>
                      <a:gd name="T0" fmla="*/ 0 w 22723"/>
                      <a:gd name="T1" fmla="*/ 0 h 21600"/>
                      <a:gd name="T2" fmla="*/ 361 w 22723"/>
                      <a:gd name="T3" fmla="*/ 188 h 21600"/>
                      <a:gd name="T4" fmla="*/ 18 w 22723"/>
                      <a:gd name="T5" fmla="*/ 189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1"/>
                          <a:pt x="1123" y="0"/>
                        </a:cubicBezTo>
                        <a:cubicBezTo>
                          <a:pt x="13007" y="0"/>
                          <a:pt x="22659" y="9601"/>
                          <a:pt x="22722" y="21486"/>
                        </a:cubicBezTo>
                      </a:path>
                      <a:path w="22723" h="21600" stroke="0" extrusionOk="0">
                        <a:moveTo>
                          <a:pt x="0" y="29"/>
                        </a:moveTo>
                        <a:cubicBezTo>
                          <a:pt x="374" y="9"/>
                          <a:pt x="748" y="-1"/>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499" name="Group 98"/>
                <p:cNvGrpSpPr>
                  <a:grpSpLocks/>
                </p:cNvGrpSpPr>
                <p:nvPr/>
              </p:nvGrpSpPr>
              <p:grpSpPr bwMode="auto">
                <a:xfrm>
                  <a:off x="3286" y="458"/>
                  <a:ext cx="611" cy="267"/>
                  <a:chOff x="1276" y="510"/>
                  <a:chExt cx="611" cy="258"/>
                </a:xfrm>
              </p:grpSpPr>
              <p:sp>
                <p:nvSpPr>
                  <p:cNvPr id="13500" name="Arc 99"/>
                  <p:cNvSpPr>
                    <a:spLocks/>
                  </p:cNvSpPr>
                  <p:nvPr/>
                </p:nvSpPr>
                <p:spPr bwMode="auto">
                  <a:xfrm>
                    <a:off x="1276" y="510"/>
                    <a:ext cx="611" cy="258"/>
                  </a:xfrm>
                  <a:custGeom>
                    <a:avLst/>
                    <a:gdLst>
                      <a:gd name="T0" fmla="*/ 0 w 35966"/>
                      <a:gd name="T1" fmla="*/ 110 h 21600"/>
                      <a:gd name="T2" fmla="*/ 611 w 35966"/>
                      <a:gd name="T3" fmla="*/ 120 h 21600"/>
                      <a:gd name="T4" fmla="*/ 301 w 35966"/>
                      <a:gd name="T5" fmla="*/ 258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1"/>
                          <a:pt x="17689" y="0"/>
                        </a:cubicBezTo>
                        <a:cubicBezTo>
                          <a:pt x="25109" y="0"/>
                          <a:pt x="32010" y="3809"/>
                          <a:pt x="35965" y="10088"/>
                        </a:cubicBezTo>
                      </a:path>
                      <a:path w="35966" h="21600" stroke="0" extrusionOk="0">
                        <a:moveTo>
                          <a:pt x="0" y="9204"/>
                        </a:moveTo>
                        <a:cubicBezTo>
                          <a:pt x="4042" y="3435"/>
                          <a:pt x="10644" y="-1"/>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501" name="Arc 100"/>
                  <p:cNvSpPr>
                    <a:spLocks/>
                  </p:cNvSpPr>
                  <p:nvPr/>
                </p:nvSpPr>
                <p:spPr bwMode="auto">
                  <a:xfrm>
                    <a:off x="1278" y="512"/>
                    <a:ext cx="607" cy="256"/>
                  </a:xfrm>
                  <a:custGeom>
                    <a:avLst/>
                    <a:gdLst>
                      <a:gd name="T0" fmla="*/ 0 w 35940"/>
                      <a:gd name="T1" fmla="*/ 109 h 21600"/>
                      <a:gd name="T2" fmla="*/ 607 w 35940"/>
                      <a:gd name="T3" fmla="*/ 119 h 21600"/>
                      <a:gd name="T4" fmla="*/ 299 w 35940"/>
                      <a:gd name="T5" fmla="*/ 256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1"/>
                          <a:pt x="17675" y="0"/>
                        </a:cubicBezTo>
                        <a:cubicBezTo>
                          <a:pt x="25087" y="0"/>
                          <a:pt x="31982" y="3801"/>
                          <a:pt x="35939" y="10069"/>
                        </a:cubicBezTo>
                      </a:path>
                      <a:path w="35940" h="21600" stroke="0" extrusionOk="0">
                        <a:moveTo>
                          <a:pt x="-1" y="9184"/>
                        </a:moveTo>
                        <a:cubicBezTo>
                          <a:pt x="4043" y="3427"/>
                          <a:pt x="10638" y="-1"/>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sp>
            <p:nvSpPr>
              <p:cNvPr id="13492" name="Oval 101"/>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13443" name="Line 102"/>
            <p:cNvSpPr>
              <a:spLocks noChangeShapeType="1"/>
            </p:cNvSpPr>
            <p:nvPr/>
          </p:nvSpPr>
          <p:spPr bwMode="auto">
            <a:xfrm flipV="1">
              <a:off x="3264" y="1680"/>
              <a:ext cx="72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44" name="Line 103"/>
            <p:cNvSpPr>
              <a:spLocks noChangeShapeType="1"/>
            </p:cNvSpPr>
            <p:nvPr/>
          </p:nvSpPr>
          <p:spPr bwMode="auto">
            <a:xfrm>
              <a:off x="4416" y="1488"/>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45" name="Text Box 104"/>
            <p:cNvSpPr txBox="1">
              <a:spLocks noChangeArrowheads="1"/>
            </p:cNvSpPr>
            <p:nvPr/>
          </p:nvSpPr>
          <p:spPr bwMode="auto">
            <a:xfrm>
              <a:off x="4975" y="1362"/>
              <a:ext cx="41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400" b="1">
                  <a:solidFill>
                    <a:prstClr val="black"/>
                  </a:solidFill>
                </a:rPr>
                <a:t>PSTN</a:t>
              </a:r>
            </a:p>
          </p:txBody>
        </p:sp>
        <p:sp>
          <p:nvSpPr>
            <p:cNvPr id="13446" name="Rectangle 105"/>
            <p:cNvSpPr>
              <a:spLocks noChangeArrowheads="1"/>
            </p:cNvSpPr>
            <p:nvPr/>
          </p:nvSpPr>
          <p:spPr bwMode="auto">
            <a:xfrm>
              <a:off x="1824" y="1947"/>
              <a:ext cx="2688" cy="233"/>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47" name="Text Box 106"/>
            <p:cNvSpPr txBox="1">
              <a:spLocks noChangeArrowheads="1"/>
            </p:cNvSpPr>
            <p:nvPr/>
          </p:nvSpPr>
          <p:spPr bwMode="auto">
            <a:xfrm>
              <a:off x="3073" y="960"/>
              <a:ext cx="28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srgbClr val="808080"/>
                  </a:solidFill>
                </a:rPr>
                <a:t>NSS</a:t>
              </a:r>
            </a:p>
          </p:txBody>
        </p:sp>
        <p:sp>
          <p:nvSpPr>
            <p:cNvPr id="13448" name="Text Box 107"/>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A</a:t>
              </a:r>
            </a:p>
          </p:txBody>
        </p:sp>
        <p:sp>
          <p:nvSpPr>
            <p:cNvPr id="13449" name="Line 108"/>
            <p:cNvSpPr>
              <a:spLocks noChangeShapeType="1"/>
            </p:cNvSpPr>
            <p:nvPr/>
          </p:nvSpPr>
          <p:spPr bwMode="auto">
            <a:xfrm>
              <a:off x="1680" y="153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50" name="Text Box 109"/>
            <p:cNvSpPr txBox="1">
              <a:spLocks noChangeArrowheads="1"/>
            </p:cNvSpPr>
            <p:nvPr/>
          </p:nvSpPr>
          <p:spPr bwMode="auto">
            <a:xfrm>
              <a:off x="3073" y="1344"/>
              <a:ext cx="171"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E</a:t>
              </a:r>
            </a:p>
          </p:txBody>
        </p:sp>
        <p:sp>
          <p:nvSpPr>
            <p:cNvPr id="13451" name="Line 110"/>
            <p:cNvSpPr>
              <a:spLocks noChangeShapeType="1"/>
            </p:cNvSpPr>
            <p:nvPr/>
          </p:nvSpPr>
          <p:spPr bwMode="auto">
            <a:xfrm>
              <a:off x="3120"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nvGrpSpPr>
            <p:cNvPr id="13452" name="Group 111"/>
            <p:cNvGrpSpPr>
              <a:grpSpLocks/>
            </p:cNvGrpSpPr>
            <p:nvPr/>
          </p:nvGrpSpPr>
          <p:grpSpPr bwMode="auto">
            <a:xfrm>
              <a:off x="3551" y="1728"/>
              <a:ext cx="176" cy="192"/>
              <a:chOff x="1631" y="1440"/>
              <a:chExt cx="176" cy="192"/>
            </a:xfrm>
          </p:grpSpPr>
          <p:sp>
            <p:nvSpPr>
              <p:cNvPr id="13489" name="Text Box 112"/>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C</a:t>
                </a:r>
              </a:p>
            </p:txBody>
          </p:sp>
          <p:sp>
            <p:nvSpPr>
              <p:cNvPr id="13490" name="Line 113"/>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nvGrpSpPr>
            <p:cNvPr id="13453" name="Group 114"/>
            <p:cNvGrpSpPr>
              <a:grpSpLocks/>
            </p:cNvGrpSpPr>
            <p:nvPr/>
          </p:nvGrpSpPr>
          <p:grpSpPr bwMode="auto">
            <a:xfrm>
              <a:off x="2735" y="1824"/>
              <a:ext cx="176" cy="192"/>
              <a:chOff x="1631" y="1440"/>
              <a:chExt cx="176" cy="192"/>
            </a:xfrm>
          </p:grpSpPr>
          <p:sp>
            <p:nvSpPr>
              <p:cNvPr id="13487" name="Text Box 115"/>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D</a:t>
                </a:r>
              </a:p>
            </p:txBody>
          </p:sp>
          <p:sp>
            <p:nvSpPr>
              <p:cNvPr id="13488" name="Line 116"/>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sp>
          <p:nvSpPr>
            <p:cNvPr id="13454" name="Text Box 117"/>
            <p:cNvSpPr txBox="1">
              <a:spLocks noChangeArrowheads="1"/>
            </p:cNvSpPr>
            <p:nvPr/>
          </p:nvSpPr>
          <p:spPr bwMode="auto">
            <a:xfrm>
              <a:off x="4433" y="1344"/>
              <a:ext cx="33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PSTN</a:t>
              </a:r>
            </a:p>
          </p:txBody>
        </p:sp>
        <p:sp>
          <p:nvSpPr>
            <p:cNvPr id="13455" name="Line 118"/>
            <p:cNvSpPr>
              <a:spLocks noChangeShapeType="1"/>
            </p:cNvSpPr>
            <p:nvPr/>
          </p:nvSpPr>
          <p:spPr bwMode="auto">
            <a:xfrm>
              <a:off x="4560"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nvGrpSpPr>
            <p:cNvPr id="13456" name="Group 119"/>
            <p:cNvGrpSpPr>
              <a:grpSpLocks/>
            </p:cNvGrpSpPr>
            <p:nvPr/>
          </p:nvGrpSpPr>
          <p:grpSpPr bwMode="auto">
            <a:xfrm>
              <a:off x="710" y="1392"/>
              <a:ext cx="292" cy="192"/>
              <a:chOff x="1574" y="1440"/>
              <a:chExt cx="292" cy="192"/>
            </a:xfrm>
          </p:grpSpPr>
          <p:sp>
            <p:nvSpPr>
              <p:cNvPr id="13485" name="Text Box 120"/>
              <p:cNvSpPr txBox="1">
                <a:spLocks noChangeArrowheads="1"/>
              </p:cNvSpPr>
              <p:nvPr/>
            </p:nvSpPr>
            <p:spPr bwMode="auto">
              <a:xfrm>
                <a:off x="1574" y="1440"/>
                <a:ext cx="29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Abis</a:t>
                </a:r>
              </a:p>
            </p:txBody>
          </p:sp>
          <p:sp>
            <p:nvSpPr>
              <p:cNvPr id="13486" name="Line 121"/>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nvGrpSpPr>
            <p:cNvPr id="13457" name="Group 122"/>
            <p:cNvGrpSpPr>
              <a:grpSpLocks/>
            </p:cNvGrpSpPr>
            <p:nvPr/>
          </p:nvGrpSpPr>
          <p:grpSpPr bwMode="auto">
            <a:xfrm>
              <a:off x="2303" y="1584"/>
              <a:ext cx="176" cy="192"/>
              <a:chOff x="1631" y="1440"/>
              <a:chExt cx="176" cy="192"/>
            </a:xfrm>
          </p:grpSpPr>
          <p:sp>
            <p:nvSpPr>
              <p:cNvPr id="13483" name="Text Box 123"/>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B</a:t>
                </a:r>
              </a:p>
            </p:txBody>
          </p:sp>
          <p:sp>
            <p:nvSpPr>
              <p:cNvPr id="13484" name="Line 124"/>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nvGrpSpPr>
            <p:cNvPr id="13458" name="Group 125"/>
            <p:cNvGrpSpPr>
              <a:grpSpLocks/>
            </p:cNvGrpSpPr>
            <p:nvPr/>
          </p:nvGrpSpPr>
          <p:grpSpPr bwMode="auto">
            <a:xfrm>
              <a:off x="3263" y="2064"/>
              <a:ext cx="176" cy="192"/>
              <a:chOff x="1631" y="1440"/>
              <a:chExt cx="176" cy="192"/>
            </a:xfrm>
          </p:grpSpPr>
          <p:sp>
            <p:nvSpPr>
              <p:cNvPr id="13481" name="Text Box 126"/>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H</a:t>
                </a:r>
              </a:p>
            </p:txBody>
          </p:sp>
          <p:sp>
            <p:nvSpPr>
              <p:cNvPr id="13482" name="Line 127"/>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nvGrpSpPr>
            <p:cNvPr id="13459" name="Group 128"/>
            <p:cNvGrpSpPr>
              <a:grpSpLocks/>
            </p:cNvGrpSpPr>
            <p:nvPr/>
          </p:nvGrpSpPr>
          <p:grpSpPr bwMode="auto">
            <a:xfrm>
              <a:off x="336" y="1440"/>
              <a:ext cx="96" cy="330"/>
              <a:chOff x="2184" y="1062"/>
              <a:chExt cx="225" cy="788"/>
            </a:xfrm>
          </p:grpSpPr>
          <p:sp>
            <p:nvSpPr>
              <p:cNvPr id="13464" name="AutoShape 129"/>
              <p:cNvSpPr>
                <a:spLocks noChangeArrowheads="1"/>
              </p:cNvSpPr>
              <p:nvPr/>
            </p:nvSpPr>
            <p:spPr bwMode="auto">
              <a:xfrm>
                <a:off x="2184" y="1307"/>
                <a:ext cx="225" cy="543"/>
              </a:xfrm>
              <a:prstGeom prst="roundRect">
                <a:avLst>
                  <a:gd name="adj" fmla="val 16667"/>
                </a:avLst>
              </a:prstGeom>
              <a:solidFill>
                <a:schemeClr val="hlink"/>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pPr fontAlgn="base">
                  <a:spcBef>
                    <a:spcPct val="0"/>
                  </a:spcBef>
                  <a:spcAft>
                    <a:spcPct val="0"/>
                  </a:spcAft>
                </a:pPr>
                <a:endParaRPr lang="en-IN">
                  <a:solidFill>
                    <a:prstClr val="black"/>
                  </a:solidFill>
                  <a:latin typeface="Arial" pitchFamily="34" charset="0"/>
                </a:endParaRPr>
              </a:p>
            </p:txBody>
          </p:sp>
          <p:sp>
            <p:nvSpPr>
              <p:cNvPr id="13465" name="Rectangle 130"/>
              <p:cNvSpPr>
                <a:spLocks noChangeArrowheads="1"/>
              </p:cNvSpPr>
              <p:nvPr/>
            </p:nvSpPr>
            <p:spPr bwMode="auto">
              <a:xfrm>
                <a:off x="2207" y="1359"/>
                <a:ext cx="179"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13466" name="AutoShape 131"/>
              <p:cNvSpPr>
                <a:spLocks noChangeArrowheads="1"/>
              </p:cNvSpPr>
              <p:nvPr/>
            </p:nvSpPr>
            <p:spPr bwMode="auto">
              <a:xfrm>
                <a:off x="2205"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67" name="AutoShape 132"/>
              <p:cNvSpPr>
                <a:spLocks noChangeArrowheads="1"/>
              </p:cNvSpPr>
              <p:nvPr/>
            </p:nvSpPr>
            <p:spPr bwMode="auto">
              <a:xfrm>
                <a:off x="2270" y="149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68" name="AutoShape 133"/>
              <p:cNvSpPr>
                <a:spLocks noChangeArrowheads="1"/>
              </p:cNvSpPr>
              <p:nvPr/>
            </p:nvSpPr>
            <p:spPr bwMode="auto">
              <a:xfrm>
                <a:off x="2337"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69" name="AutoShape 134"/>
              <p:cNvSpPr>
                <a:spLocks noChangeArrowheads="1"/>
              </p:cNvSpPr>
              <p:nvPr/>
            </p:nvSpPr>
            <p:spPr bwMode="auto">
              <a:xfrm>
                <a:off x="2204"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0" name="AutoShape 135"/>
              <p:cNvSpPr>
                <a:spLocks noChangeArrowheads="1"/>
              </p:cNvSpPr>
              <p:nvPr/>
            </p:nvSpPr>
            <p:spPr bwMode="auto">
              <a:xfrm>
                <a:off x="2269" y="155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1" name="AutoShape 136"/>
              <p:cNvSpPr>
                <a:spLocks noChangeArrowheads="1"/>
              </p:cNvSpPr>
              <p:nvPr/>
            </p:nvSpPr>
            <p:spPr bwMode="auto">
              <a:xfrm>
                <a:off x="2336"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2" name="AutoShape 137"/>
              <p:cNvSpPr>
                <a:spLocks noChangeArrowheads="1"/>
              </p:cNvSpPr>
              <p:nvPr/>
            </p:nvSpPr>
            <p:spPr bwMode="auto">
              <a:xfrm>
                <a:off x="2204"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3" name="AutoShape 138"/>
              <p:cNvSpPr>
                <a:spLocks noChangeArrowheads="1"/>
              </p:cNvSpPr>
              <p:nvPr/>
            </p:nvSpPr>
            <p:spPr bwMode="auto">
              <a:xfrm>
                <a:off x="2269" y="161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4" name="AutoShape 139"/>
              <p:cNvSpPr>
                <a:spLocks noChangeArrowheads="1"/>
              </p:cNvSpPr>
              <p:nvPr/>
            </p:nvSpPr>
            <p:spPr bwMode="auto">
              <a:xfrm>
                <a:off x="2336"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5" name="AutoShape 140"/>
              <p:cNvSpPr>
                <a:spLocks noChangeArrowheads="1"/>
              </p:cNvSpPr>
              <p:nvPr/>
            </p:nvSpPr>
            <p:spPr bwMode="auto">
              <a:xfrm>
                <a:off x="2203"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6" name="AutoShape 141"/>
              <p:cNvSpPr>
                <a:spLocks noChangeArrowheads="1"/>
              </p:cNvSpPr>
              <p:nvPr/>
            </p:nvSpPr>
            <p:spPr bwMode="auto">
              <a:xfrm>
                <a:off x="2268" y="167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7" name="AutoShape 142"/>
              <p:cNvSpPr>
                <a:spLocks noChangeArrowheads="1"/>
              </p:cNvSpPr>
              <p:nvPr/>
            </p:nvSpPr>
            <p:spPr bwMode="auto">
              <a:xfrm>
                <a:off x="2335"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8" name="Line 143"/>
              <p:cNvSpPr>
                <a:spLocks noChangeShapeType="1"/>
              </p:cNvSpPr>
              <p:nvPr/>
            </p:nvSpPr>
            <p:spPr bwMode="auto">
              <a:xfrm flipV="1">
                <a:off x="2357" y="1062"/>
                <a:ext cx="0" cy="18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79" name="AutoShape 144"/>
              <p:cNvSpPr>
                <a:spLocks noChangeArrowheads="1"/>
              </p:cNvSpPr>
              <p:nvPr/>
            </p:nvSpPr>
            <p:spPr bwMode="auto">
              <a:xfrm>
                <a:off x="2334" y="1238"/>
                <a:ext cx="47" cy="60"/>
              </a:xfrm>
              <a:prstGeom prst="roundRect">
                <a:avLst>
                  <a:gd name="adj" fmla="val 16667"/>
                </a:avLst>
              </a:prstGeom>
              <a:solidFill>
                <a:srgbClr val="8D8A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80" name="AutoShape 145" descr="80%"/>
              <p:cNvSpPr>
                <a:spLocks noChangeArrowheads="1"/>
              </p:cNvSpPr>
              <p:nvPr/>
            </p:nvSpPr>
            <p:spPr bwMode="auto">
              <a:xfrm>
                <a:off x="2250" y="1757"/>
                <a:ext cx="93" cy="49"/>
              </a:xfrm>
              <a:prstGeom prst="roundRect">
                <a:avLst>
                  <a:gd name="adj" fmla="val 16667"/>
                </a:avLst>
              </a:prstGeom>
              <a:pattFill prst="pct80">
                <a:fgClr>
                  <a:srgbClr val="8D8A00"/>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13460" name="Line 146"/>
            <p:cNvSpPr>
              <a:spLocks noChangeShapeType="1"/>
            </p:cNvSpPr>
            <p:nvPr/>
          </p:nvSpPr>
          <p:spPr bwMode="auto">
            <a:xfrm>
              <a:off x="1392" y="1632"/>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61" name="Line 147"/>
            <p:cNvSpPr>
              <a:spLocks noChangeShapeType="1"/>
            </p:cNvSpPr>
            <p:nvPr/>
          </p:nvSpPr>
          <p:spPr bwMode="auto">
            <a:xfrm>
              <a:off x="2352" y="1536"/>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62" name="Line 148"/>
            <p:cNvSpPr>
              <a:spLocks noChangeShapeType="1"/>
            </p:cNvSpPr>
            <p:nvPr/>
          </p:nvSpPr>
          <p:spPr bwMode="auto">
            <a:xfrm>
              <a:off x="4416" y="153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63" name="Text Box 149"/>
            <p:cNvSpPr txBox="1">
              <a:spLocks noChangeArrowheads="1"/>
            </p:cNvSpPr>
            <p:nvPr/>
          </p:nvSpPr>
          <p:spPr bwMode="auto">
            <a:xfrm>
              <a:off x="259" y="1776"/>
              <a:ext cx="238"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MS</a:t>
              </a:r>
            </a:p>
          </p:txBody>
        </p:sp>
      </p:grpSp>
      <p:sp>
        <p:nvSpPr>
          <p:cNvPr id="13315" name="Text Box 150"/>
          <p:cNvSpPr txBox="1">
            <a:spLocks noChangeArrowheads="1"/>
          </p:cNvSpPr>
          <p:nvPr/>
        </p:nvSpPr>
        <p:spPr bwMode="auto">
          <a:xfrm>
            <a:off x="2209801" y="5181600"/>
            <a:ext cx="2037417"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fr-FR" sz="1000" b="1" i="1">
                <a:solidFill>
                  <a:srgbClr val="808080"/>
                </a:solidFill>
              </a:rPr>
              <a:t>BSS  Base Station System</a:t>
            </a:r>
          </a:p>
          <a:p>
            <a:pPr fontAlgn="base">
              <a:spcBef>
                <a:spcPct val="50000"/>
              </a:spcBef>
              <a:spcAft>
                <a:spcPct val="0"/>
              </a:spcAft>
            </a:pPr>
            <a:r>
              <a:rPr lang="fr-FR" sz="1000" b="1">
                <a:solidFill>
                  <a:prstClr val="black"/>
                </a:solidFill>
              </a:rPr>
              <a:t>BTS  Base Transceiver Station</a:t>
            </a:r>
          </a:p>
          <a:p>
            <a:pPr fontAlgn="base">
              <a:spcBef>
                <a:spcPct val="50000"/>
              </a:spcBef>
              <a:spcAft>
                <a:spcPct val="0"/>
              </a:spcAft>
            </a:pPr>
            <a:r>
              <a:rPr lang="fr-FR" sz="1000" b="1">
                <a:solidFill>
                  <a:prstClr val="black"/>
                </a:solidFill>
              </a:rPr>
              <a:t>BSC  Base Station Controller </a:t>
            </a:r>
          </a:p>
        </p:txBody>
      </p:sp>
      <p:sp>
        <p:nvSpPr>
          <p:cNvPr id="13316" name="Text Box 151"/>
          <p:cNvSpPr txBox="1">
            <a:spLocks noChangeArrowheads="1"/>
          </p:cNvSpPr>
          <p:nvPr/>
        </p:nvSpPr>
        <p:spPr bwMode="auto">
          <a:xfrm>
            <a:off x="4572001" y="5181600"/>
            <a:ext cx="2715487" cy="140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fr-FR" sz="1000" b="1" i="1">
                <a:solidFill>
                  <a:srgbClr val="808080"/>
                </a:solidFill>
              </a:rPr>
              <a:t>NSS  Network Sub-System</a:t>
            </a:r>
          </a:p>
          <a:p>
            <a:pPr fontAlgn="base">
              <a:spcBef>
                <a:spcPct val="50000"/>
              </a:spcBef>
              <a:spcAft>
                <a:spcPct val="0"/>
              </a:spcAft>
            </a:pPr>
            <a:r>
              <a:rPr lang="fr-FR" sz="1000" b="1">
                <a:solidFill>
                  <a:prstClr val="black"/>
                </a:solidFill>
              </a:rPr>
              <a:t>MSC  Mobile-service Switching Controller</a:t>
            </a:r>
          </a:p>
          <a:p>
            <a:pPr fontAlgn="base">
              <a:spcBef>
                <a:spcPct val="50000"/>
              </a:spcBef>
              <a:spcAft>
                <a:spcPct val="0"/>
              </a:spcAft>
            </a:pPr>
            <a:r>
              <a:rPr lang="fr-FR" sz="1000" b="1">
                <a:solidFill>
                  <a:prstClr val="black"/>
                </a:solidFill>
              </a:rPr>
              <a:t>VLR  Visitor Location Register</a:t>
            </a:r>
          </a:p>
          <a:p>
            <a:pPr fontAlgn="base">
              <a:spcBef>
                <a:spcPct val="50000"/>
              </a:spcBef>
              <a:spcAft>
                <a:spcPct val="0"/>
              </a:spcAft>
            </a:pPr>
            <a:r>
              <a:rPr lang="fr-FR" sz="1000" b="1">
                <a:solidFill>
                  <a:prstClr val="black"/>
                </a:solidFill>
              </a:rPr>
              <a:t>HLR  Home Location Register</a:t>
            </a:r>
          </a:p>
          <a:p>
            <a:pPr fontAlgn="base">
              <a:spcBef>
                <a:spcPct val="50000"/>
              </a:spcBef>
              <a:spcAft>
                <a:spcPct val="0"/>
              </a:spcAft>
            </a:pPr>
            <a:r>
              <a:rPr lang="fr-FR" sz="1000" b="1">
                <a:solidFill>
                  <a:prstClr val="black"/>
                </a:solidFill>
              </a:rPr>
              <a:t>AuC  Authentication Server</a:t>
            </a:r>
          </a:p>
          <a:p>
            <a:pPr fontAlgn="base">
              <a:spcBef>
                <a:spcPct val="50000"/>
              </a:spcBef>
              <a:spcAft>
                <a:spcPct val="0"/>
              </a:spcAft>
            </a:pPr>
            <a:r>
              <a:rPr lang="fr-FR" sz="1000" b="1">
                <a:solidFill>
                  <a:prstClr val="black"/>
                </a:solidFill>
              </a:rPr>
              <a:t>GMSC  Gateway MSC</a:t>
            </a:r>
          </a:p>
        </p:txBody>
      </p:sp>
      <p:sp>
        <p:nvSpPr>
          <p:cNvPr id="13317" name="Rectangle 152"/>
          <p:cNvSpPr>
            <a:spLocks noGrp="1" noChangeArrowheads="1"/>
          </p:cNvSpPr>
          <p:nvPr>
            <p:ph type="title"/>
          </p:nvPr>
        </p:nvSpPr>
        <p:spPr>
          <a:xfrm>
            <a:off x="1776034" y="122634"/>
            <a:ext cx="9461395" cy="553998"/>
          </a:xfrm>
        </p:spPr>
        <p:txBody>
          <a:bodyPr/>
          <a:lstStyle/>
          <a:p>
            <a:pPr algn="l" eaLnBrk="1" hangingPunct="1"/>
            <a:r>
              <a:rPr lang="fr-FR" sz="3600" b="1">
                <a:solidFill>
                  <a:schemeClr val="accent2"/>
                </a:solidFill>
              </a:rPr>
              <a:t>GPRS architecture</a:t>
            </a:r>
          </a:p>
        </p:txBody>
      </p:sp>
      <p:sp>
        <p:nvSpPr>
          <p:cNvPr id="13318" name="Text Box 153"/>
          <p:cNvSpPr txBox="1">
            <a:spLocks noChangeArrowheads="1"/>
          </p:cNvSpPr>
          <p:nvPr/>
        </p:nvSpPr>
        <p:spPr bwMode="auto">
          <a:xfrm>
            <a:off x="7467600" y="5181600"/>
            <a:ext cx="2438168"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fr-FR" sz="1000" b="1">
                <a:solidFill>
                  <a:prstClr val="black"/>
                </a:solidFill>
              </a:rPr>
              <a:t>SGSN  Serving GPRS Support Node</a:t>
            </a:r>
          </a:p>
          <a:p>
            <a:pPr fontAlgn="base">
              <a:spcBef>
                <a:spcPct val="50000"/>
              </a:spcBef>
              <a:spcAft>
                <a:spcPct val="0"/>
              </a:spcAft>
            </a:pPr>
            <a:r>
              <a:rPr lang="fr-FR" sz="1000" b="1">
                <a:solidFill>
                  <a:prstClr val="black"/>
                </a:solidFill>
              </a:rPr>
              <a:t>GGSN  Gateway GPRS Support Node</a:t>
            </a:r>
          </a:p>
        </p:txBody>
      </p:sp>
      <p:sp>
        <p:nvSpPr>
          <p:cNvPr id="13319" name="Text Box 154"/>
          <p:cNvSpPr txBox="1">
            <a:spLocks noChangeArrowheads="1"/>
          </p:cNvSpPr>
          <p:nvPr/>
        </p:nvSpPr>
        <p:spPr bwMode="auto">
          <a:xfrm>
            <a:off x="7467600" y="5867401"/>
            <a:ext cx="2417328"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fr-FR" sz="1000" b="1" i="1">
                <a:solidFill>
                  <a:srgbClr val="808080"/>
                </a:solidFill>
              </a:rPr>
              <a:t>GPRS  General Packet Radio Service</a:t>
            </a:r>
          </a:p>
        </p:txBody>
      </p:sp>
      <p:grpSp>
        <p:nvGrpSpPr>
          <p:cNvPr id="246939" name="Group 155"/>
          <p:cNvGrpSpPr>
            <a:grpSpLocks/>
          </p:cNvGrpSpPr>
          <p:nvPr/>
        </p:nvGrpSpPr>
        <p:grpSpPr bwMode="auto">
          <a:xfrm>
            <a:off x="1565277" y="2286000"/>
            <a:ext cx="8932863" cy="2609850"/>
            <a:chOff x="26" y="1440"/>
            <a:chExt cx="5627" cy="1644"/>
          </a:xfrm>
        </p:grpSpPr>
        <p:grpSp>
          <p:nvGrpSpPr>
            <p:cNvPr id="13323" name="Group 156"/>
            <p:cNvGrpSpPr>
              <a:grpSpLocks/>
            </p:cNvGrpSpPr>
            <p:nvPr/>
          </p:nvGrpSpPr>
          <p:grpSpPr bwMode="auto">
            <a:xfrm>
              <a:off x="2160" y="2620"/>
              <a:ext cx="1968" cy="454"/>
              <a:chOff x="2160" y="2620"/>
              <a:chExt cx="1968" cy="454"/>
            </a:xfrm>
          </p:grpSpPr>
          <p:sp>
            <p:nvSpPr>
              <p:cNvPr id="13414" name="Oval 157"/>
              <p:cNvSpPr>
                <a:spLocks noChangeArrowheads="1"/>
              </p:cNvSpPr>
              <p:nvPr/>
            </p:nvSpPr>
            <p:spPr bwMode="auto">
              <a:xfrm>
                <a:off x="2160" y="2620"/>
                <a:ext cx="1968" cy="328"/>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415" name="Text Box 158"/>
              <p:cNvSpPr txBox="1">
                <a:spLocks noChangeArrowheads="1"/>
              </p:cNvSpPr>
              <p:nvPr/>
            </p:nvSpPr>
            <p:spPr bwMode="auto">
              <a:xfrm>
                <a:off x="3407" y="2880"/>
                <a:ext cx="22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400" b="1">
                    <a:solidFill>
                      <a:srgbClr val="D4D4D6"/>
                    </a:solidFill>
                  </a:rPr>
                  <a:t>IP</a:t>
                </a:r>
              </a:p>
            </p:txBody>
          </p:sp>
        </p:grpSp>
        <p:grpSp>
          <p:nvGrpSpPr>
            <p:cNvPr id="13324" name="Group 159"/>
            <p:cNvGrpSpPr>
              <a:grpSpLocks/>
            </p:cNvGrpSpPr>
            <p:nvPr/>
          </p:nvGrpSpPr>
          <p:grpSpPr bwMode="auto">
            <a:xfrm>
              <a:off x="26" y="1440"/>
              <a:ext cx="933" cy="972"/>
              <a:chOff x="26" y="1440"/>
              <a:chExt cx="933" cy="972"/>
            </a:xfrm>
          </p:grpSpPr>
          <p:grpSp>
            <p:nvGrpSpPr>
              <p:cNvPr id="13394" name="Group 160"/>
              <p:cNvGrpSpPr>
                <a:grpSpLocks/>
              </p:cNvGrpSpPr>
              <p:nvPr/>
            </p:nvGrpSpPr>
            <p:grpSpPr bwMode="auto">
              <a:xfrm>
                <a:off x="192" y="1440"/>
                <a:ext cx="96" cy="330"/>
                <a:chOff x="192" y="1440"/>
                <a:chExt cx="96" cy="330"/>
              </a:xfrm>
            </p:grpSpPr>
            <p:sp>
              <p:nvSpPr>
                <p:cNvPr id="13397" name="AutoShape 161"/>
                <p:cNvSpPr>
                  <a:spLocks noChangeArrowheads="1"/>
                </p:cNvSpPr>
                <p:nvPr/>
              </p:nvSpPr>
              <p:spPr bwMode="auto">
                <a:xfrm>
                  <a:off x="192" y="1543"/>
                  <a:ext cx="96" cy="227"/>
                </a:xfrm>
                <a:prstGeom prst="roundRect">
                  <a:avLst>
                    <a:gd name="adj" fmla="val 16667"/>
                  </a:avLst>
                </a:prstGeom>
                <a:gradFill rotWithShape="0">
                  <a:gsLst>
                    <a:gs pos="0">
                      <a:schemeClr val="accent1"/>
                    </a:gs>
                    <a:gs pos="100000">
                      <a:schemeClr val="hlink"/>
                    </a:gs>
                  </a:gsLst>
                  <a:lin ang="18900000" scaled="1"/>
                </a:gra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pPr fontAlgn="base">
                    <a:spcBef>
                      <a:spcPct val="0"/>
                    </a:spcBef>
                    <a:spcAft>
                      <a:spcPct val="0"/>
                    </a:spcAft>
                  </a:pPr>
                  <a:endParaRPr lang="en-IN">
                    <a:solidFill>
                      <a:prstClr val="black"/>
                    </a:solidFill>
                    <a:latin typeface="Arial" pitchFamily="34" charset="0"/>
                  </a:endParaRPr>
                </a:p>
              </p:txBody>
            </p:sp>
            <p:sp>
              <p:nvSpPr>
                <p:cNvPr id="13398" name="Rectangle 162"/>
                <p:cNvSpPr>
                  <a:spLocks noChangeArrowheads="1"/>
                </p:cNvSpPr>
                <p:nvPr/>
              </p:nvSpPr>
              <p:spPr bwMode="auto">
                <a:xfrm>
                  <a:off x="202" y="1564"/>
                  <a:ext cx="76"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IN">
                    <a:solidFill>
                      <a:prstClr val="black"/>
                    </a:solidFill>
                    <a:latin typeface="Arial" pitchFamily="34" charset="0"/>
                  </a:endParaRPr>
                </a:p>
              </p:txBody>
            </p:sp>
            <p:sp>
              <p:nvSpPr>
                <p:cNvPr id="13399" name="AutoShape 163"/>
                <p:cNvSpPr>
                  <a:spLocks noChangeArrowheads="1"/>
                </p:cNvSpPr>
                <p:nvPr/>
              </p:nvSpPr>
              <p:spPr bwMode="auto">
                <a:xfrm>
                  <a:off x="201"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0" name="AutoShape 164"/>
                <p:cNvSpPr>
                  <a:spLocks noChangeArrowheads="1"/>
                </p:cNvSpPr>
                <p:nvPr/>
              </p:nvSpPr>
              <p:spPr bwMode="auto">
                <a:xfrm>
                  <a:off x="229"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1" name="AutoShape 165"/>
                <p:cNvSpPr>
                  <a:spLocks noChangeArrowheads="1"/>
                </p:cNvSpPr>
                <p:nvPr/>
              </p:nvSpPr>
              <p:spPr bwMode="auto">
                <a:xfrm>
                  <a:off x="257"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2" name="AutoShape 166"/>
                <p:cNvSpPr>
                  <a:spLocks noChangeArrowheads="1"/>
                </p:cNvSpPr>
                <p:nvPr/>
              </p:nvSpPr>
              <p:spPr bwMode="auto">
                <a:xfrm>
                  <a:off x="201"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3" name="AutoShape 167"/>
                <p:cNvSpPr>
                  <a:spLocks noChangeArrowheads="1"/>
                </p:cNvSpPr>
                <p:nvPr/>
              </p:nvSpPr>
              <p:spPr bwMode="auto">
                <a:xfrm>
                  <a:off x="228" y="164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4" name="AutoShape 168"/>
                <p:cNvSpPr>
                  <a:spLocks noChangeArrowheads="1"/>
                </p:cNvSpPr>
                <p:nvPr/>
              </p:nvSpPr>
              <p:spPr bwMode="auto">
                <a:xfrm>
                  <a:off x="257"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5" name="AutoShape 169"/>
                <p:cNvSpPr>
                  <a:spLocks noChangeArrowheads="1"/>
                </p:cNvSpPr>
                <p:nvPr/>
              </p:nvSpPr>
              <p:spPr bwMode="auto">
                <a:xfrm>
                  <a:off x="201"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6" name="AutoShape 170"/>
                <p:cNvSpPr>
                  <a:spLocks noChangeArrowheads="1"/>
                </p:cNvSpPr>
                <p:nvPr/>
              </p:nvSpPr>
              <p:spPr bwMode="auto">
                <a:xfrm>
                  <a:off x="228" y="1671"/>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7" name="AutoShape 171"/>
                <p:cNvSpPr>
                  <a:spLocks noChangeArrowheads="1"/>
                </p:cNvSpPr>
                <p:nvPr/>
              </p:nvSpPr>
              <p:spPr bwMode="auto">
                <a:xfrm>
                  <a:off x="257"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8" name="AutoShape 172"/>
                <p:cNvSpPr>
                  <a:spLocks noChangeArrowheads="1"/>
                </p:cNvSpPr>
                <p:nvPr/>
              </p:nvSpPr>
              <p:spPr bwMode="auto">
                <a:xfrm>
                  <a:off x="200" y="169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09" name="AutoShape 173"/>
                <p:cNvSpPr>
                  <a:spLocks noChangeArrowheads="1"/>
                </p:cNvSpPr>
                <p:nvPr/>
              </p:nvSpPr>
              <p:spPr bwMode="auto">
                <a:xfrm>
                  <a:off x="228" y="169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10" name="AutoShape 174"/>
                <p:cNvSpPr>
                  <a:spLocks noChangeArrowheads="1"/>
                </p:cNvSpPr>
                <p:nvPr/>
              </p:nvSpPr>
              <p:spPr bwMode="auto">
                <a:xfrm>
                  <a:off x="257" y="1696"/>
                  <a:ext cx="19"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11" name="Line 175"/>
                <p:cNvSpPr>
                  <a:spLocks noChangeShapeType="1"/>
                </p:cNvSpPr>
                <p:nvPr/>
              </p:nvSpPr>
              <p:spPr bwMode="auto">
                <a:xfrm flipV="1">
                  <a:off x="266" y="1440"/>
                  <a:ext cx="0" cy="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12" name="AutoShape 176"/>
                <p:cNvSpPr>
                  <a:spLocks noChangeArrowheads="1"/>
                </p:cNvSpPr>
                <p:nvPr/>
              </p:nvSpPr>
              <p:spPr bwMode="auto">
                <a:xfrm>
                  <a:off x="256" y="1514"/>
                  <a:ext cx="20" cy="25"/>
                </a:xfrm>
                <a:prstGeom prst="roundRect">
                  <a:avLst>
                    <a:gd name="adj" fmla="val 16667"/>
                  </a:avLst>
                </a:pr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413" name="AutoShape 177" descr="80%"/>
                <p:cNvSpPr>
                  <a:spLocks noChangeArrowheads="1"/>
                </p:cNvSpPr>
                <p:nvPr/>
              </p:nvSpPr>
              <p:spPr bwMode="auto">
                <a:xfrm>
                  <a:off x="220" y="1731"/>
                  <a:ext cx="40" cy="21"/>
                </a:xfrm>
                <a:prstGeom prst="roundRect">
                  <a:avLst>
                    <a:gd name="adj" fmla="val 16667"/>
                  </a:avLst>
                </a:prstGeom>
                <a:pattFill prst="pct80">
                  <a:fgClr>
                    <a:schemeClr val="tx2"/>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13395" name="Text Box 178"/>
              <p:cNvSpPr txBox="1">
                <a:spLocks noChangeArrowheads="1"/>
              </p:cNvSpPr>
              <p:nvPr/>
            </p:nvSpPr>
            <p:spPr bwMode="auto">
              <a:xfrm>
                <a:off x="26" y="2256"/>
                <a:ext cx="93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a:solidFill>
                      <a:prstClr val="black"/>
                    </a:solidFill>
                  </a:rPr>
                  <a:t>2G+ MS (voice &amp; data)</a:t>
                </a:r>
              </a:p>
            </p:txBody>
          </p:sp>
          <p:sp>
            <p:nvSpPr>
              <p:cNvPr id="13396" name="Line 179"/>
              <p:cNvSpPr>
                <a:spLocks noChangeShapeType="1"/>
              </p:cNvSpPr>
              <p:nvPr/>
            </p:nvSpPr>
            <p:spPr bwMode="auto">
              <a:xfrm flipV="1">
                <a:off x="240" y="1824"/>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nvGrpSpPr>
            <p:cNvPr id="13325" name="Group 180"/>
            <p:cNvGrpSpPr>
              <a:grpSpLocks/>
            </p:cNvGrpSpPr>
            <p:nvPr/>
          </p:nvGrpSpPr>
          <p:grpSpPr bwMode="auto">
            <a:xfrm>
              <a:off x="4368" y="2496"/>
              <a:ext cx="1285" cy="534"/>
              <a:chOff x="4368" y="2496"/>
              <a:chExt cx="1285" cy="534"/>
            </a:xfrm>
          </p:grpSpPr>
          <p:grpSp>
            <p:nvGrpSpPr>
              <p:cNvPr id="13364" name="Group 181"/>
              <p:cNvGrpSpPr>
                <a:grpSpLocks/>
              </p:cNvGrpSpPr>
              <p:nvPr/>
            </p:nvGrpSpPr>
            <p:grpSpPr bwMode="auto">
              <a:xfrm>
                <a:off x="4704" y="2496"/>
                <a:ext cx="949" cy="534"/>
                <a:chOff x="400" y="634"/>
                <a:chExt cx="949" cy="534"/>
              </a:xfrm>
            </p:grpSpPr>
            <p:grpSp>
              <p:nvGrpSpPr>
                <p:cNvPr id="13371" name="Group 182"/>
                <p:cNvGrpSpPr>
                  <a:grpSpLocks/>
                </p:cNvGrpSpPr>
                <p:nvPr/>
              </p:nvGrpSpPr>
              <p:grpSpPr bwMode="auto">
                <a:xfrm>
                  <a:off x="400" y="634"/>
                  <a:ext cx="949" cy="534"/>
                  <a:chOff x="2880" y="458"/>
                  <a:chExt cx="1491" cy="840"/>
                </a:xfrm>
              </p:grpSpPr>
              <p:grpSp>
                <p:nvGrpSpPr>
                  <p:cNvPr id="13373" name="Group 183"/>
                  <p:cNvGrpSpPr>
                    <a:grpSpLocks/>
                  </p:cNvGrpSpPr>
                  <p:nvPr/>
                </p:nvGrpSpPr>
                <p:grpSpPr bwMode="auto">
                  <a:xfrm>
                    <a:off x="3004" y="544"/>
                    <a:ext cx="320" cy="246"/>
                    <a:chOff x="998" y="593"/>
                    <a:chExt cx="316" cy="217"/>
                  </a:xfrm>
                </p:grpSpPr>
                <p:sp>
                  <p:nvSpPr>
                    <p:cNvPr id="13392" name="Arc 184"/>
                    <p:cNvSpPr>
                      <a:spLocks/>
                    </p:cNvSpPr>
                    <p:nvPr/>
                  </p:nvSpPr>
                  <p:spPr bwMode="auto">
                    <a:xfrm>
                      <a:off x="998" y="593"/>
                      <a:ext cx="316" cy="217"/>
                    </a:xfrm>
                    <a:custGeom>
                      <a:avLst/>
                      <a:gdLst>
                        <a:gd name="T0" fmla="*/ 4 w 21600"/>
                        <a:gd name="T1" fmla="*/ 217 h 24929"/>
                        <a:gd name="T2" fmla="*/ 315 w 21600"/>
                        <a:gd name="T3" fmla="*/ 0 h 24929"/>
                        <a:gd name="T4" fmla="*/ 316 w 21600"/>
                        <a:gd name="T5" fmla="*/ 188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1" y="9697"/>
                            <a:pt x="9629" y="37"/>
                            <a:pt x="21532" y="0"/>
                          </a:cubicBezTo>
                        </a:path>
                        <a:path w="21600" h="24929" stroke="0" extrusionOk="0">
                          <a:moveTo>
                            <a:pt x="258" y="24928"/>
                          </a:moveTo>
                          <a:cubicBezTo>
                            <a:pt x="86" y="23827"/>
                            <a:pt x="0" y="22714"/>
                            <a:pt x="0" y="21600"/>
                          </a:cubicBezTo>
                          <a:cubicBezTo>
                            <a:pt x="-1"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393" name="Arc 185"/>
                    <p:cNvSpPr>
                      <a:spLocks/>
                    </p:cNvSpPr>
                    <p:nvPr/>
                  </p:nvSpPr>
                  <p:spPr bwMode="auto">
                    <a:xfrm>
                      <a:off x="1000" y="595"/>
                      <a:ext cx="314" cy="215"/>
                    </a:xfrm>
                    <a:custGeom>
                      <a:avLst/>
                      <a:gdLst>
                        <a:gd name="T0" fmla="*/ 4 w 21600"/>
                        <a:gd name="T1" fmla="*/ 215 h 24943"/>
                        <a:gd name="T2" fmla="*/ 313 w 21600"/>
                        <a:gd name="T3" fmla="*/ 0 h 24943"/>
                        <a:gd name="T4" fmla="*/ 314 w 21600"/>
                        <a:gd name="T5" fmla="*/ 186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1" y="9697"/>
                            <a:pt x="9629" y="37"/>
                            <a:pt x="21532" y="0"/>
                          </a:cubicBezTo>
                        </a:path>
                        <a:path w="21600" h="24943" stroke="0" extrusionOk="0">
                          <a:moveTo>
                            <a:pt x="260" y="24942"/>
                          </a:moveTo>
                          <a:cubicBezTo>
                            <a:pt x="87" y="23837"/>
                            <a:pt x="0" y="22719"/>
                            <a:pt x="0" y="21600"/>
                          </a:cubicBezTo>
                          <a:cubicBezTo>
                            <a:pt x="-1"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374" name="Group 186"/>
                  <p:cNvGrpSpPr>
                    <a:grpSpLocks/>
                  </p:cNvGrpSpPr>
                  <p:nvPr/>
                </p:nvGrpSpPr>
                <p:grpSpPr bwMode="auto">
                  <a:xfrm>
                    <a:off x="3056" y="1022"/>
                    <a:ext cx="478" cy="234"/>
                    <a:chOff x="1046" y="1055"/>
                    <a:chExt cx="470" cy="230"/>
                  </a:xfrm>
                </p:grpSpPr>
                <p:sp>
                  <p:nvSpPr>
                    <p:cNvPr id="13390" name="Arc 187"/>
                    <p:cNvSpPr>
                      <a:spLocks/>
                    </p:cNvSpPr>
                    <p:nvPr/>
                  </p:nvSpPr>
                  <p:spPr bwMode="auto">
                    <a:xfrm>
                      <a:off x="1046" y="1055"/>
                      <a:ext cx="470" cy="230"/>
                    </a:xfrm>
                    <a:custGeom>
                      <a:avLst/>
                      <a:gdLst>
                        <a:gd name="T0" fmla="*/ 470 w 29457"/>
                        <a:gd name="T1" fmla="*/ 212 h 21600"/>
                        <a:gd name="T2" fmla="*/ 0 w 29457"/>
                        <a:gd name="T3" fmla="*/ 51 h 21600"/>
                        <a:gd name="T4" fmla="*/ 336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599"/>
                            <a:pt x="21060" y="21600"/>
                          </a:cubicBezTo>
                          <a:cubicBezTo>
                            <a:pt x="10979" y="21600"/>
                            <a:pt x="2238" y="14626"/>
                            <a:pt x="-1" y="4798"/>
                          </a:cubicBezTo>
                        </a:path>
                        <a:path w="29457" h="21600" stroke="0" extrusionOk="0">
                          <a:moveTo>
                            <a:pt x="29457" y="19901"/>
                          </a:moveTo>
                          <a:cubicBezTo>
                            <a:pt x="26799" y="21022"/>
                            <a:pt x="23944" y="21599"/>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391" name="Arc 188"/>
                    <p:cNvSpPr>
                      <a:spLocks/>
                    </p:cNvSpPr>
                    <p:nvPr/>
                  </p:nvSpPr>
                  <p:spPr bwMode="auto">
                    <a:xfrm>
                      <a:off x="1048" y="1055"/>
                      <a:ext cx="467" cy="228"/>
                    </a:xfrm>
                    <a:custGeom>
                      <a:avLst/>
                      <a:gdLst>
                        <a:gd name="T0" fmla="*/ 467 w 29433"/>
                        <a:gd name="T1" fmla="*/ 210 h 21600"/>
                        <a:gd name="T2" fmla="*/ 0 w 29433"/>
                        <a:gd name="T3" fmla="*/ 51 h 21600"/>
                        <a:gd name="T4" fmla="*/ 334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599"/>
                            <a:pt x="21057" y="21600"/>
                          </a:cubicBezTo>
                          <a:cubicBezTo>
                            <a:pt x="10981" y="21600"/>
                            <a:pt x="2244" y="14634"/>
                            <a:pt x="-1" y="4812"/>
                          </a:cubicBezTo>
                        </a:path>
                        <a:path w="29433" h="21600" stroke="0" extrusionOk="0">
                          <a:moveTo>
                            <a:pt x="29432" y="19909"/>
                          </a:moveTo>
                          <a:cubicBezTo>
                            <a:pt x="26781" y="21025"/>
                            <a:pt x="23933" y="21599"/>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375" name="Group 189"/>
                  <p:cNvGrpSpPr>
                    <a:grpSpLocks/>
                  </p:cNvGrpSpPr>
                  <p:nvPr/>
                </p:nvGrpSpPr>
                <p:grpSpPr bwMode="auto">
                  <a:xfrm>
                    <a:off x="2880" y="780"/>
                    <a:ext cx="252" cy="310"/>
                    <a:chOff x="870" y="821"/>
                    <a:chExt cx="252" cy="300"/>
                  </a:xfrm>
                </p:grpSpPr>
                <p:sp>
                  <p:nvSpPr>
                    <p:cNvPr id="13388" name="Arc 190"/>
                    <p:cNvSpPr>
                      <a:spLocks/>
                    </p:cNvSpPr>
                    <p:nvPr/>
                  </p:nvSpPr>
                  <p:spPr bwMode="auto">
                    <a:xfrm>
                      <a:off x="870" y="821"/>
                      <a:ext cx="252" cy="300"/>
                    </a:xfrm>
                    <a:custGeom>
                      <a:avLst/>
                      <a:gdLst>
                        <a:gd name="T0" fmla="*/ 221 w 21600"/>
                        <a:gd name="T1" fmla="*/ 300 h 41592"/>
                        <a:gd name="T2" fmla="*/ 161 w 21600"/>
                        <a:gd name="T3" fmla="*/ 0 h 41592"/>
                        <a:gd name="T4" fmla="*/ 252 w 21600"/>
                        <a:gd name="T5" fmla="*/ 145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1" y="11223"/>
                            <a:pt x="5501" y="3210"/>
                            <a:pt x="13839" y="0"/>
                          </a:cubicBezTo>
                        </a:path>
                        <a:path w="21600" h="41592" stroke="0" extrusionOk="0">
                          <a:moveTo>
                            <a:pt x="18924" y="41591"/>
                          </a:moveTo>
                          <a:cubicBezTo>
                            <a:pt x="8113" y="40241"/>
                            <a:pt x="0" y="31052"/>
                            <a:pt x="0" y="20158"/>
                          </a:cubicBezTo>
                          <a:cubicBezTo>
                            <a:pt x="-1"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389" name="Arc 191"/>
                    <p:cNvSpPr>
                      <a:spLocks/>
                    </p:cNvSpPr>
                    <p:nvPr/>
                  </p:nvSpPr>
                  <p:spPr bwMode="auto">
                    <a:xfrm>
                      <a:off x="872" y="823"/>
                      <a:ext cx="250" cy="297"/>
                    </a:xfrm>
                    <a:custGeom>
                      <a:avLst/>
                      <a:gdLst>
                        <a:gd name="T0" fmla="*/ 219 w 21600"/>
                        <a:gd name="T1" fmla="*/ 297 h 41605"/>
                        <a:gd name="T2" fmla="*/ 161 w 21600"/>
                        <a:gd name="T3" fmla="*/ 0 h 41605"/>
                        <a:gd name="T4" fmla="*/ 250 w 21600"/>
                        <a:gd name="T5" fmla="*/ 144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1" y="11222"/>
                            <a:pt x="5516" y="3201"/>
                            <a:pt x="13871" y="-1"/>
                          </a:cubicBezTo>
                        </a:path>
                        <a:path w="21600" h="41605" stroke="0" extrusionOk="0">
                          <a:moveTo>
                            <a:pt x="18936" y="41605"/>
                          </a:moveTo>
                          <a:cubicBezTo>
                            <a:pt x="8120" y="40261"/>
                            <a:pt x="0" y="31069"/>
                            <a:pt x="0" y="20170"/>
                          </a:cubicBezTo>
                          <a:cubicBezTo>
                            <a:pt x="-1"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376" name="Group 192"/>
                  <p:cNvGrpSpPr>
                    <a:grpSpLocks/>
                  </p:cNvGrpSpPr>
                  <p:nvPr/>
                </p:nvGrpSpPr>
                <p:grpSpPr bwMode="auto">
                  <a:xfrm>
                    <a:off x="3501" y="1054"/>
                    <a:ext cx="702" cy="244"/>
                    <a:chOff x="1491" y="1086"/>
                    <a:chExt cx="702" cy="236"/>
                  </a:xfrm>
                </p:grpSpPr>
                <p:sp>
                  <p:nvSpPr>
                    <p:cNvPr id="13386" name="Arc 193"/>
                    <p:cNvSpPr>
                      <a:spLocks/>
                    </p:cNvSpPr>
                    <p:nvPr/>
                  </p:nvSpPr>
                  <p:spPr bwMode="auto">
                    <a:xfrm>
                      <a:off x="1491" y="1086"/>
                      <a:ext cx="702" cy="236"/>
                    </a:xfrm>
                    <a:custGeom>
                      <a:avLst/>
                      <a:gdLst>
                        <a:gd name="T0" fmla="*/ 702 w 37420"/>
                        <a:gd name="T1" fmla="*/ 0 h 21600"/>
                        <a:gd name="T2" fmla="*/ 0 w 37420"/>
                        <a:gd name="T3" fmla="*/ 161 h 21600"/>
                        <a:gd name="T4" fmla="*/ 297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387" name="Arc 194"/>
                    <p:cNvSpPr>
                      <a:spLocks/>
                    </p:cNvSpPr>
                    <p:nvPr/>
                  </p:nvSpPr>
                  <p:spPr bwMode="auto">
                    <a:xfrm>
                      <a:off x="1493" y="1086"/>
                      <a:ext cx="698" cy="234"/>
                    </a:xfrm>
                    <a:custGeom>
                      <a:avLst/>
                      <a:gdLst>
                        <a:gd name="T0" fmla="*/ 698 w 37394"/>
                        <a:gd name="T1" fmla="*/ 0 h 21600"/>
                        <a:gd name="T2" fmla="*/ 0 w 37394"/>
                        <a:gd name="T3" fmla="*/ 160 h 21600"/>
                        <a:gd name="T4" fmla="*/ 295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377" name="Group 195"/>
                  <p:cNvGrpSpPr>
                    <a:grpSpLocks/>
                  </p:cNvGrpSpPr>
                  <p:nvPr/>
                </p:nvGrpSpPr>
                <p:grpSpPr bwMode="auto">
                  <a:xfrm>
                    <a:off x="3991" y="770"/>
                    <a:ext cx="380" cy="317"/>
                    <a:chOff x="1981" y="812"/>
                    <a:chExt cx="380" cy="306"/>
                  </a:xfrm>
                </p:grpSpPr>
                <p:sp>
                  <p:nvSpPr>
                    <p:cNvPr id="13384" name="Arc 196"/>
                    <p:cNvSpPr>
                      <a:spLocks/>
                    </p:cNvSpPr>
                    <p:nvPr/>
                  </p:nvSpPr>
                  <p:spPr bwMode="auto">
                    <a:xfrm>
                      <a:off x="1981" y="812"/>
                      <a:ext cx="380" cy="306"/>
                    </a:xfrm>
                    <a:custGeom>
                      <a:avLst/>
                      <a:gdLst>
                        <a:gd name="T0" fmla="*/ 244 w 21600"/>
                        <a:gd name="T1" fmla="*/ 0 h 35488"/>
                        <a:gd name="T2" fmla="*/ 184 w 21600"/>
                        <a:gd name="T3" fmla="*/ 306 h 35488"/>
                        <a:gd name="T4" fmla="*/ 0 w 21600"/>
                        <a:gd name="T5" fmla="*/ 143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385" name="Arc 197"/>
                    <p:cNvSpPr>
                      <a:spLocks/>
                    </p:cNvSpPr>
                    <p:nvPr/>
                  </p:nvSpPr>
                  <p:spPr bwMode="auto">
                    <a:xfrm>
                      <a:off x="1981" y="813"/>
                      <a:ext cx="378" cy="304"/>
                    </a:xfrm>
                    <a:custGeom>
                      <a:avLst/>
                      <a:gdLst>
                        <a:gd name="T0" fmla="*/ 242 w 21600"/>
                        <a:gd name="T1" fmla="*/ 0 h 35551"/>
                        <a:gd name="T2" fmla="*/ 182 w 21600"/>
                        <a:gd name="T3" fmla="*/ 304 h 35551"/>
                        <a:gd name="T4" fmla="*/ 0 w 21600"/>
                        <a:gd name="T5" fmla="*/ 142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378" name="Group 198"/>
                  <p:cNvGrpSpPr>
                    <a:grpSpLocks/>
                  </p:cNvGrpSpPr>
                  <p:nvPr/>
                </p:nvGrpSpPr>
                <p:grpSpPr bwMode="auto">
                  <a:xfrm>
                    <a:off x="3866" y="551"/>
                    <a:ext cx="369" cy="218"/>
                    <a:chOff x="1856" y="600"/>
                    <a:chExt cx="363" cy="191"/>
                  </a:xfrm>
                </p:grpSpPr>
                <p:sp>
                  <p:nvSpPr>
                    <p:cNvPr id="13382" name="Arc 199"/>
                    <p:cNvSpPr>
                      <a:spLocks/>
                    </p:cNvSpPr>
                    <p:nvPr/>
                  </p:nvSpPr>
                  <p:spPr bwMode="auto">
                    <a:xfrm>
                      <a:off x="1856" y="600"/>
                      <a:ext cx="363" cy="191"/>
                    </a:xfrm>
                    <a:custGeom>
                      <a:avLst/>
                      <a:gdLst>
                        <a:gd name="T0" fmla="*/ 0 w 22728"/>
                        <a:gd name="T1" fmla="*/ 0 h 21600"/>
                        <a:gd name="T2" fmla="*/ 363 w 22728"/>
                        <a:gd name="T3" fmla="*/ 190 h 21600"/>
                        <a:gd name="T4" fmla="*/ 18 w 22728"/>
                        <a:gd name="T5" fmla="*/ 191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1"/>
                            <a:pt x="1128" y="0"/>
                          </a:cubicBezTo>
                          <a:cubicBezTo>
                            <a:pt x="13012" y="0"/>
                            <a:pt x="22664" y="9601"/>
                            <a:pt x="22727" y="21486"/>
                          </a:cubicBezTo>
                        </a:path>
                        <a:path w="22728" h="21600" stroke="0" extrusionOk="0">
                          <a:moveTo>
                            <a:pt x="0" y="29"/>
                          </a:moveTo>
                          <a:cubicBezTo>
                            <a:pt x="375" y="9"/>
                            <a:pt x="751" y="-1"/>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383" name="Arc 200"/>
                    <p:cNvSpPr>
                      <a:spLocks/>
                    </p:cNvSpPr>
                    <p:nvPr/>
                  </p:nvSpPr>
                  <p:spPr bwMode="auto">
                    <a:xfrm>
                      <a:off x="1856" y="602"/>
                      <a:ext cx="361" cy="189"/>
                    </a:xfrm>
                    <a:custGeom>
                      <a:avLst/>
                      <a:gdLst>
                        <a:gd name="T0" fmla="*/ 0 w 22723"/>
                        <a:gd name="T1" fmla="*/ 0 h 21600"/>
                        <a:gd name="T2" fmla="*/ 361 w 22723"/>
                        <a:gd name="T3" fmla="*/ 188 h 21600"/>
                        <a:gd name="T4" fmla="*/ 18 w 22723"/>
                        <a:gd name="T5" fmla="*/ 189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1"/>
                            <a:pt x="1123" y="0"/>
                          </a:cubicBezTo>
                          <a:cubicBezTo>
                            <a:pt x="13007" y="0"/>
                            <a:pt x="22659" y="9601"/>
                            <a:pt x="22722" y="21486"/>
                          </a:cubicBezTo>
                        </a:path>
                        <a:path w="22723" h="21600" stroke="0" extrusionOk="0">
                          <a:moveTo>
                            <a:pt x="0" y="29"/>
                          </a:moveTo>
                          <a:cubicBezTo>
                            <a:pt x="374" y="9"/>
                            <a:pt x="748" y="-1"/>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nvGrpSpPr>
                  <p:cNvPr id="13379" name="Group 201"/>
                  <p:cNvGrpSpPr>
                    <a:grpSpLocks/>
                  </p:cNvGrpSpPr>
                  <p:nvPr/>
                </p:nvGrpSpPr>
                <p:grpSpPr bwMode="auto">
                  <a:xfrm>
                    <a:off x="3286" y="458"/>
                    <a:ext cx="611" cy="267"/>
                    <a:chOff x="1276" y="510"/>
                    <a:chExt cx="611" cy="258"/>
                  </a:xfrm>
                </p:grpSpPr>
                <p:sp>
                  <p:nvSpPr>
                    <p:cNvPr id="13380" name="Arc 202"/>
                    <p:cNvSpPr>
                      <a:spLocks/>
                    </p:cNvSpPr>
                    <p:nvPr/>
                  </p:nvSpPr>
                  <p:spPr bwMode="auto">
                    <a:xfrm>
                      <a:off x="1276" y="510"/>
                      <a:ext cx="611" cy="258"/>
                    </a:xfrm>
                    <a:custGeom>
                      <a:avLst/>
                      <a:gdLst>
                        <a:gd name="T0" fmla="*/ 0 w 35966"/>
                        <a:gd name="T1" fmla="*/ 110 h 21600"/>
                        <a:gd name="T2" fmla="*/ 611 w 35966"/>
                        <a:gd name="T3" fmla="*/ 120 h 21600"/>
                        <a:gd name="T4" fmla="*/ 301 w 35966"/>
                        <a:gd name="T5" fmla="*/ 258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1"/>
                            <a:pt x="17689" y="0"/>
                          </a:cubicBezTo>
                          <a:cubicBezTo>
                            <a:pt x="25109" y="0"/>
                            <a:pt x="32010" y="3809"/>
                            <a:pt x="35965" y="10088"/>
                          </a:cubicBezTo>
                        </a:path>
                        <a:path w="35966" h="21600" stroke="0" extrusionOk="0">
                          <a:moveTo>
                            <a:pt x="0" y="9204"/>
                          </a:moveTo>
                          <a:cubicBezTo>
                            <a:pt x="4042" y="3435"/>
                            <a:pt x="10644" y="-1"/>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sp>
                  <p:nvSpPr>
                    <p:cNvPr id="13381" name="Arc 203"/>
                    <p:cNvSpPr>
                      <a:spLocks/>
                    </p:cNvSpPr>
                    <p:nvPr/>
                  </p:nvSpPr>
                  <p:spPr bwMode="auto">
                    <a:xfrm>
                      <a:off x="1278" y="512"/>
                      <a:ext cx="607" cy="256"/>
                    </a:xfrm>
                    <a:custGeom>
                      <a:avLst/>
                      <a:gdLst>
                        <a:gd name="T0" fmla="*/ 0 w 35940"/>
                        <a:gd name="T1" fmla="*/ 109 h 21600"/>
                        <a:gd name="T2" fmla="*/ 607 w 35940"/>
                        <a:gd name="T3" fmla="*/ 119 h 21600"/>
                        <a:gd name="T4" fmla="*/ 299 w 35940"/>
                        <a:gd name="T5" fmla="*/ 256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1"/>
                            <a:pt x="17675" y="0"/>
                          </a:cubicBezTo>
                          <a:cubicBezTo>
                            <a:pt x="25087" y="0"/>
                            <a:pt x="31982" y="3801"/>
                            <a:pt x="35939" y="10069"/>
                          </a:cubicBezTo>
                        </a:path>
                        <a:path w="35940" h="21600" stroke="0" extrusionOk="0">
                          <a:moveTo>
                            <a:pt x="-1" y="9184"/>
                          </a:moveTo>
                          <a:cubicBezTo>
                            <a:pt x="4043" y="3427"/>
                            <a:pt x="10638" y="-1"/>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pPr fontAlgn="base">
                        <a:spcBef>
                          <a:spcPct val="0"/>
                        </a:spcBef>
                        <a:spcAft>
                          <a:spcPct val="0"/>
                        </a:spcAft>
                      </a:pPr>
                      <a:endParaRPr lang="en-IN">
                        <a:solidFill>
                          <a:prstClr val="black"/>
                        </a:solidFill>
                        <a:latin typeface="Arial" pitchFamily="34" charset="0"/>
                      </a:endParaRPr>
                    </a:p>
                  </p:txBody>
                </p:sp>
              </p:grpSp>
            </p:grpSp>
            <p:sp>
              <p:nvSpPr>
                <p:cNvPr id="13372" name="Oval 204"/>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13365" name="Line 205"/>
              <p:cNvSpPr>
                <a:spLocks noChangeShapeType="1"/>
              </p:cNvSpPr>
              <p:nvPr/>
            </p:nvSpPr>
            <p:spPr bwMode="auto">
              <a:xfrm>
                <a:off x="4368" y="2784"/>
                <a:ext cx="336"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366" name="Text Box 206"/>
              <p:cNvSpPr txBox="1">
                <a:spLocks noChangeArrowheads="1"/>
              </p:cNvSpPr>
              <p:nvPr/>
            </p:nvSpPr>
            <p:spPr bwMode="auto">
              <a:xfrm>
                <a:off x="5002" y="2688"/>
                <a:ext cx="43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400" b="1">
                    <a:solidFill>
                      <a:prstClr val="black"/>
                    </a:solidFill>
                  </a:rPr>
                  <a:t>PSDN</a:t>
                </a:r>
              </a:p>
            </p:txBody>
          </p:sp>
          <p:grpSp>
            <p:nvGrpSpPr>
              <p:cNvPr id="13367" name="Group 207"/>
              <p:cNvGrpSpPr>
                <a:grpSpLocks/>
              </p:cNvGrpSpPr>
              <p:nvPr/>
            </p:nvGrpSpPr>
            <p:grpSpPr bwMode="auto">
              <a:xfrm>
                <a:off x="4498" y="2640"/>
                <a:ext cx="202" cy="192"/>
                <a:chOff x="1618" y="1440"/>
                <a:chExt cx="202" cy="192"/>
              </a:xfrm>
            </p:grpSpPr>
            <p:sp>
              <p:nvSpPr>
                <p:cNvPr id="13369" name="Text Box 208"/>
                <p:cNvSpPr txBox="1">
                  <a:spLocks noChangeArrowheads="1"/>
                </p:cNvSpPr>
                <p:nvPr/>
              </p:nvSpPr>
              <p:spPr bwMode="auto">
                <a:xfrm>
                  <a:off x="1618" y="1440"/>
                  <a:ext cx="20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Gi</a:t>
                  </a:r>
                </a:p>
              </p:txBody>
            </p:sp>
            <p:sp>
              <p:nvSpPr>
                <p:cNvPr id="13370" name="Line 209"/>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sp>
            <p:nvSpPr>
              <p:cNvPr id="13368" name="Line 210"/>
              <p:cNvSpPr>
                <a:spLocks noChangeShapeType="1"/>
              </p:cNvSpPr>
              <p:nvPr/>
            </p:nvSpPr>
            <p:spPr bwMode="auto">
              <a:xfrm>
                <a:off x="4368" y="2832"/>
                <a:ext cx="336" cy="0"/>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nvGrpSpPr>
            <p:cNvPr id="13326" name="Group 211"/>
            <p:cNvGrpSpPr>
              <a:grpSpLocks/>
            </p:cNvGrpSpPr>
            <p:nvPr/>
          </p:nvGrpSpPr>
          <p:grpSpPr bwMode="auto">
            <a:xfrm>
              <a:off x="1008" y="1584"/>
              <a:ext cx="2016" cy="1500"/>
              <a:chOff x="1008" y="1584"/>
              <a:chExt cx="2016" cy="1500"/>
            </a:xfrm>
          </p:grpSpPr>
          <p:sp>
            <p:nvSpPr>
              <p:cNvPr id="13343" name="Line 212"/>
              <p:cNvSpPr>
                <a:spLocks noChangeShapeType="1"/>
              </p:cNvSpPr>
              <p:nvPr/>
            </p:nvSpPr>
            <p:spPr bwMode="auto">
              <a:xfrm>
                <a:off x="2112" y="20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344" name="Text Box 213"/>
              <p:cNvSpPr txBox="1">
                <a:spLocks noChangeArrowheads="1"/>
              </p:cNvSpPr>
              <p:nvPr/>
            </p:nvSpPr>
            <p:spPr bwMode="auto">
              <a:xfrm>
                <a:off x="1966" y="2928"/>
                <a:ext cx="345"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SGSN</a:t>
                </a:r>
              </a:p>
            </p:txBody>
          </p:sp>
          <p:grpSp>
            <p:nvGrpSpPr>
              <p:cNvPr id="13345" name="Group 214"/>
              <p:cNvGrpSpPr>
                <a:grpSpLocks/>
              </p:cNvGrpSpPr>
              <p:nvPr/>
            </p:nvGrpSpPr>
            <p:grpSpPr bwMode="auto">
              <a:xfrm>
                <a:off x="2670" y="2352"/>
                <a:ext cx="211" cy="192"/>
                <a:chOff x="1614" y="1440"/>
                <a:chExt cx="211" cy="192"/>
              </a:xfrm>
            </p:grpSpPr>
            <p:sp>
              <p:nvSpPr>
                <p:cNvPr id="13362" name="Text Box 215"/>
                <p:cNvSpPr txBox="1">
                  <a:spLocks noChangeArrowheads="1"/>
                </p:cNvSpPr>
                <p:nvPr/>
              </p:nvSpPr>
              <p:spPr bwMode="auto">
                <a:xfrm>
                  <a:off x="1614" y="1440"/>
                  <a:ext cx="211"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Gr</a:t>
                  </a:r>
                </a:p>
              </p:txBody>
            </p:sp>
            <p:sp>
              <p:nvSpPr>
                <p:cNvPr id="13363" name="Line 216"/>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nvGrpSpPr>
              <p:cNvPr id="13346" name="Group 217"/>
              <p:cNvGrpSpPr>
                <a:grpSpLocks/>
              </p:cNvGrpSpPr>
              <p:nvPr/>
            </p:nvGrpSpPr>
            <p:grpSpPr bwMode="auto">
              <a:xfrm>
                <a:off x="1920" y="2400"/>
                <a:ext cx="336" cy="532"/>
                <a:chOff x="3688" y="1892"/>
                <a:chExt cx="417" cy="676"/>
              </a:xfrm>
            </p:grpSpPr>
            <p:sp>
              <p:nvSpPr>
                <p:cNvPr id="13359" name="Rectangle 218"/>
                <p:cNvSpPr>
                  <a:spLocks noChangeArrowheads="1"/>
                </p:cNvSpPr>
                <p:nvPr/>
              </p:nvSpPr>
              <p:spPr bwMode="auto">
                <a:xfrm>
                  <a:off x="3688" y="1892"/>
                  <a:ext cx="416" cy="672"/>
                </a:xfrm>
                <a:prstGeom prst="rect">
                  <a:avLst/>
                </a:prstGeom>
                <a:gradFill rotWithShape="0">
                  <a:gsLst>
                    <a:gs pos="0">
                      <a:srgbClr val="1CADBC"/>
                    </a:gs>
                    <a:gs pos="100000">
                      <a:schemeClr val="tx2"/>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p>
                  <a:pPr fontAlgn="base">
                    <a:spcBef>
                      <a:spcPct val="0"/>
                    </a:spcBef>
                    <a:spcAft>
                      <a:spcPct val="0"/>
                    </a:spcAft>
                  </a:pPr>
                  <a:endParaRPr lang="en-IN">
                    <a:solidFill>
                      <a:prstClr val="black"/>
                    </a:solidFill>
                    <a:latin typeface="Arial" pitchFamily="34" charset="0"/>
                  </a:endParaRPr>
                </a:p>
              </p:txBody>
            </p:sp>
            <p:sp>
              <p:nvSpPr>
                <p:cNvPr id="13360" name="Line 219"/>
                <p:cNvSpPr>
                  <a:spLocks noChangeShapeType="1"/>
                </p:cNvSpPr>
                <p:nvPr/>
              </p:nvSpPr>
              <p:spPr bwMode="auto">
                <a:xfrm>
                  <a:off x="3694"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361" name="Line 220"/>
                <p:cNvSpPr>
                  <a:spLocks noChangeShapeType="1"/>
                </p:cNvSpPr>
                <p:nvPr/>
              </p:nvSpPr>
              <p:spPr bwMode="auto">
                <a:xfrm flipH="1">
                  <a:off x="3688"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13347" name="Line 221"/>
              <p:cNvSpPr>
                <a:spLocks noChangeShapeType="1"/>
              </p:cNvSpPr>
              <p:nvPr/>
            </p:nvSpPr>
            <p:spPr bwMode="auto">
              <a:xfrm>
                <a:off x="1392" y="1632"/>
                <a:ext cx="528" cy="1008"/>
              </a:xfrm>
              <a:prstGeom prst="line">
                <a:avLst/>
              </a:prstGeom>
              <a:noFill/>
              <a:ln w="1905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nvGrpSpPr>
              <p:cNvPr id="13348" name="Group 222"/>
              <p:cNvGrpSpPr>
                <a:grpSpLocks/>
              </p:cNvGrpSpPr>
              <p:nvPr/>
            </p:nvGrpSpPr>
            <p:grpSpPr bwMode="auto">
              <a:xfrm>
                <a:off x="1653" y="2160"/>
                <a:ext cx="229" cy="192"/>
                <a:chOff x="1605" y="1440"/>
                <a:chExt cx="229" cy="192"/>
              </a:xfrm>
            </p:grpSpPr>
            <p:sp>
              <p:nvSpPr>
                <p:cNvPr id="13357" name="Text Box 223"/>
                <p:cNvSpPr txBox="1">
                  <a:spLocks noChangeArrowheads="1"/>
                </p:cNvSpPr>
                <p:nvPr/>
              </p:nvSpPr>
              <p:spPr bwMode="auto">
                <a:xfrm>
                  <a:off x="1605" y="1440"/>
                  <a:ext cx="22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Gb</a:t>
                  </a:r>
                </a:p>
              </p:txBody>
            </p:sp>
            <p:sp>
              <p:nvSpPr>
                <p:cNvPr id="13358" name="Line 224"/>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sp>
            <p:nvSpPr>
              <p:cNvPr id="13349" name="Line 225"/>
              <p:cNvSpPr>
                <a:spLocks noChangeShapeType="1"/>
              </p:cNvSpPr>
              <p:nvPr/>
            </p:nvSpPr>
            <p:spPr bwMode="auto">
              <a:xfrm>
                <a:off x="1344" y="1680"/>
                <a:ext cx="576" cy="1056"/>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nvGrpSpPr>
              <p:cNvPr id="13350" name="Group 226"/>
              <p:cNvGrpSpPr>
                <a:grpSpLocks/>
              </p:cNvGrpSpPr>
              <p:nvPr/>
            </p:nvGrpSpPr>
            <p:grpSpPr bwMode="auto">
              <a:xfrm>
                <a:off x="1008" y="1584"/>
                <a:ext cx="288" cy="166"/>
                <a:chOff x="1008" y="1584"/>
                <a:chExt cx="288" cy="166"/>
              </a:xfrm>
            </p:grpSpPr>
            <p:sp>
              <p:nvSpPr>
                <p:cNvPr id="13354" name="Rectangle 227"/>
                <p:cNvSpPr>
                  <a:spLocks noChangeArrowheads="1"/>
                </p:cNvSpPr>
                <p:nvPr/>
              </p:nvSpPr>
              <p:spPr bwMode="auto">
                <a:xfrm>
                  <a:off x="1008" y="1584"/>
                  <a:ext cx="287" cy="165"/>
                </a:xfrm>
                <a:prstGeom prst="rect">
                  <a:avLst/>
                </a:prstGeom>
                <a:gradFill rotWithShape="0">
                  <a:gsLst>
                    <a:gs pos="0">
                      <a:schemeClr val="tx2"/>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p>
                  <a:pPr fontAlgn="base">
                    <a:spcBef>
                      <a:spcPct val="0"/>
                    </a:spcBef>
                    <a:spcAft>
                      <a:spcPct val="0"/>
                    </a:spcAft>
                  </a:pPr>
                  <a:endParaRPr lang="en-IN">
                    <a:solidFill>
                      <a:prstClr val="black"/>
                    </a:solidFill>
                    <a:latin typeface="Arial" pitchFamily="34" charset="0"/>
                  </a:endParaRPr>
                </a:p>
              </p:txBody>
            </p:sp>
            <p:sp>
              <p:nvSpPr>
                <p:cNvPr id="13355" name="Line 228"/>
                <p:cNvSpPr>
                  <a:spLocks noChangeShapeType="1"/>
                </p:cNvSpPr>
                <p:nvPr/>
              </p:nvSpPr>
              <p:spPr bwMode="auto">
                <a:xfrm>
                  <a:off x="1012" y="1585"/>
                  <a:ext cx="284" cy="165"/>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356" name="Line 229"/>
                <p:cNvSpPr>
                  <a:spLocks noChangeShapeType="1"/>
                </p:cNvSpPr>
                <p:nvPr/>
              </p:nvSpPr>
              <p:spPr bwMode="auto">
                <a:xfrm flipH="1">
                  <a:off x="1008" y="1584"/>
                  <a:ext cx="288" cy="16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grpSp>
          <p:sp>
            <p:nvSpPr>
              <p:cNvPr id="13351" name="Text Box 230"/>
              <p:cNvSpPr txBox="1">
                <a:spLocks noChangeArrowheads="1"/>
              </p:cNvSpPr>
              <p:nvPr/>
            </p:nvSpPr>
            <p:spPr bwMode="auto">
              <a:xfrm>
                <a:off x="2087" y="1920"/>
                <a:ext cx="22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Gs</a:t>
                </a:r>
              </a:p>
            </p:txBody>
          </p:sp>
          <p:sp>
            <p:nvSpPr>
              <p:cNvPr id="13352" name="Line 231"/>
              <p:cNvSpPr>
                <a:spLocks noChangeShapeType="1"/>
              </p:cNvSpPr>
              <p:nvPr/>
            </p:nvSpPr>
            <p:spPr bwMode="auto">
              <a:xfrm>
                <a:off x="2160" y="1776"/>
                <a:ext cx="0" cy="528"/>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353" name="Line 232"/>
              <p:cNvSpPr>
                <a:spLocks noChangeShapeType="1"/>
              </p:cNvSpPr>
              <p:nvPr/>
            </p:nvSpPr>
            <p:spPr bwMode="auto">
              <a:xfrm flipV="1">
                <a:off x="2352" y="2352"/>
                <a:ext cx="672" cy="336"/>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nvGrpSpPr>
            <p:cNvPr id="13327" name="Group 233"/>
            <p:cNvGrpSpPr>
              <a:grpSpLocks/>
            </p:cNvGrpSpPr>
            <p:nvPr/>
          </p:nvGrpSpPr>
          <p:grpSpPr bwMode="auto">
            <a:xfrm>
              <a:off x="2352" y="2352"/>
              <a:ext cx="2016" cy="732"/>
              <a:chOff x="2352" y="2352"/>
              <a:chExt cx="2016" cy="732"/>
            </a:xfrm>
          </p:grpSpPr>
          <p:grpSp>
            <p:nvGrpSpPr>
              <p:cNvPr id="13328" name="Group 234"/>
              <p:cNvGrpSpPr>
                <a:grpSpLocks/>
              </p:cNvGrpSpPr>
              <p:nvPr/>
            </p:nvGrpSpPr>
            <p:grpSpPr bwMode="auto">
              <a:xfrm>
                <a:off x="3936" y="2642"/>
                <a:ext cx="432" cy="294"/>
                <a:chOff x="3716" y="3560"/>
                <a:chExt cx="544" cy="394"/>
              </a:xfrm>
            </p:grpSpPr>
            <p:sp>
              <p:nvSpPr>
                <p:cNvPr id="247019" name="AutoShape 235"/>
                <p:cNvSpPr>
                  <a:spLocks noChangeArrowheads="1"/>
                </p:cNvSpPr>
                <p:nvPr/>
              </p:nvSpPr>
              <p:spPr bwMode="auto">
                <a:xfrm>
                  <a:off x="3716" y="3560"/>
                  <a:ext cx="544" cy="376"/>
                </a:xfrm>
                <a:prstGeom prst="can">
                  <a:avLst>
                    <a:gd name="adj" fmla="val 46542"/>
                  </a:avLst>
                </a:prstGeom>
                <a:gradFill rotWithShape="0">
                  <a:gsLst>
                    <a:gs pos="0">
                      <a:schemeClr val="tx2"/>
                    </a:gs>
                    <a:gs pos="50000">
                      <a:srgbClr val="1EBDCE"/>
                    </a:gs>
                    <a:gs pos="100000">
                      <a:schemeClr val="tx2"/>
                    </a:gs>
                  </a:gsLst>
                  <a:lin ang="0" scaled="1"/>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IN">
                    <a:solidFill>
                      <a:prstClr val="black"/>
                    </a:solidFill>
                    <a:latin typeface="Arial" charset="0"/>
                  </a:endParaRPr>
                </a:p>
              </p:txBody>
            </p:sp>
            <p:sp>
              <p:nvSpPr>
                <p:cNvPr id="13340" name="Freeform 236"/>
                <p:cNvSpPr>
                  <a:spLocks/>
                </p:cNvSpPr>
                <p:nvPr/>
              </p:nvSpPr>
              <p:spPr bwMode="auto">
                <a:xfrm>
                  <a:off x="3790" y="3597"/>
                  <a:ext cx="245" cy="103"/>
                </a:xfrm>
                <a:custGeom>
                  <a:avLst/>
                  <a:gdLst>
                    <a:gd name="T0" fmla="*/ 8 w 322"/>
                    <a:gd name="T1" fmla="*/ 0 h 402"/>
                    <a:gd name="T2" fmla="*/ 243 w 322"/>
                    <a:gd name="T3" fmla="*/ 44 h 402"/>
                    <a:gd name="T4" fmla="*/ 0 w 322"/>
                    <a:gd name="T5" fmla="*/ 103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341" name="Freeform 237"/>
                <p:cNvSpPr>
                  <a:spLocks/>
                </p:cNvSpPr>
                <p:nvPr/>
              </p:nvSpPr>
              <p:spPr bwMode="auto">
                <a:xfrm flipH="1">
                  <a:off x="3970" y="3593"/>
                  <a:ext cx="218" cy="104"/>
                </a:xfrm>
                <a:custGeom>
                  <a:avLst/>
                  <a:gdLst>
                    <a:gd name="T0" fmla="*/ 7 w 322"/>
                    <a:gd name="T1" fmla="*/ 0 h 402"/>
                    <a:gd name="T2" fmla="*/ 217 w 322"/>
                    <a:gd name="T3" fmla="*/ 44 h 402"/>
                    <a:gd name="T4" fmla="*/ 0 w 322"/>
                    <a:gd name="T5" fmla="*/ 104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pPr fontAlgn="base">
                    <a:spcBef>
                      <a:spcPct val="0"/>
                    </a:spcBef>
                    <a:spcAft>
                      <a:spcPct val="0"/>
                    </a:spcAft>
                  </a:pPr>
                  <a:endParaRPr lang="en-IN">
                    <a:solidFill>
                      <a:prstClr val="black"/>
                    </a:solidFill>
                    <a:latin typeface="Arial" pitchFamily="34" charset="0"/>
                  </a:endParaRPr>
                </a:p>
              </p:txBody>
            </p:sp>
            <p:sp>
              <p:nvSpPr>
                <p:cNvPr id="13342" name="Text Box 238" descr="Large grid"/>
                <p:cNvSpPr txBox="1">
                  <a:spLocks noChangeArrowheads="1"/>
                </p:cNvSpPr>
                <p:nvPr/>
              </p:nvSpPr>
              <p:spPr bwMode="auto">
                <a:xfrm>
                  <a:off x="3905" y="3694"/>
                  <a:ext cx="147" cy="26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pattFill prst="lgGrid">
                        <a:fgClr>
                          <a:schemeClr val="bg2"/>
                        </a:fgClr>
                        <a:bgClr>
                          <a:schemeClr val="tx1"/>
                        </a:bgClr>
                      </a:patt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endParaRPr lang="fr-FR" sz="1400" b="1">
                    <a:solidFill>
                      <a:prstClr val="white"/>
                    </a:solidFill>
                  </a:endParaRPr>
                </a:p>
              </p:txBody>
            </p:sp>
          </p:grpSp>
          <p:sp>
            <p:nvSpPr>
              <p:cNvPr id="13329" name="Line 239"/>
              <p:cNvSpPr>
                <a:spLocks noChangeShapeType="1"/>
              </p:cNvSpPr>
              <p:nvPr/>
            </p:nvSpPr>
            <p:spPr bwMode="auto">
              <a:xfrm>
                <a:off x="2352" y="2784"/>
                <a:ext cx="1584"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330" name="Text Box 240"/>
              <p:cNvSpPr txBox="1">
                <a:spLocks noChangeArrowheads="1"/>
              </p:cNvSpPr>
              <p:nvPr/>
            </p:nvSpPr>
            <p:spPr bwMode="auto">
              <a:xfrm>
                <a:off x="3978" y="2928"/>
                <a:ext cx="35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GGSN</a:t>
                </a:r>
              </a:p>
            </p:txBody>
          </p:sp>
          <p:grpSp>
            <p:nvGrpSpPr>
              <p:cNvPr id="13331" name="Group 241"/>
              <p:cNvGrpSpPr>
                <a:grpSpLocks/>
              </p:cNvGrpSpPr>
              <p:nvPr/>
            </p:nvGrpSpPr>
            <p:grpSpPr bwMode="auto">
              <a:xfrm>
                <a:off x="3623" y="2448"/>
                <a:ext cx="224" cy="192"/>
                <a:chOff x="1607" y="1440"/>
                <a:chExt cx="224" cy="192"/>
              </a:xfrm>
            </p:grpSpPr>
            <p:sp>
              <p:nvSpPr>
                <p:cNvPr id="13337" name="Text Box 242"/>
                <p:cNvSpPr txBox="1">
                  <a:spLocks noChangeArrowheads="1"/>
                </p:cNvSpPr>
                <p:nvPr/>
              </p:nvSpPr>
              <p:spPr bwMode="auto">
                <a:xfrm>
                  <a:off x="1607" y="1440"/>
                  <a:ext cx="22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Gc</a:t>
                  </a:r>
                </a:p>
              </p:txBody>
            </p:sp>
            <p:sp>
              <p:nvSpPr>
                <p:cNvPr id="13338" name="Line 243"/>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nvGrpSpPr>
              <p:cNvPr id="13332" name="Group 244"/>
              <p:cNvGrpSpPr>
                <a:grpSpLocks/>
              </p:cNvGrpSpPr>
              <p:nvPr/>
            </p:nvGrpSpPr>
            <p:grpSpPr bwMode="auto">
              <a:xfrm>
                <a:off x="3045" y="2640"/>
                <a:ext cx="229" cy="192"/>
                <a:chOff x="1605" y="1440"/>
                <a:chExt cx="229" cy="192"/>
              </a:xfrm>
            </p:grpSpPr>
            <p:sp>
              <p:nvSpPr>
                <p:cNvPr id="13335" name="Text Box 245"/>
                <p:cNvSpPr txBox="1">
                  <a:spLocks noChangeArrowheads="1"/>
                </p:cNvSpPr>
                <p:nvPr/>
              </p:nvSpPr>
              <p:spPr bwMode="auto">
                <a:xfrm>
                  <a:off x="1605" y="1440"/>
                  <a:ext cx="22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b="1">
                      <a:solidFill>
                        <a:prstClr val="black"/>
                      </a:solidFill>
                    </a:rPr>
                    <a:t>Gn</a:t>
                  </a:r>
                </a:p>
              </p:txBody>
            </p:sp>
            <p:sp>
              <p:nvSpPr>
                <p:cNvPr id="13336" name="Line 246"/>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sp>
            <p:nvSpPr>
              <p:cNvPr id="13333" name="Line 247"/>
              <p:cNvSpPr>
                <a:spLocks noChangeShapeType="1"/>
              </p:cNvSpPr>
              <p:nvPr/>
            </p:nvSpPr>
            <p:spPr bwMode="auto">
              <a:xfrm>
                <a:off x="2352" y="2832"/>
                <a:ext cx="1584" cy="0"/>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
            <p:nvSpPr>
              <p:cNvPr id="13334" name="Line 248"/>
              <p:cNvSpPr>
                <a:spLocks noChangeShapeType="1"/>
              </p:cNvSpPr>
              <p:nvPr/>
            </p:nvSpPr>
            <p:spPr bwMode="auto">
              <a:xfrm>
                <a:off x="3216" y="2352"/>
                <a:ext cx="720" cy="384"/>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grpSp>
      </p:grpSp>
      <p:sp>
        <p:nvSpPr>
          <p:cNvPr id="13321" name="Text Box 249"/>
          <p:cNvSpPr txBox="1">
            <a:spLocks noChangeArrowheads="1"/>
          </p:cNvSpPr>
          <p:nvPr/>
        </p:nvSpPr>
        <p:spPr bwMode="auto">
          <a:xfrm>
            <a:off x="1670246" y="1447801"/>
            <a:ext cx="127278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fr-FR" sz="1000">
                <a:solidFill>
                  <a:prstClr val="black"/>
                </a:solidFill>
              </a:rPr>
              <a:t>2G MS (voice only)</a:t>
            </a:r>
          </a:p>
        </p:txBody>
      </p:sp>
      <p:sp>
        <p:nvSpPr>
          <p:cNvPr id="13322" name="Line 250"/>
          <p:cNvSpPr>
            <a:spLocks noChangeShapeType="1"/>
          </p:cNvSpPr>
          <p:nvPr/>
        </p:nvSpPr>
        <p:spPr bwMode="auto">
          <a:xfrm>
            <a:off x="2133600" y="16764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fontAlgn="base">
              <a:spcBef>
                <a:spcPct val="0"/>
              </a:spcBef>
              <a:spcAft>
                <a:spcPct val="0"/>
              </a:spcAft>
            </a:pPr>
            <a:endParaRPr lang="en-IN">
              <a:solidFill>
                <a:prstClr val="black"/>
              </a:solidFill>
              <a:latin typeface="Arial" pitchFamily="34" charset="0"/>
            </a:endParaRPr>
          </a:p>
        </p:txBody>
      </p:sp>
    </p:spTree>
    <p:extLst>
      <p:ext uri="{BB962C8B-B14F-4D97-AF65-F5344CB8AC3E}">
        <p14:creationId xmlns:p14="http://schemas.microsoft.com/office/powerpoint/2010/main" val="3322556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6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776034" y="122634"/>
            <a:ext cx="9461395" cy="553998"/>
          </a:xfrm>
        </p:spPr>
        <p:txBody>
          <a:bodyPr/>
          <a:lstStyle/>
          <a:p>
            <a:pPr algn="l" eaLnBrk="1" hangingPunct="1"/>
            <a:r>
              <a:rPr lang="en-US" sz="3600" b="1">
                <a:solidFill>
                  <a:schemeClr val="accent2"/>
                </a:solidFill>
              </a:rPr>
              <a:t>GPRS architecture</a:t>
            </a:r>
          </a:p>
        </p:txBody>
      </p:sp>
      <p:sp>
        <p:nvSpPr>
          <p:cNvPr id="15363" name="Rectangle 3"/>
          <p:cNvSpPr>
            <a:spLocks noGrp="1" noChangeArrowheads="1"/>
          </p:cNvSpPr>
          <p:nvPr>
            <p:ph type="body" idx="1"/>
          </p:nvPr>
        </p:nvSpPr>
        <p:spPr>
          <a:xfrm>
            <a:off x="2057400" y="1371601"/>
            <a:ext cx="8153400" cy="4247317"/>
          </a:xfrm>
        </p:spPr>
        <p:txBody>
          <a:bodyPr/>
          <a:lstStyle/>
          <a:p>
            <a:pPr eaLnBrk="1" hangingPunct="1"/>
            <a:r>
              <a:rPr lang="en-US" sz="2800" dirty="0">
                <a:solidFill>
                  <a:srgbClr val="002060"/>
                </a:solidFill>
              </a:rPr>
              <a:t>Requires addition of a new class of nodes called GSNs (GPRS Support Nodes)</a:t>
            </a:r>
          </a:p>
          <a:p>
            <a:pPr lvl="1" eaLnBrk="1" hangingPunct="1"/>
            <a:r>
              <a:rPr lang="en-US" sz="2600" dirty="0">
                <a:solidFill>
                  <a:srgbClr val="002060"/>
                </a:solidFill>
              </a:rPr>
              <a:t>SGSN: Serving GPRS Support Node,</a:t>
            </a:r>
          </a:p>
          <a:p>
            <a:pPr lvl="1" eaLnBrk="1" hangingPunct="1"/>
            <a:r>
              <a:rPr lang="en-US" sz="2600" dirty="0">
                <a:solidFill>
                  <a:srgbClr val="002060"/>
                </a:solidFill>
              </a:rPr>
              <a:t>GGSN: Gateway GPRS Support Node</a:t>
            </a:r>
          </a:p>
          <a:p>
            <a:pPr eaLnBrk="1" hangingPunct="1"/>
            <a:r>
              <a:rPr lang="en-US" sz="2800" dirty="0">
                <a:solidFill>
                  <a:srgbClr val="002060"/>
                </a:solidFill>
              </a:rPr>
              <a:t>Base Station Controller requires a PCU (Packet Control Unit) and various other elements of the GSM n/w require software upgrades </a:t>
            </a:r>
          </a:p>
          <a:p>
            <a:pPr eaLnBrk="1" hangingPunct="1"/>
            <a:r>
              <a:rPr lang="en-US" sz="2800" dirty="0">
                <a:solidFill>
                  <a:srgbClr val="002060"/>
                </a:solidFill>
              </a:rPr>
              <a:t>All GSNs are connected via an IP-based backbone. Protocol data units (PDUs) are encapsulated and tunneled between GSNs</a:t>
            </a:r>
          </a:p>
        </p:txBody>
      </p:sp>
    </p:spTree>
    <p:extLst>
      <p:ext uri="{BB962C8B-B14F-4D97-AF65-F5344CB8AC3E}">
        <p14:creationId xmlns:p14="http://schemas.microsoft.com/office/powerpoint/2010/main" val="12194275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76034" y="122634"/>
            <a:ext cx="9461395" cy="553998"/>
          </a:xfrm>
        </p:spPr>
        <p:txBody>
          <a:bodyPr/>
          <a:lstStyle/>
          <a:p>
            <a:pPr eaLnBrk="1" hangingPunct="1"/>
            <a:r>
              <a:rPr lang="en-US" sz="3600" dirty="0">
                <a:solidFill>
                  <a:srgbClr val="FFFF00"/>
                </a:solidFill>
              </a:rPr>
              <a:t>SGSN (Serving GPRS Support Node)</a:t>
            </a:r>
            <a:endParaRPr lang="en-US" sz="3600" b="1" dirty="0">
              <a:solidFill>
                <a:srgbClr val="FFFF00"/>
              </a:solidFill>
            </a:endParaRPr>
          </a:p>
        </p:txBody>
      </p:sp>
      <p:sp>
        <p:nvSpPr>
          <p:cNvPr id="17411" name="Rectangle 3"/>
          <p:cNvSpPr>
            <a:spLocks noGrp="1" noChangeArrowheads="1"/>
          </p:cNvSpPr>
          <p:nvPr>
            <p:ph type="body" idx="1"/>
          </p:nvPr>
        </p:nvSpPr>
        <p:spPr>
          <a:xfrm>
            <a:off x="2057400" y="1524000"/>
            <a:ext cx="8153400" cy="2800767"/>
          </a:xfrm>
        </p:spPr>
        <p:txBody>
          <a:bodyPr/>
          <a:lstStyle/>
          <a:p>
            <a:pPr eaLnBrk="1" hangingPunct="1"/>
            <a:r>
              <a:rPr lang="en-US" dirty="0">
                <a:solidFill>
                  <a:srgbClr val="002060"/>
                </a:solidFill>
              </a:rPr>
              <a:t>Analogue of the MSC in GSM </a:t>
            </a:r>
          </a:p>
          <a:p>
            <a:pPr eaLnBrk="1" hangingPunct="1"/>
            <a:r>
              <a:rPr lang="en-US" dirty="0">
                <a:solidFill>
                  <a:srgbClr val="002060"/>
                </a:solidFill>
              </a:rPr>
              <a:t>Routes incoming and outgoing packets addressed to and from any GPRS subscriber located within the geographical area served by the SGSN</a:t>
            </a:r>
          </a:p>
          <a:p>
            <a:pPr eaLnBrk="1" hangingPunct="1"/>
            <a:r>
              <a:rPr lang="en-US" dirty="0">
                <a:solidFill>
                  <a:srgbClr val="002060"/>
                </a:solidFill>
              </a:rPr>
              <a:t>Location Register of the SGSN stores information (e.g. current cell and VLR) and user profiles (e.g. IMSI, addresses) of all GPRS users registered with this SGSN</a:t>
            </a:r>
          </a:p>
        </p:txBody>
      </p:sp>
    </p:spTree>
    <p:extLst>
      <p:ext uri="{BB962C8B-B14F-4D97-AF65-F5344CB8AC3E}">
        <p14:creationId xmlns:p14="http://schemas.microsoft.com/office/powerpoint/2010/main" val="2660130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776034" y="122634"/>
            <a:ext cx="9461395" cy="553998"/>
          </a:xfrm>
        </p:spPr>
        <p:txBody>
          <a:bodyPr/>
          <a:lstStyle/>
          <a:p>
            <a:pPr algn="l" eaLnBrk="1" hangingPunct="1"/>
            <a:r>
              <a:rPr lang="en-US" sz="3600" b="1" dirty="0">
                <a:solidFill>
                  <a:srgbClr val="FFFF00"/>
                </a:solidFill>
              </a:rPr>
              <a:t>GGSN (Gateway GPRS support node)</a:t>
            </a:r>
          </a:p>
        </p:txBody>
      </p:sp>
      <p:sp>
        <p:nvSpPr>
          <p:cNvPr id="16387" name="Rectangle 3"/>
          <p:cNvSpPr>
            <a:spLocks noGrp="1" noChangeArrowheads="1"/>
          </p:cNvSpPr>
          <p:nvPr>
            <p:ph type="body" idx="1"/>
          </p:nvPr>
        </p:nvSpPr>
        <p:spPr>
          <a:xfrm>
            <a:off x="2057400" y="1524001"/>
            <a:ext cx="8153400" cy="3877985"/>
          </a:xfrm>
        </p:spPr>
        <p:txBody>
          <a:bodyPr/>
          <a:lstStyle/>
          <a:p>
            <a:pPr eaLnBrk="1" hangingPunct="1">
              <a:lnSpc>
                <a:spcPct val="90000"/>
              </a:lnSpc>
            </a:pPr>
            <a:r>
              <a:rPr lang="en-US" sz="2800" dirty="0">
                <a:solidFill>
                  <a:srgbClr val="002060"/>
                </a:solidFill>
              </a:rPr>
              <a:t>Serves as the interface to external IP networks which see the GGSN as an IP router serving all IP addresses of the MSs</a:t>
            </a:r>
          </a:p>
          <a:p>
            <a:pPr eaLnBrk="1" hangingPunct="1">
              <a:lnSpc>
                <a:spcPct val="90000"/>
              </a:lnSpc>
            </a:pPr>
            <a:r>
              <a:rPr lang="en-US" sz="2800" dirty="0">
                <a:solidFill>
                  <a:srgbClr val="002060"/>
                </a:solidFill>
              </a:rPr>
              <a:t>GGSN stores current SGSN address and profile of the user in its location register</a:t>
            </a:r>
          </a:p>
          <a:p>
            <a:pPr eaLnBrk="1" hangingPunct="1">
              <a:lnSpc>
                <a:spcPct val="90000"/>
              </a:lnSpc>
            </a:pPr>
            <a:r>
              <a:rPr lang="en-US" sz="2800" dirty="0">
                <a:solidFill>
                  <a:srgbClr val="002060"/>
                </a:solidFill>
              </a:rPr>
              <a:t>It tunnels protocol data packets to and from the SGSN currently serving the MS</a:t>
            </a:r>
          </a:p>
          <a:p>
            <a:pPr eaLnBrk="1" hangingPunct="1">
              <a:lnSpc>
                <a:spcPct val="90000"/>
              </a:lnSpc>
            </a:pPr>
            <a:r>
              <a:rPr lang="en-US" sz="2800" dirty="0">
                <a:solidFill>
                  <a:srgbClr val="002060"/>
                </a:solidFill>
              </a:rPr>
              <a:t>It also performs authentication and charging</a:t>
            </a:r>
          </a:p>
          <a:p>
            <a:pPr eaLnBrk="1" hangingPunct="1">
              <a:lnSpc>
                <a:spcPct val="90000"/>
              </a:lnSpc>
            </a:pPr>
            <a:r>
              <a:rPr lang="en-US" sz="2800" dirty="0">
                <a:solidFill>
                  <a:srgbClr val="002060"/>
                </a:solidFill>
              </a:rPr>
              <a:t>GGSN can also include firewall and packet-filtering mechanisms</a:t>
            </a:r>
          </a:p>
        </p:txBody>
      </p:sp>
    </p:spTree>
    <p:extLst>
      <p:ext uri="{BB962C8B-B14F-4D97-AF65-F5344CB8AC3E}">
        <p14:creationId xmlns:p14="http://schemas.microsoft.com/office/powerpoint/2010/main" val="3751315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776034" y="122634"/>
            <a:ext cx="9461395" cy="553998"/>
          </a:xfrm>
        </p:spPr>
        <p:txBody>
          <a:bodyPr/>
          <a:lstStyle/>
          <a:p>
            <a:pPr algn="l" eaLnBrk="1" hangingPunct="1"/>
            <a:r>
              <a:rPr lang="en-US" sz="3600" b="1" dirty="0">
                <a:solidFill>
                  <a:srgbClr val="FFFF00"/>
                </a:solidFill>
              </a:rPr>
              <a:t>BSC and others</a:t>
            </a:r>
          </a:p>
        </p:txBody>
      </p:sp>
      <p:sp>
        <p:nvSpPr>
          <p:cNvPr id="18435" name="Rectangle 3"/>
          <p:cNvSpPr>
            <a:spLocks noGrp="1" noChangeArrowheads="1"/>
          </p:cNvSpPr>
          <p:nvPr>
            <p:ph type="body" idx="1"/>
          </p:nvPr>
        </p:nvSpPr>
        <p:spPr>
          <a:xfrm>
            <a:off x="2057400" y="1676400"/>
            <a:ext cx="8153400" cy="2188291"/>
          </a:xfrm>
        </p:spPr>
        <p:txBody>
          <a:bodyPr/>
          <a:lstStyle/>
          <a:p>
            <a:pPr eaLnBrk="1" hangingPunct="1">
              <a:lnSpc>
                <a:spcPct val="90000"/>
              </a:lnSpc>
            </a:pPr>
            <a:r>
              <a:rPr lang="en-US" dirty="0">
                <a:solidFill>
                  <a:srgbClr val="002060"/>
                </a:solidFill>
              </a:rPr>
              <a:t>BSC must get a Packet Control Unit to</a:t>
            </a:r>
          </a:p>
          <a:p>
            <a:pPr lvl="1" eaLnBrk="1" hangingPunct="1">
              <a:lnSpc>
                <a:spcPct val="90000"/>
              </a:lnSpc>
            </a:pPr>
            <a:r>
              <a:rPr lang="en-US" dirty="0">
                <a:solidFill>
                  <a:srgbClr val="002060"/>
                </a:solidFill>
              </a:rPr>
              <a:t>set up, supervise and disconnect packet-switched calls</a:t>
            </a:r>
          </a:p>
          <a:p>
            <a:pPr lvl="1" eaLnBrk="1" hangingPunct="1">
              <a:lnSpc>
                <a:spcPct val="90000"/>
              </a:lnSpc>
            </a:pPr>
            <a:r>
              <a:rPr lang="en-US" dirty="0">
                <a:solidFill>
                  <a:srgbClr val="002060"/>
                </a:solidFill>
              </a:rPr>
              <a:t>also support cell change, radio resource configuration and channel assignment</a:t>
            </a:r>
          </a:p>
          <a:p>
            <a:pPr eaLnBrk="1" hangingPunct="1">
              <a:lnSpc>
                <a:spcPct val="90000"/>
              </a:lnSpc>
            </a:pPr>
            <a:r>
              <a:rPr lang="en-US" dirty="0">
                <a:solidFill>
                  <a:srgbClr val="002060"/>
                </a:solidFill>
              </a:rPr>
              <a:t>MSC/VLR, HLR and SMS Center must be enhanced for interworking with GPRS</a:t>
            </a:r>
          </a:p>
          <a:p>
            <a:pPr eaLnBrk="1" hangingPunct="1">
              <a:lnSpc>
                <a:spcPct val="90000"/>
              </a:lnSpc>
            </a:pPr>
            <a:r>
              <a:rPr lang="en-US" dirty="0">
                <a:solidFill>
                  <a:srgbClr val="002060"/>
                </a:solidFill>
              </a:rPr>
              <a:t>MS must be equipped with the GPRS protocol stack</a:t>
            </a:r>
          </a:p>
        </p:txBody>
      </p:sp>
    </p:spTree>
    <p:extLst>
      <p:ext uri="{BB962C8B-B14F-4D97-AF65-F5344CB8AC3E}">
        <p14:creationId xmlns:p14="http://schemas.microsoft.com/office/powerpoint/2010/main" val="3133783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776034" y="122634"/>
            <a:ext cx="9461395" cy="553998"/>
          </a:xfrm>
        </p:spPr>
        <p:txBody>
          <a:bodyPr/>
          <a:lstStyle/>
          <a:p>
            <a:pPr algn="l" eaLnBrk="1" hangingPunct="1"/>
            <a:r>
              <a:rPr lang="en-US" sz="3600" b="1" dirty="0">
                <a:solidFill>
                  <a:srgbClr val="FFFF00"/>
                </a:solidFill>
              </a:rPr>
              <a:t>HLR - Home Location Register</a:t>
            </a:r>
          </a:p>
        </p:txBody>
      </p:sp>
      <p:sp>
        <p:nvSpPr>
          <p:cNvPr id="19459" name="Rectangle 3"/>
          <p:cNvSpPr>
            <a:spLocks noGrp="1" noChangeArrowheads="1"/>
          </p:cNvSpPr>
          <p:nvPr>
            <p:ph type="body" idx="1"/>
          </p:nvPr>
        </p:nvSpPr>
        <p:spPr>
          <a:xfrm>
            <a:off x="2057400" y="1524001"/>
            <a:ext cx="8153400" cy="3877985"/>
          </a:xfrm>
        </p:spPr>
        <p:txBody>
          <a:bodyPr/>
          <a:lstStyle/>
          <a:p>
            <a:pPr eaLnBrk="1" hangingPunct="1">
              <a:lnSpc>
                <a:spcPct val="90000"/>
              </a:lnSpc>
            </a:pPr>
            <a:r>
              <a:rPr lang="en-US" sz="2800" dirty="0">
                <a:solidFill>
                  <a:srgbClr val="002060"/>
                </a:solidFill>
              </a:rPr>
              <a:t>Shared database, with GSM</a:t>
            </a:r>
          </a:p>
          <a:p>
            <a:pPr eaLnBrk="1" hangingPunct="1">
              <a:lnSpc>
                <a:spcPct val="90000"/>
              </a:lnSpc>
            </a:pPr>
            <a:r>
              <a:rPr lang="en-US" sz="2800" dirty="0">
                <a:solidFill>
                  <a:srgbClr val="002060"/>
                </a:solidFill>
              </a:rPr>
              <a:t>Is enhanced with GPRS subscriber data and routing information</a:t>
            </a:r>
          </a:p>
          <a:p>
            <a:pPr eaLnBrk="1" hangingPunct="1">
              <a:lnSpc>
                <a:spcPct val="90000"/>
              </a:lnSpc>
            </a:pPr>
            <a:r>
              <a:rPr lang="en-US" sz="2800" dirty="0">
                <a:solidFill>
                  <a:srgbClr val="002060"/>
                </a:solidFill>
              </a:rPr>
              <a:t>For all users registered with the network, HLR keeps user profile, current SGSN and Packet Data Protocol (PDP) address(</a:t>
            </a:r>
            <a:r>
              <a:rPr lang="en-US" sz="2800" dirty="0" err="1">
                <a:solidFill>
                  <a:srgbClr val="002060"/>
                </a:solidFill>
              </a:rPr>
              <a:t>es</a:t>
            </a:r>
            <a:r>
              <a:rPr lang="en-US" sz="2800" dirty="0">
                <a:solidFill>
                  <a:srgbClr val="002060"/>
                </a:solidFill>
              </a:rPr>
              <a:t>) information</a:t>
            </a:r>
          </a:p>
          <a:p>
            <a:pPr eaLnBrk="1" hangingPunct="1">
              <a:lnSpc>
                <a:spcPct val="90000"/>
              </a:lnSpc>
            </a:pPr>
            <a:r>
              <a:rPr lang="en-US" sz="2800" dirty="0">
                <a:solidFill>
                  <a:srgbClr val="002060"/>
                </a:solidFill>
              </a:rPr>
              <a:t>SGSN exchanges information with HLR e.g., informs HLR of the current location of the MS</a:t>
            </a:r>
          </a:p>
          <a:p>
            <a:pPr eaLnBrk="1" hangingPunct="1">
              <a:lnSpc>
                <a:spcPct val="90000"/>
              </a:lnSpc>
            </a:pPr>
            <a:r>
              <a:rPr lang="en-US" sz="2800" dirty="0">
                <a:solidFill>
                  <a:srgbClr val="002060"/>
                </a:solidFill>
              </a:rPr>
              <a:t>When MS registers with a new SGSN, the HLR sends the user profile to the new SGSN</a:t>
            </a:r>
          </a:p>
        </p:txBody>
      </p:sp>
    </p:spTree>
    <p:extLst>
      <p:ext uri="{BB962C8B-B14F-4D97-AF65-F5344CB8AC3E}">
        <p14:creationId xmlns:p14="http://schemas.microsoft.com/office/powerpoint/2010/main" val="1676599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776034" y="122634"/>
            <a:ext cx="9461395" cy="553998"/>
          </a:xfrm>
        </p:spPr>
        <p:txBody>
          <a:bodyPr/>
          <a:lstStyle/>
          <a:p>
            <a:pPr algn="l" eaLnBrk="1" hangingPunct="1"/>
            <a:r>
              <a:rPr lang="en-US" sz="3600" b="1" dirty="0">
                <a:solidFill>
                  <a:srgbClr val="FFFF00"/>
                </a:solidFill>
              </a:rPr>
              <a:t>VLR-Visitor Location Register</a:t>
            </a:r>
          </a:p>
        </p:txBody>
      </p:sp>
      <p:sp>
        <p:nvSpPr>
          <p:cNvPr id="20483" name="Rectangle 3"/>
          <p:cNvSpPr>
            <a:spLocks noGrp="1" noChangeArrowheads="1"/>
          </p:cNvSpPr>
          <p:nvPr>
            <p:ph type="body" idx="1"/>
          </p:nvPr>
        </p:nvSpPr>
        <p:spPr>
          <a:xfrm>
            <a:off x="2057400" y="1524000"/>
            <a:ext cx="8153400" cy="2554545"/>
          </a:xfrm>
        </p:spPr>
        <p:txBody>
          <a:bodyPr/>
          <a:lstStyle/>
          <a:p>
            <a:pPr eaLnBrk="1" hangingPunct="1"/>
            <a:r>
              <a:rPr lang="en-US" dirty="0">
                <a:solidFill>
                  <a:srgbClr val="002060"/>
                </a:solidFill>
              </a:rPr>
              <a:t>VLR is responsible for a group of location areas. It stores data of only those users in its area of responsibility</a:t>
            </a:r>
          </a:p>
          <a:p>
            <a:pPr eaLnBrk="1" hangingPunct="1"/>
            <a:r>
              <a:rPr lang="en-US" dirty="0">
                <a:solidFill>
                  <a:srgbClr val="002060"/>
                </a:solidFill>
              </a:rPr>
              <a:t>MSC/VLR can be enhanced with functions and register entries that allow efficient coordination between GPRS and GSM services</a:t>
            </a:r>
          </a:p>
          <a:p>
            <a:pPr lvl="1" eaLnBrk="1" hangingPunct="1"/>
            <a:r>
              <a:rPr lang="en-US" dirty="0">
                <a:solidFill>
                  <a:srgbClr val="002060"/>
                </a:solidFill>
              </a:rPr>
              <a:t>combined location updates</a:t>
            </a:r>
          </a:p>
          <a:p>
            <a:pPr lvl="1" eaLnBrk="1" hangingPunct="1"/>
            <a:r>
              <a:rPr lang="en-US" dirty="0">
                <a:solidFill>
                  <a:srgbClr val="002060"/>
                </a:solidFill>
              </a:rPr>
              <a:t>combined attachment procedures</a:t>
            </a:r>
          </a:p>
        </p:txBody>
      </p:sp>
    </p:spTree>
    <p:extLst>
      <p:ext uri="{BB962C8B-B14F-4D97-AF65-F5344CB8AC3E}">
        <p14:creationId xmlns:p14="http://schemas.microsoft.com/office/powerpoint/2010/main" val="6268421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776034" y="122634"/>
            <a:ext cx="9461395" cy="553998"/>
          </a:xfrm>
        </p:spPr>
        <p:txBody>
          <a:bodyPr/>
          <a:lstStyle/>
          <a:p>
            <a:pPr algn="l" eaLnBrk="1" hangingPunct="1"/>
            <a:r>
              <a:rPr lang="nb-NO" sz="3600" b="1" dirty="0">
                <a:solidFill>
                  <a:srgbClr val="FFFF00"/>
                </a:solidFill>
              </a:rPr>
              <a:t>MS modes</a:t>
            </a:r>
            <a:endParaRPr lang="en-US" sz="3600" b="1" dirty="0">
              <a:solidFill>
                <a:srgbClr val="FFFF00"/>
              </a:solidFill>
            </a:endParaRPr>
          </a:p>
        </p:txBody>
      </p:sp>
      <p:sp>
        <p:nvSpPr>
          <p:cNvPr id="21507" name="Rectangle 3"/>
          <p:cNvSpPr>
            <a:spLocks noGrp="1" noChangeArrowheads="1"/>
          </p:cNvSpPr>
          <p:nvPr>
            <p:ph type="body" idx="1"/>
          </p:nvPr>
        </p:nvSpPr>
        <p:spPr>
          <a:xfrm>
            <a:off x="1651294" y="1407486"/>
            <a:ext cx="9620932" cy="1600438"/>
          </a:xfrm>
        </p:spPr>
        <p:txBody>
          <a:bodyPr/>
          <a:lstStyle/>
          <a:p>
            <a:pPr eaLnBrk="1" hangingPunct="1"/>
            <a:r>
              <a:rPr lang="nb-NO" dirty="0">
                <a:solidFill>
                  <a:srgbClr val="002060"/>
                </a:solidFill>
              </a:rPr>
              <a:t>Class A: MS can operate simultaneous packet switched and circuit switched services</a:t>
            </a:r>
          </a:p>
          <a:p>
            <a:pPr eaLnBrk="1" hangingPunct="1"/>
            <a:r>
              <a:rPr lang="nb-NO" dirty="0">
                <a:solidFill>
                  <a:srgbClr val="002060"/>
                </a:solidFill>
              </a:rPr>
              <a:t>Class B: MS can operate either one at one time</a:t>
            </a:r>
          </a:p>
          <a:p>
            <a:pPr eaLnBrk="1" hangingPunct="1"/>
            <a:r>
              <a:rPr lang="nb-NO" dirty="0">
                <a:solidFill>
                  <a:srgbClr val="002060"/>
                </a:solidFill>
              </a:rPr>
              <a:t>Class C: MS can operate only packet switched services</a:t>
            </a:r>
          </a:p>
        </p:txBody>
      </p:sp>
    </p:spTree>
    <p:extLst>
      <p:ext uri="{BB962C8B-B14F-4D97-AF65-F5344CB8AC3E}">
        <p14:creationId xmlns:p14="http://schemas.microsoft.com/office/powerpoint/2010/main" val="2274589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55CC-D6F1-5F5D-12C4-397C7EAF6AA2}"/>
              </a:ext>
            </a:extLst>
          </p:cNvPr>
          <p:cNvSpPr>
            <a:spLocks noGrp="1"/>
          </p:cNvSpPr>
          <p:nvPr>
            <p:ph type="title"/>
          </p:nvPr>
        </p:nvSpPr>
        <p:spPr/>
        <p:txBody>
          <a:bodyPr/>
          <a:lstStyle/>
          <a:p>
            <a:r>
              <a:rPr lang="en-US" dirty="0"/>
              <a:t>Interfaces in GPRS</a:t>
            </a:r>
            <a:endParaRPr lang="en-IN" dirty="0"/>
          </a:p>
        </p:txBody>
      </p:sp>
      <p:sp>
        <p:nvSpPr>
          <p:cNvPr id="3" name="Text Placeholder 2">
            <a:extLst>
              <a:ext uri="{FF2B5EF4-FFF2-40B4-BE49-F238E27FC236}">
                <a16:creationId xmlns:a16="http://schemas.microsoft.com/office/drawing/2014/main" id="{E866AF37-356F-BB09-EEEC-DD7D9CF375F4}"/>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26224550-3D4F-AC3F-2170-35E5DF61FD1E}"/>
              </a:ext>
            </a:extLst>
          </p:cNvPr>
          <p:cNvPicPr>
            <a:picLocks noChangeAspect="1"/>
          </p:cNvPicPr>
          <p:nvPr/>
        </p:nvPicPr>
        <p:blipFill>
          <a:blip r:embed="rId2"/>
          <a:stretch>
            <a:fillRect/>
          </a:stretch>
        </p:blipFill>
        <p:spPr>
          <a:xfrm>
            <a:off x="552948" y="746449"/>
            <a:ext cx="4725059" cy="6239746"/>
          </a:xfrm>
          <a:prstGeom prst="rect">
            <a:avLst/>
          </a:prstGeom>
        </p:spPr>
      </p:pic>
      <p:pic>
        <p:nvPicPr>
          <p:cNvPr id="8" name="Picture 7">
            <a:extLst>
              <a:ext uri="{FF2B5EF4-FFF2-40B4-BE49-F238E27FC236}">
                <a16:creationId xmlns:a16="http://schemas.microsoft.com/office/drawing/2014/main" id="{C6819D69-906E-E637-DD8B-DD57A0A4FB16}"/>
              </a:ext>
            </a:extLst>
          </p:cNvPr>
          <p:cNvPicPr>
            <a:picLocks noChangeAspect="1"/>
          </p:cNvPicPr>
          <p:nvPr/>
        </p:nvPicPr>
        <p:blipFill rotWithShape="1">
          <a:blip r:embed="rId3"/>
          <a:srcRect r="2093"/>
          <a:stretch/>
        </p:blipFill>
        <p:spPr>
          <a:xfrm>
            <a:off x="5570056" y="0"/>
            <a:ext cx="4383819" cy="6858000"/>
          </a:xfrm>
          <a:prstGeom prst="rect">
            <a:avLst/>
          </a:prstGeom>
        </p:spPr>
      </p:pic>
      <p:sp>
        <p:nvSpPr>
          <p:cNvPr id="9" name="TextBox 8">
            <a:extLst>
              <a:ext uri="{FF2B5EF4-FFF2-40B4-BE49-F238E27FC236}">
                <a16:creationId xmlns:a16="http://schemas.microsoft.com/office/drawing/2014/main" id="{6CA49AAB-D71D-3A5B-5123-0E11A2A26D9E}"/>
              </a:ext>
            </a:extLst>
          </p:cNvPr>
          <p:cNvSpPr txBox="1"/>
          <p:nvPr/>
        </p:nvSpPr>
        <p:spPr>
          <a:xfrm>
            <a:off x="10194323" y="334411"/>
            <a:ext cx="1450012" cy="369332"/>
          </a:xfrm>
          <a:prstGeom prst="rect">
            <a:avLst/>
          </a:prstGeom>
          <a:noFill/>
        </p:spPr>
        <p:txBody>
          <a:bodyPr wrap="none" rtlCol="0">
            <a:spAutoFit/>
          </a:bodyPr>
          <a:lstStyle/>
          <a:p>
            <a:r>
              <a:rPr lang="en-US" dirty="0"/>
              <a:t>Control Plane</a:t>
            </a:r>
            <a:endParaRPr lang="en-IN" dirty="0"/>
          </a:p>
        </p:txBody>
      </p:sp>
      <p:sp>
        <p:nvSpPr>
          <p:cNvPr id="10" name="TextBox 9">
            <a:extLst>
              <a:ext uri="{FF2B5EF4-FFF2-40B4-BE49-F238E27FC236}">
                <a16:creationId xmlns:a16="http://schemas.microsoft.com/office/drawing/2014/main" id="{390C0111-012B-E8BF-F88B-FCEF836AAB22}"/>
              </a:ext>
            </a:extLst>
          </p:cNvPr>
          <p:cNvSpPr txBox="1"/>
          <p:nvPr/>
        </p:nvSpPr>
        <p:spPr>
          <a:xfrm>
            <a:off x="-79512" y="753099"/>
            <a:ext cx="1393523" cy="646331"/>
          </a:xfrm>
          <a:prstGeom prst="rect">
            <a:avLst/>
          </a:prstGeom>
          <a:noFill/>
        </p:spPr>
        <p:txBody>
          <a:bodyPr wrap="none" rtlCol="0">
            <a:spAutoFit/>
          </a:bodyPr>
          <a:lstStyle/>
          <a:p>
            <a:r>
              <a:rPr lang="en-US" dirty="0"/>
              <a:t>Transmission</a:t>
            </a:r>
          </a:p>
          <a:p>
            <a:r>
              <a:rPr lang="en-US" dirty="0"/>
              <a:t>Plane</a:t>
            </a:r>
            <a:endParaRPr lang="en-IN" dirty="0"/>
          </a:p>
        </p:txBody>
      </p:sp>
      <p:pic>
        <p:nvPicPr>
          <p:cNvPr id="12" name="Picture 11">
            <a:extLst>
              <a:ext uri="{FF2B5EF4-FFF2-40B4-BE49-F238E27FC236}">
                <a16:creationId xmlns:a16="http://schemas.microsoft.com/office/drawing/2014/main" id="{F5A35077-FE9C-C322-3170-124318245DBC}"/>
              </a:ext>
            </a:extLst>
          </p:cNvPr>
          <p:cNvPicPr>
            <a:picLocks noChangeAspect="1"/>
          </p:cNvPicPr>
          <p:nvPr/>
        </p:nvPicPr>
        <p:blipFill>
          <a:blip r:embed="rId4"/>
          <a:stretch>
            <a:fillRect/>
          </a:stretch>
        </p:blipFill>
        <p:spPr>
          <a:xfrm>
            <a:off x="9736762" y="5339395"/>
            <a:ext cx="3070928" cy="1526918"/>
          </a:xfrm>
          <a:prstGeom prst="rect">
            <a:avLst/>
          </a:prstGeom>
        </p:spPr>
      </p:pic>
    </p:spTree>
    <p:extLst>
      <p:ext uri="{BB962C8B-B14F-4D97-AF65-F5344CB8AC3E}">
        <p14:creationId xmlns:p14="http://schemas.microsoft.com/office/powerpoint/2010/main" val="3007984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155448"/>
            <a:ext cx="8534400" cy="1252728"/>
          </a:xfrm>
        </p:spPr>
        <p:txBody>
          <a:bodyPr>
            <a:noAutofit/>
          </a:bodyPr>
          <a:lstStyle/>
          <a:p>
            <a:r>
              <a:rPr lang="en-GB" altLang="en-US" sz="4000" dirty="0"/>
              <a:t>Typical Call in  Single MTSO Area (1)</a:t>
            </a:r>
          </a:p>
        </p:txBody>
      </p:sp>
      <p:sp>
        <p:nvSpPr>
          <p:cNvPr id="18435" name="Rectangle 3"/>
          <p:cNvSpPr>
            <a:spLocks noGrp="1" noChangeArrowheads="1"/>
          </p:cNvSpPr>
          <p:nvPr>
            <p:ph type="body" idx="1"/>
          </p:nvPr>
        </p:nvSpPr>
        <p:spPr>
          <a:xfrm>
            <a:off x="219075" y="1171459"/>
            <a:ext cx="8991600" cy="4515082"/>
          </a:xfrm>
        </p:spPr>
        <p:txBody>
          <a:bodyPr/>
          <a:lstStyle/>
          <a:p>
            <a:pPr>
              <a:lnSpc>
                <a:spcPct val="90000"/>
              </a:lnSpc>
            </a:pPr>
            <a:r>
              <a:rPr lang="en-GB" altLang="en-US" sz="2400" dirty="0"/>
              <a:t>Mobile unit initialization</a:t>
            </a:r>
          </a:p>
          <a:p>
            <a:pPr lvl="1">
              <a:lnSpc>
                <a:spcPct val="90000"/>
              </a:lnSpc>
            </a:pPr>
            <a:r>
              <a:rPr lang="en-GB" altLang="en-US" sz="2000" dirty="0"/>
              <a:t>Scan and select strongest set up control channel</a:t>
            </a:r>
          </a:p>
          <a:p>
            <a:pPr lvl="1">
              <a:lnSpc>
                <a:spcPct val="90000"/>
              </a:lnSpc>
            </a:pPr>
            <a:r>
              <a:rPr lang="en-GB" altLang="en-US" sz="2000" dirty="0"/>
              <a:t>Automatically selected BS antenna of cell</a:t>
            </a:r>
          </a:p>
          <a:p>
            <a:pPr lvl="2">
              <a:lnSpc>
                <a:spcPct val="90000"/>
              </a:lnSpc>
            </a:pPr>
            <a:r>
              <a:rPr lang="en-GB" altLang="en-US" dirty="0"/>
              <a:t>Usually but not always nearest (propagation anomalies)</a:t>
            </a:r>
          </a:p>
          <a:p>
            <a:pPr lvl="1">
              <a:lnSpc>
                <a:spcPct val="90000"/>
              </a:lnSpc>
            </a:pPr>
            <a:r>
              <a:rPr lang="en-GB" altLang="en-US" sz="2000" dirty="0"/>
              <a:t>Handshake to identify user and register location</a:t>
            </a:r>
          </a:p>
          <a:p>
            <a:pPr lvl="1">
              <a:lnSpc>
                <a:spcPct val="90000"/>
              </a:lnSpc>
            </a:pPr>
            <a:r>
              <a:rPr lang="en-GB" altLang="en-US" sz="2000" dirty="0"/>
              <a:t>Scan repeated to allow for movement</a:t>
            </a:r>
          </a:p>
          <a:p>
            <a:pPr lvl="2">
              <a:lnSpc>
                <a:spcPct val="90000"/>
              </a:lnSpc>
            </a:pPr>
            <a:r>
              <a:rPr lang="en-GB" altLang="en-US" dirty="0"/>
              <a:t>Change of cell</a:t>
            </a:r>
          </a:p>
          <a:p>
            <a:pPr lvl="1">
              <a:lnSpc>
                <a:spcPct val="90000"/>
              </a:lnSpc>
            </a:pPr>
            <a:r>
              <a:rPr lang="en-GB" altLang="en-US" sz="2000" dirty="0"/>
              <a:t>Mobile unit monitors for pages (see below)</a:t>
            </a:r>
          </a:p>
          <a:p>
            <a:pPr>
              <a:lnSpc>
                <a:spcPct val="90000"/>
              </a:lnSpc>
            </a:pPr>
            <a:r>
              <a:rPr lang="en-GB" altLang="en-US" sz="2400" dirty="0"/>
              <a:t>Mobile originated call</a:t>
            </a:r>
          </a:p>
          <a:p>
            <a:pPr lvl="1">
              <a:lnSpc>
                <a:spcPct val="90000"/>
              </a:lnSpc>
            </a:pPr>
            <a:r>
              <a:rPr lang="en-GB" altLang="en-US" sz="2000" dirty="0"/>
              <a:t>Check set up channel is free</a:t>
            </a:r>
          </a:p>
          <a:p>
            <a:pPr lvl="2">
              <a:lnSpc>
                <a:spcPct val="90000"/>
              </a:lnSpc>
            </a:pPr>
            <a:r>
              <a:rPr lang="en-GB" altLang="en-US" dirty="0"/>
              <a:t>Monitor forward channel (from BS) and wait for idle</a:t>
            </a:r>
          </a:p>
          <a:p>
            <a:pPr lvl="1">
              <a:lnSpc>
                <a:spcPct val="90000"/>
              </a:lnSpc>
            </a:pPr>
            <a:r>
              <a:rPr lang="en-GB" altLang="en-US" sz="2000" dirty="0"/>
              <a:t>Send number on pre-selected channel</a:t>
            </a:r>
          </a:p>
          <a:p>
            <a:pPr>
              <a:lnSpc>
                <a:spcPct val="90000"/>
              </a:lnSpc>
            </a:pPr>
            <a:r>
              <a:rPr lang="en-GB" altLang="en-US" sz="2400" dirty="0"/>
              <a:t>Paging</a:t>
            </a:r>
          </a:p>
          <a:p>
            <a:pPr lvl="1">
              <a:lnSpc>
                <a:spcPct val="90000"/>
              </a:lnSpc>
            </a:pPr>
            <a:r>
              <a:rPr lang="en-GB" altLang="en-US" sz="2000" dirty="0"/>
              <a:t>MTSO attempts to connect to mobile unit</a:t>
            </a:r>
          </a:p>
          <a:p>
            <a:pPr lvl="1">
              <a:lnSpc>
                <a:spcPct val="90000"/>
              </a:lnSpc>
            </a:pPr>
            <a:r>
              <a:rPr lang="en-GB" altLang="en-US" sz="2000" dirty="0"/>
              <a:t>Paging message sent to BSs depending on called mobile number</a:t>
            </a:r>
          </a:p>
          <a:p>
            <a:pPr lvl="1">
              <a:lnSpc>
                <a:spcPct val="90000"/>
              </a:lnSpc>
            </a:pPr>
            <a:r>
              <a:rPr lang="en-GB" altLang="en-US" sz="2000" dirty="0"/>
              <a:t>Paging signal transmitted on set up channel</a:t>
            </a:r>
          </a:p>
        </p:txBody>
      </p:sp>
    </p:spTree>
    <p:extLst>
      <p:ext uri="{BB962C8B-B14F-4D97-AF65-F5344CB8AC3E}">
        <p14:creationId xmlns:p14="http://schemas.microsoft.com/office/powerpoint/2010/main" val="42193942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776034" y="122634"/>
            <a:ext cx="9461395" cy="553998"/>
          </a:xfrm>
        </p:spPr>
        <p:txBody>
          <a:bodyPr/>
          <a:lstStyle/>
          <a:p>
            <a:pPr algn="l" eaLnBrk="1" hangingPunct="1"/>
            <a:r>
              <a:rPr lang="en-US" sz="3600" b="1" dirty="0">
                <a:solidFill>
                  <a:srgbClr val="FFFF00"/>
                </a:solidFill>
              </a:rPr>
              <a:t>GPRS summary</a:t>
            </a:r>
          </a:p>
        </p:txBody>
      </p:sp>
      <p:sp>
        <p:nvSpPr>
          <p:cNvPr id="55299" name="Rectangle 3"/>
          <p:cNvSpPr>
            <a:spLocks noGrp="1" noChangeArrowheads="1"/>
          </p:cNvSpPr>
          <p:nvPr>
            <p:ph type="body" idx="1"/>
          </p:nvPr>
        </p:nvSpPr>
        <p:spPr>
          <a:xfrm>
            <a:off x="856752" y="1304676"/>
            <a:ext cx="10799859" cy="2880789"/>
          </a:xfrm>
        </p:spPr>
        <p:txBody>
          <a:bodyPr/>
          <a:lstStyle/>
          <a:p>
            <a:pPr eaLnBrk="1" hangingPunct="1">
              <a:lnSpc>
                <a:spcPct val="90000"/>
              </a:lnSpc>
            </a:pPr>
            <a:r>
              <a:rPr lang="en-US" dirty="0">
                <a:solidFill>
                  <a:srgbClr val="002060"/>
                </a:solidFill>
              </a:rPr>
              <a:t>Enables many users to share radio resources by dynamic, on-demand, multi-slot allocation</a:t>
            </a:r>
          </a:p>
          <a:p>
            <a:pPr eaLnBrk="1" hangingPunct="1">
              <a:lnSpc>
                <a:spcPct val="90000"/>
              </a:lnSpc>
            </a:pPr>
            <a:r>
              <a:rPr lang="en-US" dirty="0">
                <a:solidFill>
                  <a:srgbClr val="002060"/>
                </a:solidFill>
              </a:rPr>
              <a:t>Provides connectivity to external packet data networks</a:t>
            </a:r>
          </a:p>
          <a:p>
            <a:pPr eaLnBrk="1" hangingPunct="1">
              <a:lnSpc>
                <a:spcPct val="90000"/>
              </a:lnSpc>
            </a:pPr>
            <a:r>
              <a:rPr lang="en-US" dirty="0">
                <a:solidFill>
                  <a:srgbClr val="002060"/>
                </a:solidFill>
              </a:rPr>
              <a:t>Modification to the GSM air-interface</a:t>
            </a:r>
          </a:p>
          <a:p>
            <a:pPr eaLnBrk="1" hangingPunct="1">
              <a:lnSpc>
                <a:spcPct val="90000"/>
              </a:lnSpc>
            </a:pPr>
            <a:r>
              <a:rPr lang="en-US" dirty="0">
                <a:solidFill>
                  <a:srgbClr val="002060"/>
                </a:solidFill>
              </a:rPr>
              <a:t>Addition of new GPRS Support Nodes</a:t>
            </a:r>
          </a:p>
          <a:p>
            <a:pPr eaLnBrk="1" hangingPunct="1">
              <a:lnSpc>
                <a:spcPct val="90000"/>
              </a:lnSpc>
            </a:pPr>
            <a:r>
              <a:rPr lang="en-US" dirty="0">
                <a:solidFill>
                  <a:srgbClr val="002060"/>
                </a:solidFill>
              </a:rPr>
              <a:t>Assignment of PDP (Packet Data Protocol) context to MS</a:t>
            </a:r>
          </a:p>
          <a:p>
            <a:pPr eaLnBrk="1" hangingPunct="1">
              <a:lnSpc>
                <a:spcPct val="90000"/>
              </a:lnSpc>
            </a:pPr>
            <a:r>
              <a:rPr lang="en-US" dirty="0">
                <a:solidFill>
                  <a:srgbClr val="002060"/>
                </a:solidFill>
              </a:rPr>
              <a:t>Enables volume-based charging as well as duration based charging</a:t>
            </a:r>
          </a:p>
        </p:txBody>
      </p:sp>
    </p:spTree>
    <p:extLst>
      <p:ext uri="{BB962C8B-B14F-4D97-AF65-F5344CB8AC3E}">
        <p14:creationId xmlns:p14="http://schemas.microsoft.com/office/powerpoint/2010/main" val="3152592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body" idx="1"/>
          </p:nvPr>
        </p:nvSpPr>
        <p:spPr>
          <a:xfrm>
            <a:off x="1981200" y="1219200"/>
            <a:ext cx="8686800" cy="5638800"/>
          </a:xfrm>
        </p:spPr>
        <p:txBody>
          <a:bodyPr/>
          <a:lstStyle/>
          <a:p>
            <a:pPr marL="571500" indent="-571500">
              <a:buFont typeface="Wingdings" pitchFamily="2" charset="2"/>
              <a:buChar char="q"/>
              <a:defRPr/>
            </a:pPr>
            <a:endParaRPr lang="en-US" sz="2000" dirty="0">
              <a:latin typeface="Arial" pitchFamily="34" charset="0"/>
              <a:ea typeface="Arial Unicode MS" pitchFamily="34" charset="-128"/>
              <a:cs typeface="Arial Unicode MS" pitchFamily="34" charset="-128"/>
            </a:endParaRPr>
          </a:p>
          <a:p>
            <a:pPr marL="571500" indent="-571500">
              <a:buFont typeface="Wingdings" pitchFamily="2" charset="2"/>
              <a:buChar char="q"/>
              <a:defRPr/>
            </a:pPr>
            <a:r>
              <a:rPr lang="en-US" sz="2000" dirty="0">
                <a:latin typeface="Arial" pitchFamily="34" charset="0"/>
                <a:ea typeface="Arial Unicode MS" pitchFamily="34" charset="-128"/>
                <a:cs typeface="Arial Unicode MS" pitchFamily="34" charset="-128"/>
              </a:rPr>
              <a:t>The basic Core Network architecture for UMTS is based on </a:t>
            </a:r>
            <a:r>
              <a:rPr lang="en-US" sz="2000" dirty="0">
                <a:solidFill>
                  <a:srgbClr val="FFC000"/>
                </a:solidFill>
                <a:latin typeface="Arial" pitchFamily="34" charset="0"/>
                <a:ea typeface="Arial Unicode MS" pitchFamily="34" charset="-128"/>
                <a:cs typeface="Arial Unicode MS" pitchFamily="34" charset="-128"/>
              </a:rPr>
              <a:t>GSM</a:t>
            </a:r>
            <a:r>
              <a:rPr lang="en-US" sz="2000" dirty="0">
                <a:solidFill>
                  <a:srgbClr val="CCFF33"/>
                </a:solidFill>
                <a:latin typeface="Arial" pitchFamily="34" charset="0"/>
                <a:ea typeface="Arial Unicode MS" pitchFamily="34" charset="-128"/>
                <a:cs typeface="Arial Unicode MS" pitchFamily="34" charset="-128"/>
              </a:rPr>
              <a:t> </a:t>
            </a:r>
            <a:r>
              <a:rPr lang="en-US" sz="2000" dirty="0">
                <a:solidFill>
                  <a:srgbClr val="FFC000"/>
                </a:solidFill>
                <a:latin typeface="Arial" pitchFamily="34" charset="0"/>
                <a:ea typeface="Arial Unicode MS" pitchFamily="34" charset="-128"/>
                <a:cs typeface="Arial Unicode MS" pitchFamily="34" charset="-128"/>
              </a:rPr>
              <a:t>network with GPRS.</a:t>
            </a:r>
          </a:p>
          <a:p>
            <a:pPr marL="1090613" lvl="2" indent="-176213">
              <a:buFont typeface="Wingdings" pitchFamily="2" charset="2"/>
              <a:buChar char="Ø"/>
              <a:defRPr/>
            </a:pPr>
            <a:r>
              <a:rPr lang="en-US" sz="2000" dirty="0">
                <a:solidFill>
                  <a:srgbClr val="FFC000"/>
                </a:solidFill>
                <a:latin typeface="Arial" pitchFamily="34" charset="0"/>
                <a:ea typeface="Arial Unicode MS" pitchFamily="34" charset="-128"/>
                <a:cs typeface="Arial Unicode MS" pitchFamily="34" charset="-128"/>
              </a:rPr>
              <a:t>However, all equipment has to be modified for UMTS operation and services. </a:t>
            </a:r>
          </a:p>
          <a:p>
            <a:pPr marL="1090613" lvl="2" indent="-176213">
              <a:defRPr/>
            </a:pPr>
            <a:endParaRPr lang="en-US" sz="2000" dirty="0">
              <a:solidFill>
                <a:srgbClr val="FFC000"/>
              </a:solidFill>
              <a:latin typeface="Arial" pitchFamily="34" charset="0"/>
              <a:ea typeface="Arial Unicode MS" pitchFamily="34" charset="-128"/>
              <a:cs typeface="Arial Unicode MS" pitchFamily="34" charset="-128"/>
            </a:endParaRPr>
          </a:p>
          <a:p>
            <a:pPr marL="571500" indent="-571500">
              <a:buFont typeface="Wingdings" pitchFamily="2" charset="2"/>
              <a:buChar char="q"/>
              <a:defRPr/>
            </a:pPr>
            <a:r>
              <a:rPr lang="en-US" sz="2000" dirty="0">
                <a:latin typeface="Arial" pitchFamily="34" charset="0"/>
                <a:ea typeface="Arial Unicode MS" pitchFamily="34" charset="-128"/>
                <a:cs typeface="Arial Unicode MS" pitchFamily="34" charset="-128"/>
              </a:rPr>
              <a:t>The Core Network is divided in </a:t>
            </a:r>
            <a:r>
              <a:rPr lang="en-US" sz="2000" b="1" dirty="0">
                <a:solidFill>
                  <a:srgbClr val="FFC000"/>
                </a:solidFill>
                <a:latin typeface="Arial" pitchFamily="34" charset="0"/>
                <a:ea typeface="Arial Unicode MS" pitchFamily="34" charset="-128"/>
                <a:cs typeface="Arial Unicode MS" pitchFamily="34" charset="-128"/>
              </a:rPr>
              <a:t>circuit switched and packet switched</a:t>
            </a:r>
            <a:r>
              <a:rPr lang="en-US" sz="2000" dirty="0">
                <a:solidFill>
                  <a:srgbClr val="FFC000"/>
                </a:solidFill>
                <a:latin typeface="Arial" pitchFamily="34" charset="0"/>
                <a:ea typeface="Arial Unicode MS" pitchFamily="34" charset="-128"/>
                <a:cs typeface="Arial Unicode MS" pitchFamily="34" charset="-128"/>
              </a:rPr>
              <a:t> </a:t>
            </a:r>
            <a:r>
              <a:rPr lang="en-US" sz="2000" dirty="0">
                <a:latin typeface="Arial" pitchFamily="34" charset="0"/>
                <a:ea typeface="Arial Unicode MS" pitchFamily="34" charset="-128"/>
                <a:cs typeface="Arial Unicode MS" pitchFamily="34" charset="-128"/>
              </a:rPr>
              <a:t>domains. </a:t>
            </a:r>
          </a:p>
          <a:p>
            <a:pPr marL="1090613" lvl="2" indent="-176213">
              <a:buFont typeface="Wingdings" pitchFamily="2" charset="2"/>
              <a:buChar char="Ø"/>
              <a:defRPr/>
            </a:pPr>
            <a:r>
              <a:rPr lang="en-US" sz="2000" dirty="0">
                <a:latin typeface="Arial" pitchFamily="34" charset="0"/>
                <a:ea typeface="Arial Unicode MS" pitchFamily="34" charset="-128"/>
                <a:cs typeface="Arial Unicode MS" pitchFamily="34" charset="-128"/>
              </a:rPr>
              <a:t>Some of the circuit switched elements </a:t>
            </a:r>
            <a:r>
              <a:rPr lang="en-US" sz="2000" dirty="0">
                <a:solidFill>
                  <a:srgbClr val="FFC000"/>
                </a:solidFill>
                <a:latin typeface="Arial" pitchFamily="34" charset="0"/>
                <a:ea typeface="Arial Unicode MS" pitchFamily="34" charset="-128"/>
                <a:cs typeface="Arial Unicode MS" pitchFamily="34" charset="-128"/>
              </a:rPr>
              <a:t>are (MSC), (VLR) and Gateway MSC. </a:t>
            </a:r>
          </a:p>
          <a:p>
            <a:pPr marL="1090613" lvl="2" indent="-176213">
              <a:buFont typeface="Wingdings" pitchFamily="2" charset="2"/>
              <a:buChar char="Ø"/>
              <a:defRPr/>
            </a:pPr>
            <a:r>
              <a:rPr lang="en-US" sz="2000" dirty="0">
                <a:latin typeface="Arial" pitchFamily="34" charset="0"/>
                <a:ea typeface="Arial Unicode MS" pitchFamily="34" charset="-128"/>
                <a:cs typeface="Arial Unicode MS" pitchFamily="34" charset="-128"/>
              </a:rPr>
              <a:t>Packet switched elements are </a:t>
            </a:r>
            <a:r>
              <a:rPr lang="en-US" sz="2000" dirty="0">
                <a:solidFill>
                  <a:srgbClr val="FFC000"/>
                </a:solidFill>
                <a:latin typeface="Arial" pitchFamily="34" charset="0"/>
                <a:ea typeface="Arial Unicode MS" pitchFamily="34" charset="-128"/>
                <a:cs typeface="Arial Unicode MS" pitchFamily="34" charset="-128"/>
              </a:rPr>
              <a:t>(SGSN) and (GGSN). </a:t>
            </a:r>
          </a:p>
          <a:p>
            <a:pPr marL="1090613" lvl="2" indent="-176213">
              <a:defRPr/>
            </a:pPr>
            <a:endParaRPr lang="en-US" sz="2000" dirty="0">
              <a:latin typeface="Arial" pitchFamily="34" charset="0"/>
              <a:ea typeface="Arial Unicode MS" pitchFamily="34" charset="-128"/>
              <a:cs typeface="Arial Unicode MS" pitchFamily="34" charset="-128"/>
            </a:endParaRPr>
          </a:p>
          <a:p>
            <a:pPr marL="571500" indent="-571500">
              <a:buFont typeface="Wingdings" pitchFamily="2" charset="2"/>
              <a:buChar char="q"/>
              <a:defRPr/>
            </a:pPr>
            <a:r>
              <a:rPr lang="en-US" sz="2000" dirty="0">
                <a:latin typeface="Arial" pitchFamily="34" charset="0"/>
                <a:ea typeface="Arial Unicode MS" pitchFamily="34" charset="-128"/>
                <a:cs typeface="Arial Unicode MS" pitchFamily="34" charset="-128"/>
              </a:rPr>
              <a:t>Some network elements, like </a:t>
            </a:r>
            <a:r>
              <a:rPr lang="en-US" sz="2000" dirty="0">
                <a:solidFill>
                  <a:srgbClr val="FFC000"/>
                </a:solidFill>
                <a:latin typeface="Arial" pitchFamily="34" charset="0"/>
                <a:ea typeface="Arial Unicode MS" pitchFamily="34" charset="-128"/>
                <a:cs typeface="Arial Unicode MS" pitchFamily="34" charset="-128"/>
              </a:rPr>
              <a:t>EIR(Equipment Identity Register), HLR, and AUC</a:t>
            </a:r>
            <a:r>
              <a:rPr lang="en-US" sz="2000" dirty="0">
                <a:latin typeface="Arial" pitchFamily="34" charset="0"/>
                <a:ea typeface="Arial Unicode MS" pitchFamily="34" charset="-128"/>
                <a:cs typeface="Arial Unicode MS" pitchFamily="34" charset="-128"/>
              </a:rPr>
              <a:t> are shared by both domains.</a:t>
            </a:r>
            <a:br>
              <a:rPr lang="en-US" sz="2000" dirty="0">
                <a:latin typeface="Arial" pitchFamily="34" charset="0"/>
                <a:ea typeface="Arial Unicode MS" pitchFamily="34" charset="-128"/>
                <a:cs typeface="Arial Unicode MS" pitchFamily="34" charset="-128"/>
              </a:rPr>
            </a:br>
            <a:r>
              <a:rPr lang="en-US" sz="2400" dirty="0">
                <a:latin typeface="Arial" pitchFamily="34" charset="0"/>
              </a:rPr>
              <a:t>  </a:t>
            </a:r>
          </a:p>
          <a:p>
            <a:pPr marL="571500" indent="-571500">
              <a:defRPr/>
            </a:pPr>
            <a:endParaRPr lang="en-US" sz="2400" dirty="0">
              <a:latin typeface="Arial" pitchFamily="34" charset="0"/>
            </a:endParaRPr>
          </a:p>
          <a:p>
            <a:pPr marL="571500" indent="-571500">
              <a:defRPr/>
            </a:pPr>
            <a:endParaRPr lang="en-US" sz="1800" dirty="0">
              <a:latin typeface="Times New Roman" pitchFamily="18" charset="0"/>
              <a:cs typeface="Times New Roman" pitchFamily="18" charset="0"/>
            </a:endParaRPr>
          </a:p>
          <a:p>
            <a:pPr marL="571500" indent="-571500">
              <a:defRPr/>
            </a:pPr>
            <a:endParaRPr lang="en-GB" sz="1900" dirty="0"/>
          </a:p>
        </p:txBody>
      </p:sp>
      <p:sp>
        <p:nvSpPr>
          <p:cNvPr id="411651" name="Rectangle 3"/>
          <p:cNvSpPr>
            <a:spLocks noGrp="1" noChangeArrowheads="1"/>
          </p:cNvSpPr>
          <p:nvPr>
            <p:ph type="title"/>
          </p:nvPr>
        </p:nvSpPr>
        <p:spPr>
          <a:xfrm>
            <a:off x="390697" y="260648"/>
            <a:ext cx="11255433" cy="445934"/>
          </a:xfrm>
          <a:solidFill>
            <a:srgbClr val="FFFF99">
              <a:alpha val="50000"/>
            </a:srgbClr>
          </a:solidFill>
          <a:ln>
            <a:solidFill>
              <a:schemeClr val="tx1"/>
            </a:solidFill>
            <a:miter lim="800000"/>
            <a:headEnd/>
            <a:tailEnd/>
          </a:ln>
        </p:spPr>
        <p:txBody>
          <a:bodyPr>
            <a:normAutofit fontScale="90000"/>
          </a:bodyPr>
          <a:lstStyle/>
          <a:p>
            <a:pPr eaLnBrk="1" hangingPunct="1">
              <a:defRPr/>
            </a:pPr>
            <a:r>
              <a:rPr lang="en-US" sz="3600" dirty="0">
                <a:solidFill>
                  <a:srgbClr val="FFC000"/>
                </a:solidFill>
              </a:rPr>
              <a:t>UMTS-Universal Mobile Telecommunication System    Core Network </a:t>
            </a:r>
          </a:p>
        </p:txBody>
      </p:sp>
    </p:spTree>
    <p:extLst>
      <p:ext uri="{BB962C8B-B14F-4D97-AF65-F5344CB8AC3E}">
        <p14:creationId xmlns:p14="http://schemas.microsoft.com/office/powerpoint/2010/main" val="7679304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body" idx="1"/>
          </p:nvPr>
        </p:nvSpPr>
        <p:spPr>
          <a:xfrm>
            <a:off x="1981200" y="1600200"/>
            <a:ext cx="8686800" cy="4015586"/>
          </a:xfrm>
        </p:spPr>
        <p:txBody>
          <a:bodyPr/>
          <a:lstStyle/>
          <a:p>
            <a:pPr marL="571500" indent="-571500">
              <a:lnSpc>
                <a:spcPct val="80000"/>
              </a:lnSpc>
              <a:defRPr/>
            </a:pPr>
            <a:endParaRPr lang="en-US" sz="700" dirty="0"/>
          </a:p>
          <a:p>
            <a:pPr marL="571500" indent="-571500">
              <a:lnSpc>
                <a:spcPct val="80000"/>
              </a:lnSpc>
              <a:buFont typeface="Wingdings" pitchFamily="2" charset="2"/>
              <a:buChar char="q"/>
              <a:defRPr/>
            </a:pPr>
            <a:r>
              <a:rPr lang="en-US" sz="1800" dirty="0">
                <a:solidFill>
                  <a:srgbClr val="CCFF33"/>
                </a:solidFill>
                <a:latin typeface="Arial" pitchFamily="34" charset="0"/>
              </a:rPr>
              <a:t>UMTS </a:t>
            </a:r>
            <a:r>
              <a:rPr lang="en-US" sz="1800" dirty="0">
                <a:latin typeface="Arial" pitchFamily="34" charset="0"/>
              </a:rPr>
              <a:t>differs from </a:t>
            </a:r>
            <a:r>
              <a:rPr lang="en-US" sz="1800" dirty="0">
                <a:solidFill>
                  <a:srgbClr val="CCFF33"/>
                </a:solidFill>
                <a:latin typeface="Arial" pitchFamily="34" charset="0"/>
              </a:rPr>
              <a:t>GSM Phase 2+</a:t>
            </a:r>
            <a:r>
              <a:rPr lang="en-US" sz="1800" dirty="0">
                <a:latin typeface="Arial" pitchFamily="34" charset="0"/>
              </a:rPr>
              <a:t> mostly in the new principles for air interface transmission </a:t>
            </a:r>
          </a:p>
          <a:p>
            <a:pPr marL="571500" indent="-571500">
              <a:lnSpc>
                <a:spcPct val="80000"/>
              </a:lnSpc>
              <a:defRPr/>
            </a:pPr>
            <a:endParaRPr lang="en-US" sz="1800" dirty="0">
              <a:latin typeface="Arial" pitchFamily="34" charset="0"/>
            </a:endParaRPr>
          </a:p>
          <a:p>
            <a:pPr marL="1219200" lvl="2" indent="-304800">
              <a:lnSpc>
                <a:spcPct val="80000"/>
              </a:lnSpc>
              <a:buClr>
                <a:schemeClr val="hlink"/>
              </a:buClr>
              <a:buFont typeface="Wingdings" pitchFamily="2" charset="2"/>
              <a:buChar char="ü"/>
              <a:defRPr/>
            </a:pPr>
            <a:r>
              <a:rPr lang="en-US" b="1" dirty="0">
                <a:solidFill>
                  <a:srgbClr val="FFC000"/>
                </a:solidFill>
                <a:latin typeface="Arial" pitchFamily="34" charset="0"/>
              </a:rPr>
              <a:t>(W–CDMA instead of TDMA/ FDMA). </a:t>
            </a:r>
          </a:p>
          <a:p>
            <a:pPr marL="571500" indent="-571500">
              <a:lnSpc>
                <a:spcPct val="80000"/>
              </a:lnSpc>
              <a:buFont typeface="Wingdings" pitchFamily="2" charset="2"/>
              <a:buChar char="q"/>
              <a:defRPr/>
            </a:pPr>
            <a:endParaRPr lang="en-US" sz="1800" b="1" dirty="0">
              <a:solidFill>
                <a:srgbClr val="CCFF33"/>
              </a:solidFill>
              <a:latin typeface="Arial" pitchFamily="34" charset="0"/>
            </a:endParaRPr>
          </a:p>
          <a:p>
            <a:pPr marL="571500" indent="-571500">
              <a:lnSpc>
                <a:spcPct val="80000"/>
              </a:lnSpc>
              <a:buFont typeface="Wingdings" pitchFamily="2" charset="2"/>
              <a:buChar char="q"/>
              <a:defRPr/>
            </a:pPr>
            <a:r>
              <a:rPr lang="en-US" sz="1800" dirty="0">
                <a:latin typeface="Arial" pitchFamily="34" charset="0"/>
              </a:rPr>
              <a:t>The </a:t>
            </a:r>
            <a:r>
              <a:rPr lang="en-US" sz="1800" dirty="0">
                <a:solidFill>
                  <a:srgbClr val="FFC000"/>
                </a:solidFill>
                <a:latin typeface="Arial" pitchFamily="34" charset="0"/>
              </a:rPr>
              <a:t>UTRAN (UMTS Terrestrial Radio Access Network, based on W–CDMA </a:t>
            </a:r>
            <a:r>
              <a:rPr lang="en-US" sz="1800" dirty="0">
                <a:solidFill>
                  <a:srgbClr val="CCFF33"/>
                </a:solidFill>
                <a:latin typeface="Arial" pitchFamily="34" charset="0"/>
              </a:rPr>
              <a:t>)</a:t>
            </a:r>
            <a:r>
              <a:rPr lang="en-US" sz="1800" dirty="0">
                <a:latin typeface="Arial" pitchFamily="34" charset="0"/>
              </a:rPr>
              <a:t>provides the air interface access method for User Equipment.</a:t>
            </a:r>
          </a:p>
          <a:p>
            <a:pPr marL="571500" indent="-571500">
              <a:lnSpc>
                <a:spcPct val="80000"/>
              </a:lnSpc>
              <a:buFont typeface="Wingdings" pitchFamily="2" charset="2"/>
              <a:buChar char="q"/>
              <a:defRPr/>
            </a:pPr>
            <a:endParaRPr lang="en-US" sz="1800" dirty="0">
              <a:latin typeface="Arial" pitchFamily="34" charset="0"/>
            </a:endParaRPr>
          </a:p>
          <a:p>
            <a:pPr marL="571500" indent="-571500">
              <a:lnSpc>
                <a:spcPct val="80000"/>
              </a:lnSpc>
              <a:buFont typeface="Wingdings" pitchFamily="2" charset="2"/>
              <a:buChar char="q"/>
              <a:defRPr/>
            </a:pPr>
            <a:r>
              <a:rPr lang="en-US" sz="1800" dirty="0">
                <a:solidFill>
                  <a:srgbClr val="FFC000"/>
                </a:solidFill>
                <a:latin typeface="Arial" pitchFamily="34" charset="0"/>
              </a:rPr>
              <a:t>Two</a:t>
            </a:r>
            <a:r>
              <a:rPr lang="en-US" sz="1800" dirty="0">
                <a:latin typeface="Arial" pitchFamily="34" charset="0"/>
              </a:rPr>
              <a:t> new network elements are introduced in UTRAN,</a:t>
            </a:r>
          </a:p>
          <a:p>
            <a:pPr marL="571500" indent="-571500">
              <a:lnSpc>
                <a:spcPct val="80000"/>
              </a:lnSpc>
              <a:defRPr/>
            </a:pPr>
            <a:endParaRPr lang="en-US" sz="1800" dirty="0">
              <a:latin typeface="Arial" pitchFamily="34" charset="0"/>
            </a:endParaRPr>
          </a:p>
          <a:p>
            <a:pPr marL="1219200" lvl="2" indent="-304800">
              <a:lnSpc>
                <a:spcPct val="80000"/>
              </a:lnSpc>
              <a:buFont typeface="Wingdings" pitchFamily="2" charset="2"/>
              <a:buAutoNum type="arabicPeriod"/>
              <a:defRPr/>
            </a:pPr>
            <a:r>
              <a:rPr lang="en-US" b="1" dirty="0">
                <a:solidFill>
                  <a:srgbClr val="FFC000"/>
                </a:solidFill>
                <a:latin typeface="Arial" pitchFamily="34" charset="0"/>
              </a:rPr>
              <a:t> RNC (</a:t>
            </a:r>
            <a:r>
              <a:rPr lang="en-US" dirty="0">
                <a:solidFill>
                  <a:srgbClr val="FFC000"/>
                </a:solidFill>
                <a:latin typeface="Arial" pitchFamily="34" charset="0"/>
              </a:rPr>
              <a:t>Radio Network Controller) – Base station Controller</a:t>
            </a:r>
          </a:p>
          <a:p>
            <a:pPr marL="1638300" lvl="3" indent="-266700">
              <a:lnSpc>
                <a:spcPct val="80000"/>
              </a:lnSpc>
              <a:buClr>
                <a:schemeClr val="hlink"/>
              </a:buClr>
              <a:buFont typeface="Wingdings" pitchFamily="2" charset="2"/>
              <a:buChar char="ü"/>
              <a:defRPr/>
            </a:pPr>
            <a:r>
              <a:rPr lang="en-US" dirty="0">
                <a:solidFill>
                  <a:srgbClr val="FFC000"/>
                </a:solidFill>
                <a:latin typeface="Arial" pitchFamily="34" charset="0"/>
              </a:rPr>
              <a:t> The RNC is connected to a set of Node B elements, each of which can serve one or several cells. </a:t>
            </a:r>
          </a:p>
          <a:p>
            <a:pPr marL="1219200" lvl="2" indent="-304800">
              <a:lnSpc>
                <a:spcPct val="80000"/>
              </a:lnSpc>
              <a:buFont typeface="Wingdings" pitchFamily="2" charset="2"/>
              <a:buAutoNum type="arabicPeriod" startAt="2"/>
              <a:defRPr/>
            </a:pPr>
            <a:r>
              <a:rPr lang="en-US" dirty="0">
                <a:solidFill>
                  <a:srgbClr val="FFC000"/>
                </a:solidFill>
                <a:latin typeface="Arial" pitchFamily="34" charset="0"/>
              </a:rPr>
              <a:t> </a:t>
            </a:r>
            <a:r>
              <a:rPr lang="en-US" b="1" dirty="0">
                <a:solidFill>
                  <a:srgbClr val="FFC000"/>
                </a:solidFill>
                <a:latin typeface="Arial" pitchFamily="34" charset="0"/>
              </a:rPr>
              <a:t>Node B</a:t>
            </a:r>
            <a:r>
              <a:rPr lang="en-US" dirty="0">
                <a:solidFill>
                  <a:srgbClr val="FFC000"/>
                </a:solidFill>
                <a:latin typeface="Arial" pitchFamily="34" charset="0"/>
              </a:rPr>
              <a:t> (Base station)</a:t>
            </a:r>
          </a:p>
          <a:p>
            <a:pPr marL="571500" indent="-571500">
              <a:lnSpc>
                <a:spcPct val="80000"/>
              </a:lnSpc>
              <a:buFont typeface="Wingdings" pitchFamily="2" charset="2"/>
              <a:buChar char="Ø"/>
              <a:defRPr/>
            </a:pPr>
            <a:endParaRPr lang="en-US" sz="1800" dirty="0">
              <a:latin typeface="Arial" pitchFamily="34" charset="0"/>
            </a:endParaRPr>
          </a:p>
          <a:p>
            <a:pPr marL="571500" indent="-571500">
              <a:lnSpc>
                <a:spcPct val="80000"/>
              </a:lnSpc>
              <a:defRPr/>
            </a:pPr>
            <a:r>
              <a:rPr lang="en-US" sz="1800" dirty="0"/>
              <a:t> </a:t>
            </a:r>
          </a:p>
          <a:p>
            <a:pPr marL="571500" indent="-571500">
              <a:lnSpc>
                <a:spcPct val="80000"/>
              </a:lnSpc>
              <a:defRPr/>
            </a:pPr>
            <a:endParaRPr lang="en-US" sz="1800" dirty="0"/>
          </a:p>
          <a:p>
            <a:pPr marL="571500" indent="-571500">
              <a:lnSpc>
                <a:spcPct val="80000"/>
              </a:lnSpc>
              <a:defRPr/>
            </a:pPr>
            <a:endParaRPr lang="en-US" sz="600" dirty="0">
              <a:latin typeface="Times New Roman" pitchFamily="18" charset="0"/>
              <a:cs typeface="Times New Roman" pitchFamily="18" charset="0"/>
            </a:endParaRPr>
          </a:p>
          <a:p>
            <a:pPr marL="571500" indent="-571500">
              <a:lnSpc>
                <a:spcPct val="80000"/>
              </a:lnSpc>
              <a:defRPr/>
            </a:pPr>
            <a:endParaRPr lang="en-GB" sz="700" dirty="0"/>
          </a:p>
        </p:txBody>
      </p:sp>
      <p:sp>
        <p:nvSpPr>
          <p:cNvPr id="425987" name="Rectangle 3"/>
          <p:cNvSpPr>
            <a:spLocks noGrp="1" noChangeArrowheads="1"/>
          </p:cNvSpPr>
          <p:nvPr>
            <p:ph type="title"/>
          </p:nvPr>
        </p:nvSpPr>
        <p:spPr>
          <a:xfrm>
            <a:off x="1776034" y="122634"/>
            <a:ext cx="9461395" cy="738664"/>
          </a:xfrm>
          <a:solidFill>
            <a:srgbClr val="FFFF99">
              <a:alpha val="50000"/>
            </a:srgbClr>
          </a:solidFill>
          <a:ln>
            <a:solidFill>
              <a:schemeClr val="tx1"/>
            </a:solidFill>
            <a:miter lim="800000"/>
            <a:headEnd/>
            <a:tailEnd/>
          </a:ln>
        </p:spPr>
        <p:txBody>
          <a:bodyPr/>
          <a:lstStyle/>
          <a:p>
            <a:pPr eaLnBrk="1" hangingPunct="1">
              <a:defRPr/>
            </a:pPr>
            <a:r>
              <a:rPr lang="en-US" sz="4800">
                <a:solidFill>
                  <a:schemeClr val="hlink"/>
                </a:solidFill>
              </a:rPr>
              <a:t>UMTS- </a:t>
            </a:r>
            <a:r>
              <a:rPr lang="en-US" sz="4200">
                <a:solidFill>
                  <a:schemeClr val="hlink"/>
                </a:solidFill>
              </a:rPr>
              <a:t>UTRAN</a:t>
            </a:r>
          </a:p>
        </p:txBody>
      </p:sp>
    </p:spTree>
    <p:extLst>
      <p:ext uri="{BB962C8B-B14F-4D97-AF65-F5344CB8AC3E}">
        <p14:creationId xmlns:p14="http://schemas.microsoft.com/office/powerpoint/2010/main" val="266145395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Rectangle 2"/>
          <p:cNvSpPr>
            <a:spLocks noGrp="1" noChangeArrowheads="1"/>
          </p:cNvSpPr>
          <p:nvPr>
            <p:ph type="body" idx="1"/>
          </p:nvPr>
        </p:nvSpPr>
        <p:spPr>
          <a:xfrm>
            <a:off x="639912" y="1382549"/>
            <a:ext cx="9620932" cy="2957413"/>
          </a:xfrm>
        </p:spPr>
        <p:txBody>
          <a:bodyPr/>
          <a:lstStyle/>
          <a:p>
            <a:pPr marL="571500" indent="-571500">
              <a:lnSpc>
                <a:spcPct val="80000"/>
              </a:lnSpc>
              <a:defRPr/>
            </a:pPr>
            <a:endParaRPr lang="en-US" sz="900" dirty="0"/>
          </a:p>
          <a:p>
            <a:pPr marL="571500" indent="-571500">
              <a:lnSpc>
                <a:spcPct val="80000"/>
              </a:lnSpc>
              <a:buFont typeface="Wingdings" pitchFamily="2" charset="2"/>
              <a:buChar char="Ø"/>
              <a:defRPr/>
            </a:pPr>
            <a:endParaRPr lang="en-US" sz="2000" dirty="0">
              <a:solidFill>
                <a:srgbClr val="00FC7E"/>
              </a:solidFill>
              <a:latin typeface="Arial" pitchFamily="34" charset="0"/>
            </a:endParaRPr>
          </a:p>
          <a:p>
            <a:pPr marL="571500" indent="-571500">
              <a:lnSpc>
                <a:spcPct val="80000"/>
              </a:lnSpc>
              <a:buFont typeface="Wingdings" pitchFamily="2" charset="2"/>
              <a:buChar char="q"/>
              <a:defRPr/>
            </a:pPr>
            <a:r>
              <a:rPr lang="en-US" sz="2000" dirty="0">
                <a:latin typeface="Arial" pitchFamily="34" charset="0"/>
              </a:rPr>
              <a:t>The UMTS Terrestrial Radio Access System </a:t>
            </a:r>
            <a:r>
              <a:rPr lang="en-US" sz="2000" b="1" dirty="0">
                <a:solidFill>
                  <a:srgbClr val="FFC000"/>
                </a:solidFill>
                <a:latin typeface="Arial" pitchFamily="34" charset="0"/>
              </a:rPr>
              <a:t>(UTRA)</a:t>
            </a:r>
            <a:r>
              <a:rPr lang="en-US" sz="2000" dirty="0">
                <a:solidFill>
                  <a:srgbClr val="FFC000"/>
                </a:solidFill>
                <a:latin typeface="Arial" pitchFamily="34" charset="0"/>
              </a:rPr>
              <a:t> </a:t>
            </a:r>
            <a:r>
              <a:rPr lang="en-US" sz="2000" dirty="0">
                <a:latin typeface="Arial" pitchFamily="34" charset="0"/>
              </a:rPr>
              <a:t>provides at least:</a:t>
            </a:r>
          </a:p>
          <a:p>
            <a:pPr marL="571500" indent="-571500">
              <a:lnSpc>
                <a:spcPct val="80000"/>
              </a:lnSpc>
              <a:buFont typeface="Wingdings" pitchFamily="2" charset="2"/>
              <a:buChar char="q"/>
              <a:defRPr/>
            </a:pPr>
            <a:endParaRPr lang="en-US" sz="2000" dirty="0">
              <a:latin typeface="Arial" pitchFamily="34" charset="0"/>
            </a:endParaRPr>
          </a:p>
          <a:p>
            <a:pPr marL="839788" lvl="1" indent="-382588">
              <a:lnSpc>
                <a:spcPct val="80000"/>
              </a:lnSpc>
              <a:buClr>
                <a:srgbClr val="CCFF33"/>
              </a:buClr>
              <a:buFont typeface="Wingdings" pitchFamily="2" charset="2"/>
              <a:buChar char="Ø"/>
              <a:defRPr/>
            </a:pPr>
            <a:r>
              <a:rPr lang="en-US" b="1" dirty="0">
                <a:latin typeface="Arial" pitchFamily="34" charset="0"/>
              </a:rPr>
              <a:t>144 kbps for </a:t>
            </a:r>
            <a:r>
              <a:rPr lang="en-US" b="1" dirty="0">
                <a:solidFill>
                  <a:srgbClr val="FFC000"/>
                </a:solidFill>
                <a:latin typeface="Arial" pitchFamily="34" charset="0"/>
              </a:rPr>
              <a:t>full-mobility</a:t>
            </a:r>
            <a:r>
              <a:rPr lang="en-US" dirty="0">
                <a:latin typeface="Arial" pitchFamily="34" charset="0"/>
              </a:rPr>
              <a:t> applications,</a:t>
            </a:r>
          </a:p>
          <a:p>
            <a:pPr marL="839788" lvl="1" indent="-382588">
              <a:lnSpc>
                <a:spcPct val="80000"/>
              </a:lnSpc>
              <a:buClr>
                <a:srgbClr val="CCFF33"/>
              </a:buClr>
              <a:buFont typeface="Wingdings" pitchFamily="2" charset="2"/>
              <a:buChar char="Ø"/>
              <a:defRPr/>
            </a:pPr>
            <a:endParaRPr lang="en-US" dirty="0">
              <a:latin typeface="Arial" pitchFamily="34" charset="0"/>
            </a:endParaRPr>
          </a:p>
          <a:p>
            <a:pPr marL="839788" lvl="1" indent="-382588">
              <a:lnSpc>
                <a:spcPct val="80000"/>
              </a:lnSpc>
              <a:buClr>
                <a:srgbClr val="CCFF33"/>
              </a:buClr>
              <a:buFont typeface="Wingdings" pitchFamily="2" charset="2"/>
              <a:buChar char="Ø"/>
              <a:defRPr/>
            </a:pPr>
            <a:r>
              <a:rPr lang="en-US" dirty="0">
                <a:latin typeface="Arial" pitchFamily="34" charset="0"/>
              </a:rPr>
              <a:t> </a:t>
            </a:r>
            <a:r>
              <a:rPr lang="en-US" b="1" dirty="0">
                <a:latin typeface="Arial" pitchFamily="34" charset="0"/>
              </a:rPr>
              <a:t>384 kbps </a:t>
            </a:r>
            <a:r>
              <a:rPr lang="en-US" b="1" dirty="0">
                <a:solidFill>
                  <a:srgbClr val="FFC000"/>
                </a:solidFill>
                <a:latin typeface="Arial" pitchFamily="34" charset="0"/>
              </a:rPr>
              <a:t>for limited-mobility</a:t>
            </a:r>
            <a:r>
              <a:rPr lang="en-US" dirty="0">
                <a:solidFill>
                  <a:srgbClr val="FFC000"/>
                </a:solidFill>
                <a:latin typeface="Arial" pitchFamily="34" charset="0"/>
              </a:rPr>
              <a:t> </a:t>
            </a:r>
            <a:r>
              <a:rPr lang="en-US" dirty="0">
                <a:latin typeface="Arial" pitchFamily="34" charset="0"/>
              </a:rPr>
              <a:t>applications, </a:t>
            </a:r>
          </a:p>
          <a:p>
            <a:pPr marL="839788" lvl="1" indent="-382588">
              <a:lnSpc>
                <a:spcPct val="80000"/>
              </a:lnSpc>
              <a:buClr>
                <a:srgbClr val="CCFF33"/>
              </a:buClr>
              <a:buFont typeface="Wingdings" pitchFamily="2" charset="2"/>
              <a:buChar char="Ø"/>
              <a:defRPr/>
            </a:pPr>
            <a:endParaRPr lang="en-US" dirty="0">
              <a:latin typeface="Arial" pitchFamily="34" charset="0"/>
            </a:endParaRPr>
          </a:p>
          <a:p>
            <a:pPr marL="839788" lvl="1" indent="-382588">
              <a:lnSpc>
                <a:spcPct val="80000"/>
              </a:lnSpc>
              <a:buClr>
                <a:srgbClr val="CCFF33"/>
              </a:buClr>
              <a:buFont typeface="Wingdings" pitchFamily="2" charset="2"/>
              <a:buChar char="Ø"/>
              <a:defRPr/>
            </a:pPr>
            <a:r>
              <a:rPr lang="en-US" dirty="0">
                <a:latin typeface="Arial" pitchFamily="34" charset="0"/>
              </a:rPr>
              <a:t> </a:t>
            </a:r>
            <a:r>
              <a:rPr lang="en-US" b="1" dirty="0">
                <a:latin typeface="Arial" pitchFamily="34" charset="0"/>
              </a:rPr>
              <a:t>2.048 Mbps </a:t>
            </a:r>
            <a:r>
              <a:rPr lang="en-US" b="1" dirty="0">
                <a:solidFill>
                  <a:srgbClr val="FFC000"/>
                </a:solidFill>
                <a:latin typeface="Arial" pitchFamily="34" charset="0"/>
              </a:rPr>
              <a:t>for low-mobility</a:t>
            </a:r>
            <a:r>
              <a:rPr lang="en-US" dirty="0">
                <a:solidFill>
                  <a:srgbClr val="FFC000"/>
                </a:solidFill>
                <a:latin typeface="Arial" pitchFamily="34" charset="0"/>
              </a:rPr>
              <a:t> </a:t>
            </a:r>
            <a:r>
              <a:rPr lang="en-US" dirty="0">
                <a:latin typeface="Arial" pitchFamily="34" charset="0"/>
              </a:rPr>
              <a:t>applications. </a:t>
            </a:r>
          </a:p>
          <a:p>
            <a:pPr marL="571500" indent="-571500">
              <a:lnSpc>
                <a:spcPct val="80000"/>
              </a:lnSpc>
              <a:buFont typeface="Wingdings" pitchFamily="2" charset="2"/>
              <a:buChar char="Ø"/>
              <a:defRPr/>
            </a:pPr>
            <a:endParaRPr lang="en-US" sz="2000" dirty="0">
              <a:latin typeface="Arial" pitchFamily="34" charset="0"/>
            </a:endParaRPr>
          </a:p>
          <a:p>
            <a:pPr marL="571500" indent="-571500">
              <a:lnSpc>
                <a:spcPct val="80000"/>
              </a:lnSpc>
              <a:defRPr/>
            </a:pPr>
            <a:r>
              <a:rPr lang="en-US" sz="2200" dirty="0"/>
              <a:t> </a:t>
            </a:r>
          </a:p>
          <a:p>
            <a:pPr marL="571500" indent="-571500">
              <a:lnSpc>
                <a:spcPct val="80000"/>
              </a:lnSpc>
              <a:defRPr/>
            </a:pPr>
            <a:endParaRPr lang="en-US" sz="2200" dirty="0"/>
          </a:p>
          <a:p>
            <a:pPr marL="571500" indent="-571500">
              <a:lnSpc>
                <a:spcPct val="80000"/>
              </a:lnSpc>
              <a:defRPr/>
            </a:pPr>
            <a:endParaRPr lang="en-US" sz="800" dirty="0">
              <a:latin typeface="Times New Roman" pitchFamily="18" charset="0"/>
              <a:cs typeface="Times New Roman" pitchFamily="18" charset="0"/>
            </a:endParaRPr>
          </a:p>
          <a:p>
            <a:pPr marL="571500" indent="-571500">
              <a:lnSpc>
                <a:spcPct val="80000"/>
              </a:lnSpc>
              <a:defRPr/>
            </a:pPr>
            <a:endParaRPr lang="en-GB" sz="900" dirty="0"/>
          </a:p>
        </p:txBody>
      </p:sp>
      <p:sp>
        <p:nvSpPr>
          <p:cNvPr id="1436675" name="Rectangle 3"/>
          <p:cNvSpPr>
            <a:spLocks noGrp="1" noChangeArrowheads="1"/>
          </p:cNvSpPr>
          <p:nvPr>
            <p:ph type="title"/>
          </p:nvPr>
        </p:nvSpPr>
        <p:spPr>
          <a:xfrm>
            <a:off x="1776034" y="122634"/>
            <a:ext cx="9461395" cy="738664"/>
          </a:xfrm>
          <a:solidFill>
            <a:srgbClr val="FFFF99">
              <a:alpha val="50000"/>
            </a:srgbClr>
          </a:solidFill>
          <a:ln>
            <a:solidFill>
              <a:schemeClr val="tx1"/>
            </a:solidFill>
            <a:miter lim="800000"/>
            <a:headEnd/>
            <a:tailEnd/>
          </a:ln>
        </p:spPr>
        <p:txBody>
          <a:bodyPr/>
          <a:lstStyle/>
          <a:p>
            <a:pPr eaLnBrk="1" hangingPunct="1">
              <a:defRPr/>
            </a:pPr>
            <a:r>
              <a:rPr lang="en-US" sz="4800">
                <a:solidFill>
                  <a:schemeClr val="hlink"/>
                </a:solidFill>
              </a:rPr>
              <a:t>UMTS- </a:t>
            </a:r>
            <a:r>
              <a:rPr lang="en-US" sz="4200">
                <a:solidFill>
                  <a:schemeClr val="hlink"/>
                </a:solidFill>
              </a:rPr>
              <a:t>UTRAN</a:t>
            </a:r>
          </a:p>
        </p:txBody>
      </p:sp>
    </p:spTree>
    <p:extLst>
      <p:ext uri="{BB962C8B-B14F-4D97-AF65-F5344CB8AC3E}">
        <p14:creationId xmlns:p14="http://schemas.microsoft.com/office/powerpoint/2010/main" val="17690649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7" name="Rectangle 3"/>
          <p:cNvSpPr>
            <a:spLocks noGrp="1" noChangeArrowheads="1"/>
          </p:cNvSpPr>
          <p:nvPr>
            <p:ph type="title"/>
          </p:nvPr>
        </p:nvSpPr>
        <p:spPr>
          <a:xfrm>
            <a:off x="1828800" y="228600"/>
            <a:ext cx="8229600" cy="560388"/>
          </a:xfrm>
          <a:solidFill>
            <a:srgbClr val="FFFF99">
              <a:alpha val="50000"/>
            </a:srgbClr>
          </a:solidFill>
          <a:ln>
            <a:solidFill>
              <a:schemeClr val="tx1"/>
            </a:solidFill>
            <a:miter lim="800000"/>
            <a:headEnd/>
            <a:tailEnd/>
          </a:ln>
        </p:spPr>
        <p:txBody>
          <a:bodyPr>
            <a:normAutofit/>
          </a:bodyPr>
          <a:lstStyle/>
          <a:p>
            <a:pPr eaLnBrk="1" hangingPunct="1">
              <a:defRPr/>
            </a:pPr>
            <a:r>
              <a:rPr lang="en-US" b="0" dirty="0">
                <a:solidFill>
                  <a:srgbClr val="FFC000"/>
                </a:solidFill>
              </a:rPr>
              <a:t>UMTS architecture</a:t>
            </a:r>
            <a:endParaRPr lang="en-US" sz="3200" dirty="0">
              <a:solidFill>
                <a:srgbClr val="FFC000"/>
              </a:solidFill>
            </a:endParaRPr>
          </a:p>
        </p:txBody>
      </p:sp>
      <p:sp>
        <p:nvSpPr>
          <p:cNvPr id="431106" name="Rectangle 2"/>
          <p:cNvSpPr>
            <a:spLocks noGrp="1" noChangeArrowheads="1"/>
          </p:cNvSpPr>
          <p:nvPr>
            <p:ph type="body" sz="half" idx="1"/>
          </p:nvPr>
        </p:nvSpPr>
        <p:spPr/>
        <p:txBody>
          <a:bodyPr/>
          <a:lstStyle/>
          <a:p>
            <a:pPr marL="571500" indent="-571500">
              <a:defRPr/>
            </a:pPr>
            <a:endParaRPr lang="en-US" sz="2800"/>
          </a:p>
          <a:p>
            <a:pPr marL="571500" indent="-571500">
              <a:buFont typeface="Wingdings" pitchFamily="2" charset="2"/>
              <a:buChar char="Ø"/>
              <a:defRPr/>
            </a:pPr>
            <a:endParaRPr lang="en-US" sz="2700" b="1"/>
          </a:p>
          <a:p>
            <a:pPr marL="571500" indent="-571500">
              <a:defRPr/>
            </a:pPr>
            <a:endParaRPr lang="en-US" sz="2700">
              <a:latin typeface="Times New Roman" pitchFamily="18" charset="0"/>
              <a:cs typeface="Times New Roman" pitchFamily="18" charset="0"/>
            </a:endParaRPr>
          </a:p>
          <a:p>
            <a:pPr marL="571500" indent="-571500">
              <a:defRPr/>
            </a:pPr>
            <a:endParaRPr lang="en-GB" sz="1800"/>
          </a:p>
        </p:txBody>
      </p:sp>
      <p:pic>
        <p:nvPicPr>
          <p:cNvPr id="25604" name="Picture 4" descr="UMTS Network"/>
          <p:cNvPicPr>
            <a:picLocks noGrp="1" noChangeAspect="1" noChangeArrowheads="1"/>
          </p:cNvPicPr>
          <p:nvPr>
            <p:ph sz="half" idx="2"/>
          </p:nvPr>
        </p:nvPicPr>
        <p:blipFill>
          <a:blip r:embed="rId3" r:link="rId4">
            <a:extLst>
              <a:ext uri="{28A0092B-C50C-407E-A947-70E740481C1C}">
                <a14:useLocalDpi xmlns:a14="http://schemas.microsoft.com/office/drawing/2010/main" val="0"/>
              </a:ext>
            </a:extLst>
          </a:blip>
          <a:srcRect/>
          <a:stretch>
            <a:fillRect/>
          </a:stretch>
        </p:blipFill>
        <p:spPr>
          <a:xfrm>
            <a:off x="1828800" y="914400"/>
            <a:ext cx="8229600" cy="594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1649960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4165-DBB8-5240-459B-03AE9BB34CBF}"/>
              </a:ext>
            </a:extLst>
          </p:cNvPr>
          <p:cNvSpPr>
            <a:spLocks noGrp="1"/>
          </p:cNvSpPr>
          <p:nvPr>
            <p:ph type="title"/>
          </p:nvPr>
        </p:nvSpPr>
        <p:spPr>
          <a:xfrm>
            <a:off x="467285" y="210795"/>
            <a:ext cx="10390716" cy="369332"/>
          </a:xfrm>
        </p:spPr>
        <p:txBody>
          <a:bodyPr/>
          <a:lstStyle/>
          <a:p>
            <a:r>
              <a:rPr lang="en-US" sz="2400" dirty="0"/>
              <a:t>UMTS Architecture</a:t>
            </a:r>
            <a:endParaRPr lang="en-IN" sz="2400" dirty="0"/>
          </a:p>
        </p:txBody>
      </p:sp>
      <p:sp>
        <p:nvSpPr>
          <p:cNvPr id="3" name="Text Placeholder 2">
            <a:extLst>
              <a:ext uri="{FF2B5EF4-FFF2-40B4-BE49-F238E27FC236}">
                <a16:creationId xmlns:a16="http://schemas.microsoft.com/office/drawing/2014/main" id="{FC2BC833-7559-353B-8DB9-E75E3D59C723}"/>
              </a:ext>
            </a:extLst>
          </p:cNvPr>
          <p:cNvSpPr>
            <a:spLocks noGrp="1"/>
          </p:cNvSpPr>
          <p:nvPr>
            <p:ph type="body" sz="half" idx="1"/>
          </p:nvPr>
        </p:nvSpPr>
        <p:spPr/>
        <p:txBody>
          <a:bodyPr/>
          <a:lstStyle/>
          <a:p>
            <a:endParaRPr lang="en-IN"/>
          </a:p>
        </p:txBody>
      </p:sp>
      <p:sp>
        <p:nvSpPr>
          <p:cNvPr id="4" name="Content Placeholder 3">
            <a:extLst>
              <a:ext uri="{FF2B5EF4-FFF2-40B4-BE49-F238E27FC236}">
                <a16:creationId xmlns:a16="http://schemas.microsoft.com/office/drawing/2014/main" id="{229BCBC6-B038-A5B2-716C-43A4848235C1}"/>
              </a:ext>
            </a:extLst>
          </p:cNvPr>
          <p:cNvSpPr>
            <a:spLocks noGrp="1"/>
          </p:cNvSpPr>
          <p:nvPr>
            <p:ph sz="half" idx="2"/>
          </p:nvPr>
        </p:nvSpPr>
        <p:spPr/>
        <p:txBody>
          <a:bodyPr/>
          <a:lstStyle/>
          <a:p>
            <a:endParaRPr lang="en-IN"/>
          </a:p>
        </p:txBody>
      </p:sp>
      <p:pic>
        <p:nvPicPr>
          <p:cNvPr id="7" name="Picture 6">
            <a:extLst>
              <a:ext uri="{FF2B5EF4-FFF2-40B4-BE49-F238E27FC236}">
                <a16:creationId xmlns:a16="http://schemas.microsoft.com/office/drawing/2014/main" id="{37801B72-7CEA-BDCA-EA87-041B310B12D3}"/>
              </a:ext>
            </a:extLst>
          </p:cNvPr>
          <p:cNvPicPr>
            <a:picLocks noChangeAspect="1"/>
          </p:cNvPicPr>
          <p:nvPr/>
        </p:nvPicPr>
        <p:blipFill>
          <a:blip r:embed="rId2"/>
          <a:stretch>
            <a:fillRect/>
          </a:stretch>
        </p:blipFill>
        <p:spPr>
          <a:xfrm>
            <a:off x="467285" y="1132750"/>
            <a:ext cx="10955279" cy="5191850"/>
          </a:xfrm>
          <a:prstGeom prst="rect">
            <a:avLst/>
          </a:prstGeom>
        </p:spPr>
      </p:pic>
    </p:spTree>
    <p:extLst>
      <p:ext uri="{BB962C8B-B14F-4D97-AF65-F5344CB8AC3E}">
        <p14:creationId xmlns:p14="http://schemas.microsoft.com/office/powerpoint/2010/main" val="40954676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FCE0-0925-EEC5-D40E-95004B868FD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104FA20-C56B-AA6C-49FC-BCDF725DCBA3}"/>
              </a:ext>
            </a:extLst>
          </p:cNvPr>
          <p:cNvSpPr>
            <a:spLocks noGrp="1"/>
          </p:cNvSpPr>
          <p:nvPr>
            <p:ph type="body" sz="half" idx="1"/>
          </p:nvPr>
        </p:nvSpPr>
        <p:spPr/>
        <p:txBody>
          <a:bodyPr/>
          <a:lstStyle/>
          <a:p>
            <a:endParaRPr lang="en-IN"/>
          </a:p>
        </p:txBody>
      </p:sp>
      <p:sp>
        <p:nvSpPr>
          <p:cNvPr id="4" name="Content Placeholder 3">
            <a:extLst>
              <a:ext uri="{FF2B5EF4-FFF2-40B4-BE49-F238E27FC236}">
                <a16:creationId xmlns:a16="http://schemas.microsoft.com/office/drawing/2014/main" id="{1821D961-94AC-2906-9B86-B17547166742}"/>
              </a:ext>
            </a:extLst>
          </p:cNvPr>
          <p:cNvSpPr>
            <a:spLocks noGrp="1"/>
          </p:cNvSpPr>
          <p:nvPr>
            <p:ph sz="half" idx="2"/>
          </p:nvPr>
        </p:nvSpPr>
        <p:spPr/>
        <p:txBody>
          <a:bodyPr/>
          <a:lstStyle/>
          <a:p>
            <a:endParaRPr lang="en-IN"/>
          </a:p>
        </p:txBody>
      </p:sp>
      <p:pic>
        <p:nvPicPr>
          <p:cNvPr id="1026" name="Picture 2" descr="undefined">
            <a:extLst>
              <a:ext uri="{FF2B5EF4-FFF2-40B4-BE49-F238E27FC236}">
                <a16:creationId xmlns:a16="http://schemas.microsoft.com/office/drawing/2014/main" id="{1B59DED0-E281-6908-CFAD-3568A6B05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377" y="920146"/>
            <a:ext cx="7523245" cy="58265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95DE7F-E322-A1A5-7A2D-3EB1A0B1C317}"/>
              </a:ext>
            </a:extLst>
          </p:cNvPr>
          <p:cNvSpPr txBox="1"/>
          <p:nvPr/>
        </p:nvSpPr>
        <p:spPr>
          <a:xfrm>
            <a:off x="6729943" y="5351250"/>
            <a:ext cx="6094674" cy="276999"/>
          </a:xfrm>
          <a:prstGeom prst="rect">
            <a:avLst/>
          </a:prstGeom>
          <a:noFill/>
        </p:spPr>
        <p:txBody>
          <a:bodyPr wrap="square">
            <a:spAutoFit/>
          </a:bodyPr>
          <a:lstStyle/>
          <a:p>
            <a:pPr algn="l">
              <a:buFont typeface="Arial" panose="020B0604020202020204" pitchFamily="34" charset="0"/>
              <a:buChar char="•"/>
            </a:pPr>
            <a:r>
              <a:rPr lang="en-IN" sz="1200" b="0" i="0" dirty="0">
                <a:solidFill>
                  <a:srgbClr val="202122"/>
                </a:solidFill>
                <a:effectLst/>
                <a:highlight>
                  <a:srgbClr val="FFFFFF"/>
                </a:highlight>
                <a:latin typeface="Arial" panose="020B0604020202020204" pitchFamily="34" charset="0"/>
              </a:rPr>
              <a:t>Media Gateway (MGW)</a:t>
            </a:r>
          </a:p>
        </p:txBody>
      </p:sp>
    </p:spTree>
    <p:extLst>
      <p:ext uri="{BB962C8B-B14F-4D97-AF65-F5344CB8AC3E}">
        <p14:creationId xmlns:p14="http://schemas.microsoft.com/office/powerpoint/2010/main" val="14010936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a:extLst>
              <a:ext uri="{FF2B5EF4-FFF2-40B4-BE49-F238E27FC236}">
                <a16:creationId xmlns:a16="http://schemas.microsoft.com/office/drawing/2014/main" id="{A7A92E4E-2C17-7C5E-FEF7-C2FC37AB177D}"/>
              </a:ext>
            </a:extLst>
          </p:cNvPr>
          <p:cNvSpPr>
            <a:spLocks noGrp="1" noChangeArrowheads="1"/>
          </p:cNvSpPr>
          <p:nvPr>
            <p:ph type="title"/>
          </p:nvPr>
        </p:nvSpPr>
        <p:spPr>
          <a:xfrm>
            <a:off x="483323" y="102806"/>
            <a:ext cx="11046430" cy="507831"/>
          </a:xfrm>
        </p:spPr>
        <p:txBody>
          <a:bodyPr/>
          <a:lstStyle/>
          <a:p>
            <a:pPr>
              <a:defRPr/>
            </a:pPr>
            <a:r>
              <a:rPr lang="fr-FR" altLang="en-US" dirty="0"/>
              <a:t>3G rel99 Architecture (UMTS) 3G Radio (Internet/radio </a:t>
            </a:r>
            <a:r>
              <a:rPr lang="fr-FR" altLang="en-US" dirty="0" err="1"/>
              <a:t>access</a:t>
            </a:r>
            <a:r>
              <a:rPr lang="fr-FR" altLang="en-US" dirty="0"/>
              <a:t>)</a:t>
            </a:r>
          </a:p>
        </p:txBody>
      </p:sp>
      <p:sp>
        <p:nvSpPr>
          <p:cNvPr id="91139" name="Oval 3">
            <a:extLst>
              <a:ext uri="{FF2B5EF4-FFF2-40B4-BE49-F238E27FC236}">
                <a16:creationId xmlns:a16="http://schemas.microsoft.com/office/drawing/2014/main" id="{A21618F3-FAAE-DF9E-0571-231A16B01414}"/>
              </a:ext>
            </a:extLst>
          </p:cNvPr>
          <p:cNvSpPr>
            <a:spLocks noChangeArrowheads="1"/>
          </p:cNvSpPr>
          <p:nvPr/>
        </p:nvSpPr>
        <p:spPr bwMode="auto">
          <a:xfrm>
            <a:off x="4953000" y="4081856"/>
            <a:ext cx="3124200" cy="650091"/>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140" name="Oval 4">
            <a:extLst>
              <a:ext uri="{FF2B5EF4-FFF2-40B4-BE49-F238E27FC236}">
                <a16:creationId xmlns:a16="http://schemas.microsoft.com/office/drawing/2014/main" id="{43284DA0-65EA-1C27-2963-15E842CF44CA}"/>
              </a:ext>
            </a:extLst>
          </p:cNvPr>
          <p:cNvSpPr>
            <a:spLocks noChangeArrowheads="1"/>
          </p:cNvSpPr>
          <p:nvPr/>
        </p:nvSpPr>
        <p:spPr bwMode="auto">
          <a:xfrm>
            <a:off x="4724400" y="2685649"/>
            <a:ext cx="3581400" cy="650091"/>
          </a:xfrm>
          <a:prstGeom prst="ellipse">
            <a:avLst/>
          </a:prstGeom>
          <a:gradFill rotWithShape="0">
            <a:gsLst>
              <a:gs pos="0">
                <a:srgbClr val="FFFFD4"/>
              </a:gs>
              <a:gs pos="100000">
                <a:srgbClr val="FFFF99"/>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141" name="Text Box 5">
            <a:extLst>
              <a:ext uri="{FF2B5EF4-FFF2-40B4-BE49-F238E27FC236}">
                <a16:creationId xmlns:a16="http://schemas.microsoft.com/office/drawing/2014/main" id="{5377C527-2E4E-7034-84DE-F044FD8FF315}"/>
              </a:ext>
            </a:extLst>
          </p:cNvPr>
          <p:cNvSpPr txBox="1">
            <a:spLocks noChangeArrowheads="1"/>
          </p:cNvSpPr>
          <p:nvPr/>
        </p:nvSpPr>
        <p:spPr bwMode="auto">
          <a:xfrm>
            <a:off x="7630159" y="3144839"/>
            <a:ext cx="525785"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solidFill>
                  <a:schemeClr val="bg2"/>
                </a:solidFill>
                <a:latin typeface="Arial" panose="020B0604020202020204" pitchFamily="34" charset="0"/>
              </a:rPr>
              <a:t>SS7</a:t>
            </a:r>
          </a:p>
        </p:txBody>
      </p:sp>
      <p:sp>
        <p:nvSpPr>
          <p:cNvPr id="91142" name="Text Box 6">
            <a:extLst>
              <a:ext uri="{FF2B5EF4-FFF2-40B4-BE49-F238E27FC236}">
                <a16:creationId xmlns:a16="http://schemas.microsoft.com/office/drawing/2014/main" id="{08A4C5A4-95EB-B187-609F-974EB28ABCE0}"/>
              </a:ext>
            </a:extLst>
          </p:cNvPr>
          <p:cNvSpPr txBox="1">
            <a:spLocks noChangeArrowheads="1"/>
          </p:cNvSpPr>
          <p:nvPr/>
        </p:nvSpPr>
        <p:spPr bwMode="auto">
          <a:xfrm>
            <a:off x="6932480" y="4549776"/>
            <a:ext cx="355867"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solidFill>
                  <a:schemeClr val="bg2"/>
                </a:solidFill>
                <a:latin typeface="Arial" panose="020B0604020202020204" pitchFamily="34" charset="0"/>
              </a:rPr>
              <a:t>IP</a:t>
            </a:r>
          </a:p>
        </p:txBody>
      </p:sp>
      <p:sp>
        <p:nvSpPr>
          <p:cNvPr id="91143" name="Rectangle 7">
            <a:extLst>
              <a:ext uri="{FF2B5EF4-FFF2-40B4-BE49-F238E27FC236}">
                <a16:creationId xmlns:a16="http://schemas.microsoft.com/office/drawing/2014/main" id="{A4A25965-3882-9182-627E-5459D8FCE3BD}"/>
              </a:ext>
            </a:extLst>
          </p:cNvPr>
          <p:cNvSpPr>
            <a:spLocks noChangeArrowheads="1"/>
          </p:cNvSpPr>
          <p:nvPr/>
        </p:nvSpPr>
        <p:spPr bwMode="auto">
          <a:xfrm>
            <a:off x="3124201" y="2616200"/>
            <a:ext cx="455613" cy="247650"/>
          </a:xfrm>
          <a:prstGeom prst="rect">
            <a:avLst/>
          </a:prstGeom>
          <a:gradFill rotWithShape="0">
            <a:gsLst>
              <a:gs pos="0">
                <a:schemeClr val="tx2"/>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chemeClr val="tx2"/>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144" name="Line 8">
            <a:extLst>
              <a:ext uri="{FF2B5EF4-FFF2-40B4-BE49-F238E27FC236}">
                <a16:creationId xmlns:a16="http://schemas.microsoft.com/office/drawing/2014/main" id="{103C0CAD-4B97-93D2-4EC4-92FBCCAD1F69}"/>
              </a:ext>
            </a:extLst>
          </p:cNvPr>
          <p:cNvSpPr>
            <a:spLocks noChangeShapeType="1"/>
          </p:cNvSpPr>
          <p:nvPr/>
        </p:nvSpPr>
        <p:spPr bwMode="auto">
          <a:xfrm>
            <a:off x="3130550" y="2617788"/>
            <a:ext cx="450850" cy="246062"/>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1145" name="Line 9">
            <a:extLst>
              <a:ext uri="{FF2B5EF4-FFF2-40B4-BE49-F238E27FC236}">
                <a16:creationId xmlns:a16="http://schemas.microsoft.com/office/drawing/2014/main" id="{E80B26B3-A08A-70F4-DCEE-305B3C92F752}"/>
              </a:ext>
            </a:extLst>
          </p:cNvPr>
          <p:cNvSpPr>
            <a:spLocks noChangeShapeType="1"/>
          </p:cNvSpPr>
          <p:nvPr/>
        </p:nvSpPr>
        <p:spPr bwMode="auto">
          <a:xfrm flipH="1">
            <a:off x="3124200" y="2616200"/>
            <a:ext cx="457200" cy="247650"/>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nvGrpSpPr>
          <p:cNvPr id="91146" name="Group 10">
            <a:extLst>
              <a:ext uri="{FF2B5EF4-FFF2-40B4-BE49-F238E27FC236}">
                <a16:creationId xmlns:a16="http://schemas.microsoft.com/office/drawing/2014/main" id="{B0584957-EDF3-05A0-5A70-38967D4353CB}"/>
              </a:ext>
            </a:extLst>
          </p:cNvPr>
          <p:cNvGrpSpPr>
            <a:grpSpLocks/>
          </p:cNvGrpSpPr>
          <p:nvPr/>
        </p:nvGrpSpPr>
        <p:grpSpPr bwMode="auto">
          <a:xfrm>
            <a:off x="7772400" y="4192592"/>
            <a:ext cx="685800" cy="448789"/>
            <a:chOff x="3716" y="3560"/>
            <a:chExt cx="544" cy="403"/>
          </a:xfrm>
        </p:grpSpPr>
        <p:sp>
          <p:nvSpPr>
            <p:cNvPr id="59403" name="AutoShape 11">
              <a:extLst>
                <a:ext uri="{FF2B5EF4-FFF2-40B4-BE49-F238E27FC236}">
                  <a16:creationId xmlns:a16="http://schemas.microsoft.com/office/drawing/2014/main" id="{260D630E-623E-4AF7-52F0-97F5CFCC053D}"/>
                </a:ext>
              </a:extLst>
            </p:cNvPr>
            <p:cNvSpPr>
              <a:spLocks noChangeArrowheads="1"/>
            </p:cNvSpPr>
            <p:nvPr/>
          </p:nvSpPr>
          <p:spPr bwMode="auto">
            <a:xfrm>
              <a:off x="3716" y="3560"/>
              <a:ext cx="544" cy="376"/>
            </a:xfrm>
            <a:prstGeom prst="can">
              <a:avLst>
                <a:gd name="adj" fmla="val 46542"/>
              </a:avLst>
            </a:prstGeom>
            <a:gradFill rotWithShape="0">
              <a:gsLst>
                <a:gs pos="0">
                  <a:schemeClr val="tx2"/>
                </a:gs>
                <a:gs pos="50000">
                  <a:srgbClr val="1EBDCE"/>
                </a:gs>
                <a:gs pos="100000">
                  <a:schemeClr val="tx2"/>
                </a:gs>
              </a:gsLst>
              <a:lin ang="0" scaled="1"/>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91458" name="Freeform 12">
              <a:extLst>
                <a:ext uri="{FF2B5EF4-FFF2-40B4-BE49-F238E27FC236}">
                  <a16:creationId xmlns:a16="http://schemas.microsoft.com/office/drawing/2014/main" id="{F5FC4497-99D8-7176-4FFC-56EE8F0C5BD7}"/>
                </a:ext>
              </a:extLst>
            </p:cNvPr>
            <p:cNvSpPr>
              <a:spLocks/>
            </p:cNvSpPr>
            <p:nvPr/>
          </p:nvSpPr>
          <p:spPr bwMode="auto">
            <a:xfrm>
              <a:off x="3790" y="3597"/>
              <a:ext cx="245" cy="103"/>
            </a:xfrm>
            <a:custGeom>
              <a:avLst/>
              <a:gdLst>
                <a:gd name="T0" fmla="*/ 2 w 322"/>
                <a:gd name="T1" fmla="*/ 0 h 402"/>
                <a:gd name="T2" fmla="*/ 36 w 322"/>
                <a:gd name="T3" fmla="*/ 0 h 402"/>
                <a:gd name="T4" fmla="*/ 0 w 322"/>
                <a:gd name="T5" fmla="*/ 0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1459" name="Freeform 13">
              <a:extLst>
                <a:ext uri="{FF2B5EF4-FFF2-40B4-BE49-F238E27FC236}">
                  <a16:creationId xmlns:a16="http://schemas.microsoft.com/office/drawing/2014/main" id="{892457ED-A31E-A2F8-3C90-DA911BBE27E6}"/>
                </a:ext>
              </a:extLst>
            </p:cNvPr>
            <p:cNvSpPr>
              <a:spLocks/>
            </p:cNvSpPr>
            <p:nvPr/>
          </p:nvSpPr>
          <p:spPr bwMode="auto">
            <a:xfrm flipH="1">
              <a:off x="3970" y="3593"/>
              <a:ext cx="218" cy="104"/>
            </a:xfrm>
            <a:custGeom>
              <a:avLst/>
              <a:gdLst>
                <a:gd name="T0" fmla="*/ 1 w 322"/>
                <a:gd name="T1" fmla="*/ 0 h 402"/>
                <a:gd name="T2" fmla="*/ 14 w 322"/>
                <a:gd name="T3" fmla="*/ 0 h 402"/>
                <a:gd name="T4" fmla="*/ 0 w 322"/>
                <a:gd name="T5" fmla="*/ 0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1460" name="Text Box 14" descr="Large grid">
              <a:extLst>
                <a:ext uri="{FF2B5EF4-FFF2-40B4-BE49-F238E27FC236}">
                  <a16:creationId xmlns:a16="http://schemas.microsoft.com/office/drawing/2014/main" id="{A675E076-1F27-7A23-D000-3793FE41341A}"/>
                </a:ext>
              </a:extLst>
            </p:cNvPr>
            <p:cNvSpPr txBox="1">
              <a:spLocks noChangeArrowheads="1"/>
            </p:cNvSpPr>
            <p:nvPr/>
          </p:nvSpPr>
          <p:spPr bwMode="auto">
            <a:xfrm>
              <a:off x="3905" y="3687"/>
              <a:ext cx="147" cy="276"/>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pattFill prst="lgGrid">
                    <a:fgClr>
                      <a:schemeClr val="bg2"/>
                    </a:fgClr>
                    <a:bgClr>
                      <a:schemeClr val="tx1"/>
                    </a:bgClr>
                  </a:patt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ltLang="en-US" sz="1400" b="1">
                <a:solidFill>
                  <a:schemeClr val="bg1"/>
                </a:solidFill>
                <a:latin typeface="Arial" panose="020B0604020202020204" pitchFamily="34" charset="0"/>
              </a:endParaRPr>
            </a:p>
          </p:txBody>
        </p:sp>
      </p:grpSp>
      <p:sp>
        <p:nvSpPr>
          <p:cNvPr id="59407" name="AutoShape 15">
            <a:extLst>
              <a:ext uri="{FF2B5EF4-FFF2-40B4-BE49-F238E27FC236}">
                <a16:creationId xmlns:a16="http://schemas.microsoft.com/office/drawing/2014/main" id="{9D4814DC-DCB1-E9A5-910D-561431D23C1F}"/>
              </a:ext>
            </a:extLst>
          </p:cNvPr>
          <p:cNvSpPr>
            <a:spLocks noChangeArrowheads="1"/>
          </p:cNvSpPr>
          <p:nvPr/>
        </p:nvSpPr>
        <p:spPr bwMode="auto">
          <a:xfrm>
            <a:off x="5410200" y="2689225"/>
            <a:ext cx="228600" cy="344488"/>
          </a:xfrm>
          <a:prstGeom prst="can">
            <a:avLst>
              <a:gd name="adj" fmla="val 20588"/>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a:defRPr/>
            </a:pPr>
            <a:endParaRPr lang="en-US"/>
          </a:p>
        </p:txBody>
      </p:sp>
      <p:grpSp>
        <p:nvGrpSpPr>
          <p:cNvPr id="91148" name="Group 16">
            <a:extLst>
              <a:ext uri="{FF2B5EF4-FFF2-40B4-BE49-F238E27FC236}">
                <a16:creationId xmlns:a16="http://schemas.microsoft.com/office/drawing/2014/main" id="{4ECB816D-F90D-C1B7-2925-1A590EA908B5}"/>
              </a:ext>
            </a:extLst>
          </p:cNvPr>
          <p:cNvGrpSpPr>
            <a:grpSpLocks/>
          </p:cNvGrpSpPr>
          <p:nvPr/>
        </p:nvGrpSpPr>
        <p:grpSpPr bwMode="auto">
          <a:xfrm>
            <a:off x="7086600" y="3405188"/>
            <a:ext cx="228600" cy="455612"/>
            <a:chOff x="2299" y="2603"/>
            <a:chExt cx="319" cy="874"/>
          </a:xfrm>
        </p:grpSpPr>
        <p:sp>
          <p:nvSpPr>
            <p:cNvPr id="91447" name="Rectangle 17">
              <a:extLst>
                <a:ext uri="{FF2B5EF4-FFF2-40B4-BE49-F238E27FC236}">
                  <a16:creationId xmlns:a16="http://schemas.microsoft.com/office/drawing/2014/main" id="{8EBAFC44-4637-787A-7485-2DD6D300AF5F}"/>
                </a:ext>
              </a:extLst>
            </p:cNvPr>
            <p:cNvSpPr>
              <a:spLocks noChangeArrowheads="1"/>
            </p:cNvSpPr>
            <p:nvPr/>
          </p:nvSpPr>
          <p:spPr bwMode="auto">
            <a:xfrm>
              <a:off x="2299" y="2603"/>
              <a:ext cx="319" cy="874"/>
            </a:xfrm>
            <a:prstGeom prst="rect">
              <a:avLst/>
            </a:prstGeom>
            <a:gradFill rotWithShape="0">
              <a:gsLst>
                <a:gs pos="0">
                  <a:schemeClr val="hlink"/>
                </a:gs>
                <a:gs pos="100000">
                  <a:srgbClr val="EEE800"/>
                </a:gs>
              </a:gsLst>
              <a:lin ang="27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nvGrpSpPr>
            <p:cNvPr id="91448" name="Group 18">
              <a:extLst>
                <a:ext uri="{FF2B5EF4-FFF2-40B4-BE49-F238E27FC236}">
                  <a16:creationId xmlns:a16="http://schemas.microsoft.com/office/drawing/2014/main" id="{8491F850-9FAC-731C-2D53-B338BF700447}"/>
                </a:ext>
              </a:extLst>
            </p:cNvPr>
            <p:cNvGrpSpPr>
              <a:grpSpLocks/>
            </p:cNvGrpSpPr>
            <p:nvPr/>
          </p:nvGrpSpPr>
          <p:grpSpPr bwMode="auto">
            <a:xfrm>
              <a:off x="2353" y="2672"/>
              <a:ext cx="216" cy="724"/>
              <a:chOff x="1032" y="2672"/>
              <a:chExt cx="216" cy="724"/>
            </a:xfrm>
          </p:grpSpPr>
          <p:sp>
            <p:nvSpPr>
              <p:cNvPr id="91449" name="Rectangle 19">
                <a:extLst>
                  <a:ext uri="{FF2B5EF4-FFF2-40B4-BE49-F238E27FC236}">
                    <a16:creationId xmlns:a16="http://schemas.microsoft.com/office/drawing/2014/main" id="{D8AC211E-EB0E-7AC0-0152-4251E3295A89}"/>
                  </a:ext>
                </a:extLst>
              </p:cNvPr>
              <p:cNvSpPr>
                <a:spLocks noChangeArrowheads="1"/>
              </p:cNvSpPr>
              <p:nvPr/>
            </p:nvSpPr>
            <p:spPr bwMode="auto">
              <a:xfrm>
                <a:off x="1032" y="26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450" name="Rectangle 20">
                <a:extLst>
                  <a:ext uri="{FF2B5EF4-FFF2-40B4-BE49-F238E27FC236}">
                    <a16:creationId xmlns:a16="http://schemas.microsoft.com/office/drawing/2014/main" id="{F1BAD70B-3BF5-5AC4-C140-CD5BA2A56E51}"/>
                  </a:ext>
                </a:extLst>
              </p:cNvPr>
              <p:cNvSpPr>
                <a:spLocks noChangeArrowheads="1"/>
              </p:cNvSpPr>
              <p:nvPr/>
            </p:nvSpPr>
            <p:spPr bwMode="auto">
              <a:xfrm>
                <a:off x="1032" y="27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451" name="Line 21">
                <a:extLst>
                  <a:ext uri="{FF2B5EF4-FFF2-40B4-BE49-F238E27FC236}">
                    <a16:creationId xmlns:a16="http://schemas.microsoft.com/office/drawing/2014/main" id="{C0562C9E-5138-D10A-0632-0F3B9F8E1D14}"/>
                  </a:ext>
                </a:extLst>
              </p:cNvPr>
              <p:cNvSpPr>
                <a:spLocks noChangeShapeType="1"/>
              </p:cNvSpPr>
              <p:nvPr/>
            </p:nvSpPr>
            <p:spPr bwMode="auto">
              <a:xfrm>
                <a:off x="1032" y="321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52" name="Line 22">
                <a:extLst>
                  <a:ext uri="{FF2B5EF4-FFF2-40B4-BE49-F238E27FC236}">
                    <a16:creationId xmlns:a16="http://schemas.microsoft.com/office/drawing/2014/main" id="{04F12747-E876-805A-1BEC-277688C7B5CB}"/>
                  </a:ext>
                </a:extLst>
              </p:cNvPr>
              <p:cNvSpPr>
                <a:spLocks noChangeShapeType="1"/>
              </p:cNvSpPr>
              <p:nvPr/>
            </p:nvSpPr>
            <p:spPr bwMode="auto">
              <a:xfrm>
                <a:off x="1032" y="3252"/>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53" name="Line 23">
                <a:extLst>
                  <a:ext uri="{FF2B5EF4-FFF2-40B4-BE49-F238E27FC236}">
                    <a16:creationId xmlns:a16="http://schemas.microsoft.com/office/drawing/2014/main" id="{EE4A022F-91BF-6206-5823-196E5B82C416}"/>
                  </a:ext>
                </a:extLst>
              </p:cNvPr>
              <p:cNvSpPr>
                <a:spLocks noChangeShapeType="1"/>
              </p:cNvSpPr>
              <p:nvPr/>
            </p:nvSpPr>
            <p:spPr bwMode="auto">
              <a:xfrm>
                <a:off x="1032" y="3288"/>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54" name="Line 24">
                <a:extLst>
                  <a:ext uri="{FF2B5EF4-FFF2-40B4-BE49-F238E27FC236}">
                    <a16:creationId xmlns:a16="http://schemas.microsoft.com/office/drawing/2014/main" id="{C34D9D7E-3848-FC6A-1C63-99159076C946}"/>
                  </a:ext>
                </a:extLst>
              </p:cNvPr>
              <p:cNvSpPr>
                <a:spLocks noChangeShapeType="1"/>
              </p:cNvSpPr>
              <p:nvPr/>
            </p:nvSpPr>
            <p:spPr bwMode="auto">
              <a:xfrm>
                <a:off x="1032" y="3324"/>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55" name="Line 25">
                <a:extLst>
                  <a:ext uri="{FF2B5EF4-FFF2-40B4-BE49-F238E27FC236}">
                    <a16:creationId xmlns:a16="http://schemas.microsoft.com/office/drawing/2014/main" id="{6C532953-E0F2-A67D-5BAC-423D125EDDF4}"/>
                  </a:ext>
                </a:extLst>
              </p:cNvPr>
              <p:cNvSpPr>
                <a:spLocks noChangeShapeType="1"/>
              </p:cNvSpPr>
              <p:nvPr/>
            </p:nvSpPr>
            <p:spPr bwMode="auto">
              <a:xfrm>
                <a:off x="1032" y="3360"/>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56" name="Line 26">
                <a:extLst>
                  <a:ext uri="{FF2B5EF4-FFF2-40B4-BE49-F238E27FC236}">
                    <a16:creationId xmlns:a16="http://schemas.microsoft.com/office/drawing/2014/main" id="{B467E4C1-12E6-67FF-0218-7A88572BE91D}"/>
                  </a:ext>
                </a:extLst>
              </p:cNvPr>
              <p:cNvSpPr>
                <a:spLocks noChangeShapeType="1"/>
              </p:cNvSpPr>
              <p:nvPr/>
            </p:nvSpPr>
            <p:spPr bwMode="auto">
              <a:xfrm>
                <a:off x="1032" y="339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grpSp>
      <p:sp>
        <p:nvSpPr>
          <p:cNvPr id="59419" name="AutoShape 27">
            <a:extLst>
              <a:ext uri="{FF2B5EF4-FFF2-40B4-BE49-F238E27FC236}">
                <a16:creationId xmlns:a16="http://schemas.microsoft.com/office/drawing/2014/main" id="{3813F7D8-8ACF-1189-C256-6E4D0BF86F01}"/>
              </a:ext>
            </a:extLst>
          </p:cNvPr>
          <p:cNvSpPr>
            <a:spLocks noChangeArrowheads="1"/>
          </p:cNvSpPr>
          <p:nvPr/>
        </p:nvSpPr>
        <p:spPr bwMode="auto">
          <a:xfrm>
            <a:off x="6248400" y="3260725"/>
            <a:ext cx="457200" cy="488950"/>
          </a:xfrm>
          <a:prstGeom prst="can">
            <a:avLst>
              <a:gd name="adj" fmla="val 14611"/>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a:defRPr/>
            </a:pPr>
            <a:endParaRPr lang="en-US"/>
          </a:p>
        </p:txBody>
      </p:sp>
      <p:sp>
        <p:nvSpPr>
          <p:cNvPr id="91150" name="Line 28">
            <a:extLst>
              <a:ext uri="{FF2B5EF4-FFF2-40B4-BE49-F238E27FC236}">
                <a16:creationId xmlns:a16="http://schemas.microsoft.com/office/drawing/2014/main" id="{71129E20-B422-67BF-3060-07BCEC16D7E4}"/>
              </a:ext>
            </a:extLst>
          </p:cNvPr>
          <p:cNvSpPr>
            <a:spLocks noChangeShapeType="1"/>
          </p:cNvSpPr>
          <p:nvPr/>
        </p:nvSpPr>
        <p:spPr bwMode="auto">
          <a:xfrm flipV="1">
            <a:off x="2743200" y="2760664"/>
            <a:ext cx="381000" cy="1428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151" name="Line 29">
            <a:extLst>
              <a:ext uri="{FF2B5EF4-FFF2-40B4-BE49-F238E27FC236}">
                <a16:creationId xmlns:a16="http://schemas.microsoft.com/office/drawing/2014/main" id="{B306C93B-57F4-7BB4-48FB-3207D1BB7F8C}"/>
              </a:ext>
            </a:extLst>
          </p:cNvPr>
          <p:cNvSpPr>
            <a:spLocks noChangeShapeType="1"/>
          </p:cNvSpPr>
          <p:nvPr/>
        </p:nvSpPr>
        <p:spPr bwMode="auto">
          <a:xfrm>
            <a:off x="6705600" y="3548063"/>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152" name="Line 30">
            <a:extLst>
              <a:ext uri="{FF2B5EF4-FFF2-40B4-BE49-F238E27FC236}">
                <a16:creationId xmlns:a16="http://schemas.microsoft.com/office/drawing/2014/main" id="{23B80A9B-6CE8-36B3-023B-BB5C4856BC7C}"/>
              </a:ext>
            </a:extLst>
          </p:cNvPr>
          <p:cNvSpPr>
            <a:spLocks noChangeShapeType="1"/>
          </p:cNvSpPr>
          <p:nvPr/>
        </p:nvSpPr>
        <p:spPr bwMode="auto">
          <a:xfrm>
            <a:off x="5638800" y="2903539"/>
            <a:ext cx="609600" cy="573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1153" name="Group 31">
            <a:extLst>
              <a:ext uri="{FF2B5EF4-FFF2-40B4-BE49-F238E27FC236}">
                <a16:creationId xmlns:a16="http://schemas.microsoft.com/office/drawing/2014/main" id="{8E88FC51-C902-BF52-ACE3-0CD2D45FBB93}"/>
              </a:ext>
            </a:extLst>
          </p:cNvPr>
          <p:cNvGrpSpPr>
            <a:grpSpLocks/>
          </p:cNvGrpSpPr>
          <p:nvPr/>
        </p:nvGrpSpPr>
        <p:grpSpPr bwMode="auto">
          <a:xfrm>
            <a:off x="7848600" y="2116138"/>
            <a:ext cx="533400" cy="793750"/>
            <a:chOff x="2366" y="1892"/>
            <a:chExt cx="417" cy="676"/>
          </a:xfrm>
        </p:grpSpPr>
        <p:sp>
          <p:nvSpPr>
            <p:cNvPr id="91444" name="Rectangle 32">
              <a:extLst>
                <a:ext uri="{FF2B5EF4-FFF2-40B4-BE49-F238E27FC236}">
                  <a16:creationId xmlns:a16="http://schemas.microsoft.com/office/drawing/2014/main" id="{94595252-0B2C-EB2D-352F-2EB2A536D186}"/>
                </a:ext>
              </a:extLst>
            </p:cNvPr>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rgbClr val="EEE800"/>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445" name="Line 33">
              <a:extLst>
                <a:ext uri="{FF2B5EF4-FFF2-40B4-BE49-F238E27FC236}">
                  <a16:creationId xmlns:a16="http://schemas.microsoft.com/office/drawing/2014/main" id="{41A52DE3-B723-3FE3-450C-639F5FA04F2A}"/>
                </a:ext>
              </a:extLst>
            </p:cNvPr>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1446" name="Line 34">
              <a:extLst>
                <a:ext uri="{FF2B5EF4-FFF2-40B4-BE49-F238E27FC236}">
                  <a16:creationId xmlns:a16="http://schemas.microsoft.com/office/drawing/2014/main" id="{1CD0571B-3B4C-0C39-9A68-73886CCA1916}"/>
                </a:ext>
              </a:extLst>
            </p:cNvPr>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grpSp>
        <p:nvGrpSpPr>
          <p:cNvPr id="91154" name="Group 35">
            <a:extLst>
              <a:ext uri="{FF2B5EF4-FFF2-40B4-BE49-F238E27FC236}">
                <a16:creationId xmlns:a16="http://schemas.microsoft.com/office/drawing/2014/main" id="{0DD104CF-C7A9-0DEE-4322-FBFB62B2D9E2}"/>
              </a:ext>
            </a:extLst>
          </p:cNvPr>
          <p:cNvGrpSpPr>
            <a:grpSpLocks/>
          </p:cNvGrpSpPr>
          <p:nvPr/>
        </p:nvGrpSpPr>
        <p:grpSpPr bwMode="auto">
          <a:xfrm>
            <a:off x="2590800" y="2616200"/>
            <a:ext cx="184150" cy="425450"/>
            <a:chOff x="2276" y="1580"/>
            <a:chExt cx="466" cy="1154"/>
          </a:xfrm>
        </p:grpSpPr>
        <p:sp>
          <p:nvSpPr>
            <p:cNvPr id="91429" name="Freeform 36">
              <a:extLst>
                <a:ext uri="{FF2B5EF4-FFF2-40B4-BE49-F238E27FC236}">
                  <a16:creationId xmlns:a16="http://schemas.microsoft.com/office/drawing/2014/main" id="{A9FE1039-E763-0C61-04F0-45042F7938FC}"/>
                </a:ext>
              </a:extLst>
            </p:cNvPr>
            <p:cNvSpPr>
              <a:spLocks/>
            </p:cNvSpPr>
            <p:nvPr/>
          </p:nvSpPr>
          <p:spPr bwMode="auto">
            <a:xfrm>
              <a:off x="2276" y="1818"/>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0" name="Line 37">
              <a:extLst>
                <a:ext uri="{FF2B5EF4-FFF2-40B4-BE49-F238E27FC236}">
                  <a16:creationId xmlns:a16="http://schemas.microsoft.com/office/drawing/2014/main" id="{906918A6-4687-1DDB-CE1D-FCBBD6E41860}"/>
                </a:ext>
              </a:extLst>
            </p:cNvPr>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1" name="Freeform 38">
              <a:extLst>
                <a:ext uri="{FF2B5EF4-FFF2-40B4-BE49-F238E27FC236}">
                  <a16:creationId xmlns:a16="http://schemas.microsoft.com/office/drawing/2014/main" id="{95FDFF06-4C76-E17F-E39C-25E4A4691649}"/>
                </a:ext>
              </a:extLst>
            </p:cNvPr>
            <p:cNvSpPr>
              <a:spLocks/>
            </p:cNvSpPr>
            <p:nvPr/>
          </p:nvSpPr>
          <p:spPr bwMode="auto">
            <a:xfrm>
              <a:off x="2299" y="2560"/>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2" name="Freeform 39">
              <a:extLst>
                <a:ext uri="{FF2B5EF4-FFF2-40B4-BE49-F238E27FC236}">
                  <a16:creationId xmlns:a16="http://schemas.microsoft.com/office/drawing/2014/main" id="{CD924CC3-F90A-ADA9-5A55-FF5DC72B02F9}"/>
                </a:ext>
              </a:extLst>
            </p:cNvPr>
            <p:cNvSpPr>
              <a:spLocks/>
            </p:cNvSpPr>
            <p:nvPr/>
          </p:nvSpPr>
          <p:spPr bwMode="auto">
            <a:xfrm>
              <a:off x="2276" y="2575"/>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3" name="Freeform 40">
              <a:extLst>
                <a:ext uri="{FF2B5EF4-FFF2-40B4-BE49-F238E27FC236}">
                  <a16:creationId xmlns:a16="http://schemas.microsoft.com/office/drawing/2014/main" id="{33A56061-DE13-AAD6-4414-A4F331195702}"/>
                </a:ext>
              </a:extLst>
            </p:cNvPr>
            <p:cNvSpPr>
              <a:spLocks/>
            </p:cNvSpPr>
            <p:nvPr/>
          </p:nvSpPr>
          <p:spPr bwMode="auto">
            <a:xfrm>
              <a:off x="2321" y="2470"/>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4" name="Freeform 41">
              <a:extLst>
                <a:ext uri="{FF2B5EF4-FFF2-40B4-BE49-F238E27FC236}">
                  <a16:creationId xmlns:a16="http://schemas.microsoft.com/office/drawing/2014/main" id="{4A950032-87A8-855D-9D62-24A60D9B7991}"/>
                </a:ext>
              </a:extLst>
            </p:cNvPr>
            <p:cNvSpPr>
              <a:spLocks/>
            </p:cNvSpPr>
            <p:nvPr/>
          </p:nvSpPr>
          <p:spPr bwMode="auto">
            <a:xfrm>
              <a:off x="2346" y="2389"/>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5" name="Freeform 42">
              <a:extLst>
                <a:ext uri="{FF2B5EF4-FFF2-40B4-BE49-F238E27FC236}">
                  <a16:creationId xmlns:a16="http://schemas.microsoft.com/office/drawing/2014/main" id="{DA9F420E-1EE5-0087-9DE0-A708D43E5EE6}"/>
                </a:ext>
              </a:extLst>
            </p:cNvPr>
            <p:cNvSpPr>
              <a:spLocks/>
            </p:cNvSpPr>
            <p:nvPr/>
          </p:nvSpPr>
          <p:spPr bwMode="auto">
            <a:xfrm>
              <a:off x="2369" y="2307"/>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6" name="Freeform 43">
              <a:extLst>
                <a:ext uri="{FF2B5EF4-FFF2-40B4-BE49-F238E27FC236}">
                  <a16:creationId xmlns:a16="http://schemas.microsoft.com/office/drawing/2014/main" id="{307BA1F6-F19A-4E27-673F-18A15A84922B}"/>
                </a:ext>
              </a:extLst>
            </p:cNvPr>
            <p:cNvSpPr>
              <a:spLocks/>
            </p:cNvSpPr>
            <p:nvPr/>
          </p:nvSpPr>
          <p:spPr bwMode="auto">
            <a:xfrm>
              <a:off x="2389" y="2228"/>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7" name="Freeform 44">
              <a:extLst>
                <a:ext uri="{FF2B5EF4-FFF2-40B4-BE49-F238E27FC236}">
                  <a16:creationId xmlns:a16="http://schemas.microsoft.com/office/drawing/2014/main" id="{41856A07-ADB2-3C04-9360-E8E5432846F7}"/>
                </a:ext>
              </a:extLst>
            </p:cNvPr>
            <p:cNvSpPr>
              <a:spLocks/>
            </p:cNvSpPr>
            <p:nvPr/>
          </p:nvSpPr>
          <p:spPr bwMode="auto">
            <a:xfrm>
              <a:off x="2414" y="2148"/>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8" name="Freeform 45">
              <a:extLst>
                <a:ext uri="{FF2B5EF4-FFF2-40B4-BE49-F238E27FC236}">
                  <a16:creationId xmlns:a16="http://schemas.microsoft.com/office/drawing/2014/main" id="{BBD5C6CD-8B54-6607-4078-97C64821E217}"/>
                </a:ext>
              </a:extLst>
            </p:cNvPr>
            <p:cNvSpPr>
              <a:spLocks/>
            </p:cNvSpPr>
            <p:nvPr/>
          </p:nvSpPr>
          <p:spPr bwMode="auto">
            <a:xfrm>
              <a:off x="2431" y="2082"/>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39" name="Freeform 46">
              <a:extLst>
                <a:ext uri="{FF2B5EF4-FFF2-40B4-BE49-F238E27FC236}">
                  <a16:creationId xmlns:a16="http://schemas.microsoft.com/office/drawing/2014/main" id="{FAFEE60E-DB97-971C-4C94-F114A21D21F4}"/>
                </a:ext>
              </a:extLst>
            </p:cNvPr>
            <p:cNvSpPr>
              <a:spLocks/>
            </p:cNvSpPr>
            <p:nvPr/>
          </p:nvSpPr>
          <p:spPr bwMode="auto">
            <a:xfrm>
              <a:off x="2451" y="2010"/>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40" name="Freeform 47">
              <a:extLst>
                <a:ext uri="{FF2B5EF4-FFF2-40B4-BE49-F238E27FC236}">
                  <a16:creationId xmlns:a16="http://schemas.microsoft.com/office/drawing/2014/main" id="{B3CC6D2D-9338-DEE6-3A61-71C313F14382}"/>
                </a:ext>
              </a:extLst>
            </p:cNvPr>
            <p:cNvSpPr>
              <a:spLocks/>
            </p:cNvSpPr>
            <p:nvPr/>
          </p:nvSpPr>
          <p:spPr bwMode="auto">
            <a:xfrm>
              <a:off x="2471" y="1941"/>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41" name="Freeform 48">
              <a:extLst>
                <a:ext uri="{FF2B5EF4-FFF2-40B4-BE49-F238E27FC236}">
                  <a16:creationId xmlns:a16="http://schemas.microsoft.com/office/drawing/2014/main" id="{A44D4DEE-915C-1BF2-F52A-912AFC2A1749}"/>
                </a:ext>
              </a:extLst>
            </p:cNvPr>
            <p:cNvSpPr>
              <a:spLocks/>
            </p:cNvSpPr>
            <p:nvPr/>
          </p:nvSpPr>
          <p:spPr bwMode="auto">
            <a:xfrm>
              <a:off x="2525" y="1656"/>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42" name="Freeform 49">
              <a:extLst>
                <a:ext uri="{FF2B5EF4-FFF2-40B4-BE49-F238E27FC236}">
                  <a16:creationId xmlns:a16="http://schemas.microsoft.com/office/drawing/2014/main" id="{DA305E64-DAC2-DE5C-74D8-84FFCE2115C5}"/>
                </a:ext>
              </a:extLst>
            </p:cNvPr>
            <p:cNvSpPr>
              <a:spLocks/>
            </p:cNvSpPr>
            <p:nvPr/>
          </p:nvSpPr>
          <p:spPr bwMode="auto">
            <a:xfrm rot="-5964040">
              <a:off x="2301" y="165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43" name="Freeform 50">
              <a:extLst>
                <a:ext uri="{FF2B5EF4-FFF2-40B4-BE49-F238E27FC236}">
                  <a16:creationId xmlns:a16="http://schemas.microsoft.com/office/drawing/2014/main" id="{3FE385AF-A21E-3B95-EB0A-919DCCA2522E}"/>
                </a:ext>
              </a:extLst>
            </p:cNvPr>
            <p:cNvSpPr>
              <a:spLocks/>
            </p:cNvSpPr>
            <p:nvPr/>
          </p:nvSpPr>
          <p:spPr bwMode="auto">
            <a:xfrm rot="-2960888">
              <a:off x="2412" y="159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91155" name="Line 51">
            <a:extLst>
              <a:ext uri="{FF2B5EF4-FFF2-40B4-BE49-F238E27FC236}">
                <a16:creationId xmlns:a16="http://schemas.microsoft.com/office/drawing/2014/main" id="{0B09B5AC-9742-EF38-3E7B-E0A4D788E98D}"/>
              </a:ext>
            </a:extLst>
          </p:cNvPr>
          <p:cNvSpPr>
            <a:spLocks noChangeShapeType="1"/>
          </p:cNvSpPr>
          <p:nvPr/>
        </p:nvSpPr>
        <p:spPr bwMode="auto">
          <a:xfrm flipH="1" flipV="1">
            <a:off x="2743200" y="2473325"/>
            <a:ext cx="38100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1156" name="Group 52">
            <a:extLst>
              <a:ext uri="{FF2B5EF4-FFF2-40B4-BE49-F238E27FC236}">
                <a16:creationId xmlns:a16="http://schemas.microsoft.com/office/drawing/2014/main" id="{207E4FFF-9292-964F-E725-B8F9A776D53D}"/>
              </a:ext>
            </a:extLst>
          </p:cNvPr>
          <p:cNvGrpSpPr>
            <a:grpSpLocks/>
          </p:cNvGrpSpPr>
          <p:nvPr/>
        </p:nvGrpSpPr>
        <p:grpSpPr bwMode="auto">
          <a:xfrm>
            <a:off x="2590800" y="2116138"/>
            <a:ext cx="184150" cy="425450"/>
            <a:chOff x="2276" y="1580"/>
            <a:chExt cx="466" cy="1154"/>
          </a:xfrm>
        </p:grpSpPr>
        <p:sp>
          <p:nvSpPr>
            <p:cNvPr id="91414" name="Freeform 53">
              <a:extLst>
                <a:ext uri="{FF2B5EF4-FFF2-40B4-BE49-F238E27FC236}">
                  <a16:creationId xmlns:a16="http://schemas.microsoft.com/office/drawing/2014/main" id="{32CEF113-E037-7DFF-8CEE-55D8B936FF3E}"/>
                </a:ext>
              </a:extLst>
            </p:cNvPr>
            <p:cNvSpPr>
              <a:spLocks/>
            </p:cNvSpPr>
            <p:nvPr/>
          </p:nvSpPr>
          <p:spPr bwMode="auto">
            <a:xfrm>
              <a:off x="2276" y="1818"/>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15" name="Line 54">
              <a:extLst>
                <a:ext uri="{FF2B5EF4-FFF2-40B4-BE49-F238E27FC236}">
                  <a16:creationId xmlns:a16="http://schemas.microsoft.com/office/drawing/2014/main" id="{85A0AD83-E905-A3E7-6120-A6827B2C1A30}"/>
                </a:ext>
              </a:extLst>
            </p:cNvPr>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16" name="Freeform 55">
              <a:extLst>
                <a:ext uri="{FF2B5EF4-FFF2-40B4-BE49-F238E27FC236}">
                  <a16:creationId xmlns:a16="http://schemas.microsoft.com/office/drawing/2014/main" id="{A4AD5BDC-3E9B-B2FA-4BA2-04CCF20D1327}"/>
                </a:ext>
              </a:extLst>
            </p:cNvPr>
            <p:cNvSpPr>
              <a:spLocks/>
            </p:cNvSpPr>
            <p:nvPr/>
          </p:nvSpPr>
          <p:spPr bwMode="auto">
            <a:xfrm>
              <a:off x="2299" y="2560"/>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17" name="Freeform 56">
              <a:extLst>
                <a:ext uri="{FF2B5EF4-FFF2-40B4-BE49-F238E27FC236}">
                  <a16:creationId xmlns:a16="http://schemas.microsoft.com/office/drawing/2014/main" id="{7CA92AB6-0DC6-7D50-6573-B99A1C7A9E58}"/>
                </a:ext>
              </a:extLst>
            </p:cNvPr>
            <p:cNvSpPr>
              <a:spLocks/>
            </p:cNvSpPr>
            <p:nvPr/>
          </p:nvSpPr>
          <p:spPr bwMode="auto">
            <a:xfrm>
              <a:off x="2276" y="2575"/>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18" name="Freeform 57">
              <a:extLst>
                <a:ext uri="{FF2B5EF4-FFF2-40B4-BE49-F238E27FC236}">
                  <a16:creationId xmlns:a16="http://schemas.microsoft.com/office/drawing/2014/main" id="{13292428-29AD-C1D4-5618-305CADBB81B2}"/>
                </a:ext>
              </a:extLst>
            </p:cNvPr>
            <p:cNvSpPr>
              <a:spLocks/>
            </p:cNvSpPr>
            <p:nvPr/>
          </p:nvSpPr>
          <p:spPr bwMode="auto">
            <a:xfrm>
              <a:off x="2321" y="2470"/>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19" name="Freeform 58">
              <a:extLst>
                <a:ext uri="{FF2B5EF4-FFF2-40B4-BE49-F238E27FC236}">
                  <a16:creationId xmlns:a16="http://schemas.microsoft.com/office/drawing/2014/main" id="{E911B054-19DB-6069-5DFA-B830E06BF8E1}"/>
                </a:ext>
              </a:extLst>
            </p:cNvPr>
            <p:cNvSpPr>
              <a:spLocks/>
            </p:cNvSpPr>
            <p:nvPr/>
          </p:nvSpPr>
          <p:spPr bwMode="auto">
            <a:xfrm>
              <a:off x="2346" y="2389"/>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20" name="Freeform 59">
              <a:extLst>
                <a:ext uri="{FF2B5EF4-FFF2-40B4-BE49-F238E27FC236}">
                  <a16:creationId xmlns:a16="http://schemas.microsoft.com/office/drawing/2014/main" id="{D5F9BD61-A81A-D49E-8013-504F2B660C9C}"/>
                </a:ext>
              </a:extLst>
            </p:cNvPr>
            <p:cNvSpPr>
              <a:spLocks/>
            </p:cNvSpPr>
            <p:nvPr/>
          </p:nvSpPr>
          <p:spPr bwMode="auto">
            <a:xfrm>
              <a:off x="2369" y="2307"/>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21" name="Freeform 60">
              <a:extLst>
                <a:ext uri="{FF2B5EF4-FFF2-40B4-BE49-F238E27FC236}">
                  <a16:creationId xmlns:a16="http://schemas.microsoft.com/office/drawing/2014/main" id="{702DD64D-99D5-6303-9073-0BB81EDB1063}"/>
                </a:ext>
              </a:extLst>
            </p:cNvPr>
            <p:cNvSpPr>
              <a:spLocks/>
            </p:cNvSpPr>
            <p:nvPr/>
          </p:nvSpPr>
          <p:spPr bwMode="auto">
            <a:xfrm>
              <a:off x="2389" y="2228"/>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22" name="Freeform 61">
              <a:extLst>
                <a:ext uri="{FF2B5EF4-FFF2-40B4-BE49-F238E27FC236}">
                  <a16:creationId xmlns:a16="http://schemas.microsoft.com/office/drawing/2014/main" id="{E86D79B7-1AA2-3A44-4646-B22BAD3E8265}"/>
                </a:ext>
              </a:extLst>
            </p:cNvPr>
            <p:cNvSpPr>
              <a:spLocks/>
            </p:cNvSpPr>
            <p:nvPr/>
          </p:nvSpPr>
          <p:spPr bwMode="auto">
            <a:xfrm>
              <a:off x="2414" y="2148"/>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23" name="Freeform 62">
              <a:extLst>
                <a:ext uri="{FF2B5EF4-FFF2-40B4-BE49-F238E27FC236}">
                  <a16:creationId xmlns:a16="http://schemas.microsoft.com/office/drawing/2014/main" id="{FBF4475A-57E3-A64A-6288-E123B3CFC4BE}"/>
                </a:ext>
              </a:extLst>
            </p:cNvPr>
            <p:cNvSpPr>
              <a:spLocks/>
            </p:cNvSpPr>
            <p:nvPr/>
          </p:nvSpPr>
          <p:spPr bwMode="auto">
            <a:xfrm>
              <a:off x="2431" y="2082"/>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24" name="Freeform 63">
              <a:extLst>
                <a:ext uri="{FF2B5EF4-FFF2-40B4-BE49-F238E27FC236}">
                  <a16:creationId xmlns:a16="http://schemas.microsoft.com/office/drawing/2014/main" id="{8179C703-478E-9464-4006-1802659A0A4E}"/>
                </a:ext>
              </a:extLst>
            </p:cNvPr>
            <p:cNvSpPr>
              <a:spLocks/>
            </p:cNvSpPr>
            <p:nvPr/>
          </p:nvSpPr>
          <p:spPr bwMode="auto">
            <a:xfrm>
              <a:off x="2451" y="2010"/>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25" name="Freeform 64">
              <a:extLst>
                <a:ext uri="{FF2B5EF4-FFF2-40B4-BE49-F238E27FC236}">
                  <a16:creationId xmlns:a16="http://schemas.microsoft.com/office/drawing/2014/main" id="{8333097F-6C43-EAA8-BA1E-5CEC8B47F784}"/>
                </a:ext>
              </a:extLst>
            </p:cNvPr>
            <p:cNvSpPr>
              <a:spLocks/>
            </p:cNvSpPr>
            <p:nvPr/>
          </p:nvSpPr>
          <p:spPr bwMode="auto">
            <a:xfrm>
              <a:off x="2471" y="1941"/>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26" name="Freeform 65">
              <a:extLst>
                <a:ext uri="{FF2B5EF4-FFF2-40B4-BE49-F238E27FC236}">
                  <a16:creationId xmlns:a16="http://schemas.microsoft.com/office/drawing/2014/main" id="{0E824A78-3B48-B390-07E2-60759A90D1CB}"/>
                </a:ext>
              </a:extLst>
            </p:cNvPr>
            <p:cNvSpPr>
              <a:spLocks/>
            </p:cNvSpPr>
            <p:nvPr/>
          </p:nvSpPr>
          <p:spPr bwMode="auto">
            <a:xfrm>
              <a:off x="2525" y="1656"/>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27" name="Freeform 66">
              <a:extLst>
                <a:ext uri="{FF2B5EF4-FFF2-40B4-BE49-F238E27FC236}">
                  <a16:creationId xmlns:a16="http://schemas.microsoft.com/office/drawing/2014/main" id="{8B5E5D38-6BDF-819C-D507-CDBBF1C93630}"/>
                </a:ext>
              </a:extLst>
            </p:cNvPr>
            <p:cNvSpPr>
              <a:spLocks/>
            </p:cNvSpPr>
            <p:nvPr/>
          </p:nvSpPr>
          <p:spPr bwMode="auto">
            <a:xfrm rot="-5964040">
              <a:off x="2301" y="165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428" name="Freeform 67">
              <a:extLst>
                <a:ext uri="{FF2B5EF4-FFF2-40B4-BE49-F238E27FC236}">
                  <a16:creationId xmlns:a16="http://schemas.microsoft.com/office/drawing/2014/main" id="{7396F1AD-7440-1980-165B-68091134F6AE}"/>
                </a:ext>
              </a:extLst>
            </p:cNvPr>
            <p:cNvSpPr>
              <a:spLocks/>
            </p:cNvSpPr>
            <p:nvPr/>
          </p:nvSpPr>
          <p:spPr bwMode="auto">
            <a:xfrm rot="-2960888">
              <a:off x="2412" y="159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91157" name="Text Box 68">
            <a:extLst>
              <a:ext uri="{FF2B5EF4-FFF2-40B4-BE49-F238E27FC236}">
                <a16:creationId xmlns:a16="http://schemas.microsoft.com/office/drawing/2014/main" id="{DC852D4A-3BD4-47BB-3CC6-B25EB2B578E2}"/>
              </a:ext>
            </a:extLst>
          </p:cNvPr>
          <p:cNvSpPr txBox="1">
            <a:spLocks noChangeArrowheads="1"/>
          </p:cNvSpPr>
          <p:nvPr/>
        </p:nvSpPr>
        <p:spPr bwMode="auto">
          <a:xfrm>
            <a:off x="2436262" y="3046414"/>
            <a:ext cx="442429"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BTS</a:t>
            </a:r>
          </a:p>
        </p:txBody>
      </p:sp>
      <p:sp>
        <p:nvSpPr>
          <p:cNvPr id="91158" name="Text Box 69">
            <a:extLst>
              <a:ext uri="{FF2B5EF4-FFF2-40B4-BE49-F238E27FC236}">
                <a16:creationId xmlns:a16="http://schemas.microsoft.com/office/drawing/2014/main" id="{FA83B57B-B08D-8394-96D3-19F3279DCE75}"/>
              </a:ext>
            </a:extLst>
          </p:cNvPr>
          <p:cNvSpPr txBox="1">
            <a:spLocks noChangeArrowheads="1"/>
          </p:cNvSpPr>
          <p:nvPr/>
        </p:nvSpPr>
        <p:spPr bwMode="auto">
          <a:xfrm>
            <a:off x="3115641" y="2832101"/>
            <a:ext cx="456856"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BSC</a:t>
            </a:r>
          </a:p>
        </p:txBody>
      </p:sp>
      <p:sp>
        <p:nvSpPr>
          <p:cNvPr id="91159" name="Text Box 70">
            <a:extLst>
              <a:ext uri="{FF2B5EF4-FFF2-40B4-BE49-F238E27FC236}">
                <a16:creationId xmlns:a16="http://schemas.microsoft.com/office/drawing/2014/main" id="{B9F0ED14-C845-9CCB-C5BD-FA62509BA255}"/>
              </a:ext>
            </a:extLst>
          </p:cNvPr>
          <p:cNvSpPr txBox="1">
            <a:spLocks noChangeArrowheads="1"/>
          </p:cNvSpPr>
          <p:nvPr/>
        </p:nvSpPr>
        <p:spPr bwMode="auto">
          <a:xfrm>
            <a:off x="4645922" y="2903539"/>
            <a:ext cx="47128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MSC</a:t>
            </a:r>
          </a:p>
        </p:txBody>
      </p:sp>
      <p:sp>
        <p:nvSpPr>
          <p:cNvPr id="91160" name="Text Box 71">
            <a:extLst>
              <a:ext uri="{FF2B5EF4-FFF2-40B4-BE49-F238E27FC236}">
                <a16:creationId xmlns:a16="http://schemas.microsoft.com/office/drawing/2014/main" id="{97ED9E83-9B9B-A10B-55BC-D5FFCA79E08A}"/>
              </a:ext>
            </a:extLst>
          </p:cNvPr>
          <p:cNvSpPr txBox="1">
            <a:spLocks noChangeArrowheads="1"/>
          </p:cNvSpPr>
          <p:nvPr/>
        </p:nvSpPr>
        <p:spPr bwMode="auto">
          <a:xfrm>
            <a:off x="5255662" y="3046414"/>
            <a:ext cx="442429"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VLR</a:t>
            </a:r>
          </a:p>
        </p:txBody>
      </p:sp>
      <p:sp>
        <p:nvSpPr>
          <p:cNvPr id="91161" name="Text Box 72">
            <a:extLst>
              <a:ext uri="{FF2B5EF4-FFF2-40B4-BE49-F238E27FC236}">
                <a16:creationId xmlns:a16="http://schemas.microsoft.com/office/drawing/2014/main" id="{1B9F5B8F-B0BF-73CB-3432-9E991E33A636}"/>
              </a:ext>
            </a:extLst>
          </p:cNvPr>
          <p:cNvSpPr txBox="1">
            <a:spLocks noChangeArrowheads="1"/>
          </p:cNvSpPr>
          <p:nvPr/>
        </p:nvSpPr>
        <p:spPr bwMode="auto">
          <a:xfrm>
            <a:off x="6246222" y="3762376"/>
            <a:ext cx="45044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HLR</a:t>
            </a:r>
          </a:p>
        </p:txBody>
      </p:sp>
      <p:sp>
        <p:nvSpPr>
          <p:cNvPr id="91162" name="Text Box 73">
            <a:extLst>
              <a:ext uri="{FF2B5EF4-FFF2-40B4-BE49-F238E27FC236}">
                <a16:creationId xmlns:a16="http://schemas.microsoft.com/office/drawing/2014/main" id="{ACB8FACF-5A4A-BF34-1D1C-1610B7AAFA76}"/>
              </a:ext>
            </a:extLst>
          </p:cNvPr>
          <p:cNvSpPr txBox="1">
            <a:spLocks noChangeArrowheads="1"/>
          </p:cNvSpPr>
          <p:nvPr/>
        </p:nvSpPr>
        <p:spPr bwMode="auto">
          <a:xfrm>
            <a:off x="6932022" y="3833814"/>
            <a:ext cx="45044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AuC</a:t>
            </a:r>
          </a:p>
        </p:txBody>
      </p:sp>
      <p:sp>
        <p:nvSpPr>
          <p:cNvPr id="91163" name="Text Box 74">
            <a:extLst>
              <a:ext uri="{FF2B5EF4-FFF2-40B4-BE49-F238E27FC236}">
                <a16:creationId xmlns:a16="http://schemas.microsoft.com/office/drawing/2014/main" id="{885137C7-A7E5-DC04-BB31-9C415D8D0763}"/>
              </a:ext>
            </a:extLst>
          </p:cNvPr>
          <p:cNvSpPr txBox="1">
            <a:spLocks noChangeArrowheads="1"/>
          </p:cNvSpPr>
          <p:nvPr/>
        </p:nvSpPr>
        <p:spPr bwMode="auto">
          <a:xfrm>
            <a:off x="7863305" y="2903539"/>
            <a:ext cx="570669"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GMSC</a:t>
            </a:r>
          </a:p>
        </p:txBody>
      </p:sp>
      <p:sp>
        <p:nvSpPr>
          <p:cNvPr id="91164" name="Line 75">
            <a:extLst>
              <a:ext uri="{FF2B5EF4-FFF2-40B4-BE49-F238E27FC236}">
                <a16:creationId xmlns:a16="http://schemas.microsoft.com/office/drawing/2014/main" id="{8B4FC0B9-05AD-EEB5-D548-246EDC88916A}"/>
              </a:ext>
            </a:extLst>
          </p:cNvPr>
          <p:cNvSpPr>
            <a:spLocks noChangeShapeType="1"/>
          </p:cNvSpPr>
          <p:nvPr/>
        </p:nvSpPr>
        <p:spPr bwMode="auto">
          <a:xfrm>
            <a:off x="5181600" y="28321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165" name="Rectangle 76">
            <a:extLst>
              <a:ext uri="{FF2B5EF4-FFF2-40B4-BE49-F238E27FC236}">
                <a16:creationId xmlns:a16="http://schemas.microsoft.com/office/drawing/2014/main" id="{249E43D1-47CF-E38C-A5D3-9E46A34BF83C}"/>
              </a:ext>
            </a:extLst>
          </p:cNvPr>
          <p:cNvSpPr>
            <a:spLocks noChangeArrowheads="1"/>
          </p:cNvSpPr>
          <p:nvPr/>
        </p:nvSpPr>
        <p:spPr bwMode="auto">
          <a:xfrm>
            <a:off x="2362200" y="2385841"/>
            <a:ext cx="1600200" cy="462307"/>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166" name="Text Box 77">
            <a:extLst>
              <a:ext uri="{FF2B5EF4-FFF2-40B4-BE49-F238E27FC236}">
                <a16:creationId xmlns:a16="http://schemas.microsoft.com/office/drawing/2014/main" id="{F89CCB80-9475-826F-0968-C19C589936E3}"/>
              </a:ext>
            </a:extLst>
          </p:cNvPr>
          <p:cNvSpPr txBox="1">
            <a:spLocks noChangeArrowheads="1"/>
          </p:cNvSpPr>
          <p:nvPr/>
        </p:nvSpPr>
        <p:spPr bwMode="auto">
          <a:xfrm>
            <a:off x="2969631" y="1973264"/>
            <a:ext cx="448841"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BSS</a:t>
            </a:r>
          </a:p>
        </p:txBody>
      </p:sp>
      <p:sp>
        <p:nvSpPr>
          <p:cNvPr id="91167" name="Text Box 78">
            <a:extLst>
              <a:ext uri="{FF2B5EF4-FFF2-40B4-BE49-F238E27FC236}">
                <a16:creationId xmlns:a16="http://schemas.microsoft.com/office/drawing/2014/main" id="{4C4F3C91-D3D3-8931-173C-2E190FFFD008}"/>
              </a:ext>
            </a:extLst>
          </p:cNvPr>
          <p:cNvSpPr txBox="1">
            <a:spLocks noChangeArrowheads="1"/>
          </p:cNvSpPr>
          <p:nvPr/>
        </p:nvSpPr>
        <p:spPr bwMode="auto">
          <a:xfrm>
            <a:off x="4645550" y="4621214"/>
            <a:ext cx="548227"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SGSN</a:t>
            </a:r>
          </a:p>
        </p:txBody>
      </p:sp>
      <p:grpSp>
        <p:nvGrpSpPr>
          <p:cNvPr id="91168" name="Group 79">
            <a:extLst>
              <a:ext uri="{FF2B5EF4-FFF2-40B4-BE49-F238E27FC236}">
                <a16:creationId xmlns:a16="http://schemas.microsoft.com/office/drawing/2014/main" id="{97783319-FB42-085E-7710-E2571D6590ED}"/>
              </a:ext>
            </a:extLst>
          </p:cNvPr>
          <p:cNvGrpSpPr>
            <a:grpSpLocks/>
          </p:cNvGrpSpPr>
          <p:nvPr/>
        </p:nvGrpSpPr>
        <p:grpSpPr bwMode="auto">
          <a:xfrm>
            <a:off x="8991600" y="1973264"/>
            <a:ext cx="1506538" cy="795337"/>
            <a:chOff x="400" y="634"/>
            <a:chExt cx="949" cy="534"/>
          </a:xfrm>
        </p:grpSpPr>
        <p:grpSp>
          <p:nvGrpSpPr>
            <p:cNvPr id="91391" name="Group 80">
              <a:extLst>
                <a:ext uri="{FF2B5EF4-FFF2-40B4-BE49-F238E27FC236}">
                  <a16:creationId xmlns:a16="http://schemas.microsoft.com/office/drawing/2014/main" id="{3E9FE5F5-4855-F48F-E41B-0AF2D9C94AD4}"/>
                </a:ext>
              </a:extLst>
            </p:cNvPr>
            <p:cNvGrpSpPr>
              <a:grpSpLocks/>
            </p:cNvGrpSpPr>
            <p:nvPr/>
          </p:nvGrpSpPr>
          <p:grpSpPr bwMode="auto">
            <a:xfrm>
              <a:off x="400" y="634"/>
              <a:ext cx="949" cy="534"/>
              <a:chOff x="2880" y="458"/>
              <a:chExt cx="1491" cy="840"/>
            </a:xfrm>
          </p:grpSpPr>
          <p:grpSp>
            <p:nvGrpSpPr>
              <p:cNvPr id="91393" name="Group 81">
                <a:extLst>
                  <a:ext uri="{FF2B5EF4-FFF2-40B4-BE49-F238E27FC236}">
                    <a16:creationId xmlns:a16="http://schemas.microsoft.com/office/drawing/2014/main" id="{1A1BDEA9-CC38-7FFA-9022-ED1DDA44CBEE}"/>
                  </a:ext>
                </a:extLst>
              </p:cNvPr>
              <p:cNvGrpSpPr>
                <a:grpSpLocks/>
              </p:cNvGrpSpPr>
              <p:nvPr/>
            </p:nvGrpSpPr>
            <p:grpSpPr bwMode="auto">
              <a:xfrm>
                <a:off x="3004" y="544"/>
                <a:ext cx="320" cy="246"/>
                <a:chOff x="998" y="593"/>
                <a:chExt cx="316" cy="217"/>
              </a:xfrm>
            </p:grpSpPr>
            <p:sp>
              <p:nvSpPr>
                <p:cNvPr id="91412" name="Arc 82">
                  <a:extLst>
                    <a:ext uri="{FF2B5EF4-FFF2-40B4-BE49-F238E27FC236}">
                      <a16:creationId xmlns:a16="http://schemas.microsoft.com/office/drawing/2014/main" id="{FDD68C8E-FFC8-3522-C0E1-55B6D06D04FA}"/>
                    </a:ext>
                  </a:extLst>
                </p:cNvPr>
                <p:cNvSpPr>
                  <a:spLocks/>
                </p:cNvSpPr>
                <p:nvPr/>
              </p:nvSpPr>
              <p:spPr bwMode="auto">
                <a:xfrm>
                  <a:off x="998" y="593"/>
                  <a:ext cx="316" cy="217"/>
                </a:xfrm>
                <a:custGeom>
                  <a:avLst/>
                  <a:gdLst>
                    <a:gd name="T0" fmla="*/ 0 w 21600"/>
                    <a:gd name="T1" fmla="*/ 0 h 24929"/>
                    <a:gd name="T2" fmla="*/ 0 w 21600"/>
                    <a:gd name="T3" fmla="*/ 0 h 24929"/>
                    <a:gd name="T4" fmla="*/ 0 w 21600"/>
                    <a:gd name="T5" fmla="*/ 0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1" y="9697"/>
                        <a:pt x="9629" y="37"/>
                        <a:pt x="21532" y="0"/>
                      </a:cubicBezTo>
                    </a:path>
                    <a:path w="21600" h="24929" stroke="0" extrusionOk="0">
                      <a:moveTo>
                        <a:pt x="258" y="24928"/>
                      </a:moveTo>
                      <a:cubicBezTo>
                        <a:pt x="86" y="23827"/>
                        <a:pt x="0" y="22714"/>
                        <a:pt x="0" y="21600"/>
                      </a:cubicBezTo>
                      <a:cubicBezTo>
                        <a:pt x="-1"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IN"/>
                </a:p>
              </p:txBody>
            </p:sp>
            <p:sp>
              <p:nvSpPr>
                <p:cNvPr id="91413" name="Arc 83">
                  <a:extLst>
                    <a:ext uri="{FF2B5EF4-FFF2-40B4-BE49-F238E27FC236}">
                      <a16:creationId xmlns:a16="http://schemas.microsoft.com/office/drawing/2014/main" id="{BD3A957A-4F0D-375D-3594-67F0AD256914}"/>
                    </a:ext>
                  </a:extLst>
                </p:cNvPr>
                <p:cNvSpPr>
                  <a:spLocks/>
                </p:cNvSpPr>
                <p:nvPr/>
              </p:nvSpPr>
              <p:spPr bwMode="auto">
                <a:xfrm>
                  <a:off x="1000" y="595"/>
                  <a:ext cx="314" cy="215"/>
                </a:xfrm>
                <a:custGeom>
                  <a:avLst/>
                  <a:gdLst>
                    <a:gd name="T0" fmla="*/ 0 w 21600"/>
                    <a:gd name="T1" fmla="*/ 0 h 24943"/>
                    <a:gd name="T2" fmla="*/ 0 w 21600"/>
                    <a:gd name="T3" fmla="*/ 0 h 24943"/>
                    <a:gd name="T4" fmla="*/ 0 w 21600"/>
                    <a:gd name="T5" fmla="*/ 0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1" y="9697"/>
                        <a:pt x="9629" y="37"/>
                        <a:pt x="21532" y="0"/>
                      </a:cubicBezTo>
                    </a:path>
                    <a:path w="21600" h="24943" stroke="0" extrusionOk="0">
                      <a:moveTo>
                        <a:pt x="260" y="24942"/>
                      </a:moveTo>
                      <a:cubicBezTo>
                        <a:pt x="87" y="23837"/>
                        <a:pt x="0" y="22719"/>
                        <a:pt x="0" y="21600"/>
                      </a:cubicBezTo>
                      <a:cubicBezTo>
                        <a:pt x="-1"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IN"/>
                </a:p>
              </p:txBody>
            </p:sp>
          </p:grpSp>
          <p:grpSp>
            <p:nvGrpSpPr>
              <p:cNvPr id="91394" name="Group 84">
                <a:extLst>
                  <a:ext uri="{FF2B5EF4-FFF2-40B4-BE49-F238E27FC236}">
                    <a16:creationId xmlns:a16="http://schemas.microsoft.com/office/drawing/2014/main" id="{E46B81E2-DF66-10FB-E9EF-CC8B60324D3F}"/>
                  </a:ext>
                </a:extLst>
              </p:cNvPr>
              <p:cNvGrpSpPr>
                <a:grpSpLocks/>
              </p:cNvGrpSpPr>
              <p:nvPr/>
            </p:nvGrpSpPr>
            <p:grpSpPr bwMode="auto">
              <a:xfrm>
                <a:off x="3056" y="1022"/>
                <a:ext cx="478" cy="234"/>
                <a:chOff x="1046" y="1055"/>
                <a:chExt cx="470" cy="230"/>
              </a:xfrm>
            </p:grpSpPr>
            <p:sp>
              <p:nvSpPr>
                <p:cNvPr id="91410" name="Arc 85">
                  <a:extLst>
                    <a:ext uri="{FF2B5EF4-FFF2-40B4-BE49-F238E27FC236}">
                      <a16:creationId xmlns:a16="http://schemas.microsoft.com/office/drawing/2014/main" id="{92007D76-3448-88E8-38D2-42086D72409C}"/>
                    </a:ext>
                  </a:extLst>
                </p:cNvPr>
                <p:cNvSpPr>
                  <a:spLocks/>
                </p:cNvSpPr>
                <p:nvPr/>
              </p:nvSpPr>
              <p:spPr bwMode="auto">
                <a:xfrm>
                  <a:off x="1046" y="1055"/>
                  <a:ext cx="470" cy="230"/>
                </a:xfrm>
                <a:custGeom>
                  <a:avLst/>
                  <a:gdLst>
                    <a:gd name="T0" fmla="*/ 0 w 29457"/>
                    <a:gd name="T1" fmla="*/ 0 h 21600"/>
                    <a:gd name="T2" fmla="*/ 0 w 29457"/>
                    <a:gd name="T3" fmla="*/ 0 h 21600"/>
                    <a:gd name="T4" fmla="*/ 0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599"/>
                        <a:pt x="21060" y="21600"/>
                      </a:cubicBezTo>
                      <a:cubicBezTo>
                        <a:pt x="10979" y="21600"/>
                        <a:pt x="2238" y="14626"/>
                        <a:pt x="-1" y="4798"/>
                      </a:cubicBezTo>
                    </a:path>
                    <a:path w="29457" h="21600" stroke="0" extrusionOk="0">
                      <a:moveTo>
                        <a:pt x="29457" y="19901"/>
                      </a:moveTo>
                      <a:cubicBezTo>
                        <a:pt x="26799" y="21022"/>
                        <a:pt x="23944" y="21599"/>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IN"/>
                </a:p>
              </p:txBody>
            </p:sp>
            <p:sp>
              <p:nvSpPr>
                <p:cNvPr id="91411" name="Arc 86">
                  <a:extLst>
                    <a:ext uri="{FF2B5EF4-FFF2-40B4-BE49-F238E27FC236}">
                      <a16:creationId xmlns:a16="http://schemas.microsoft.com/office/drawing/2014/main" id="{0FF68D34-A2F2-25A7-B5AC-B04749B231C8}"/>
                    </a:ext>
                  </a:extLst>
                </p:cNvPr>
                <p:cNvSpPr>
                  <a:spLocks/>
                </p:cNvSpPr>
                <p:nvPr/>
              </p:nvSpPr>
              <p:spPr bwMode="auto">
                <a:xfrm>
                  <a:off x="1048" y="1055"/>
                  <a:ext cx="467" cy="228"/>
                </a:xfrm>
                <a:custGeom>
                  <a:avLst/>
                  <a:gdLst>
                    <a:gd name="T0" fmla="*/ 0 w 29433"/>
                    <a:gd name="T1" fmla="*/ 0 h 21600"/>
                    <a:gd name="T2" fmla="*/ 0 w 29433"/>
                    <a:gd name="T3" fmla="*/ 0 h 21600"/>
                    <a:gd name="T4" fmla="*/ 0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599"/>
                        <a:pt x="21057" y="21600"/>
                      </a:cubicBezTo>
                      <a:cubicBezTo>
                        <a:pt x="10981" y="21600"/>
                        <a:pt x="2244" y="14634"/>
                        <a:pt x="-1" y="4812"/>
                      </a:cubicBezTo>
                    </a:path>
                    <a:path w="29433" h="21600" stroke="0" extrusionOk="0">
                      <a:moveTo>
                        <a:pt x="29432" y="19909"/>
                      </a:moveTo>
                      <a:cubicBezTo>
                        <a:pt x="26781" y="21025"/>
                        <a:pt x="23933" y="21599"/>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IN"/>
                </a:p>
              </p:txBody>
            </p:sp>
          </p:grpSp>
          <p:grpSp>
            <p:nvGrpSpPr>
              <p:cNvPr id="91395" name="Group 87">
                <a:extLst>
                  <a:ext uri="{FF2B5EF4-FFF2-40B4-BE49-F238E27FC236}">
                    <a16:creationId xmlns:a16="http://schemas.microsoft.com/office/drawing/2014/main" id="{398B8ABC-FD39-869E-5146-C12C6C56C9D6}"/>
                  </a:ext>
                </a:extLst>
              </p:cNvPr>
              <p:cNvGrpSpPr>
                <a:grpSpLocks/>
              </p:cNvGrpSpPr>
              <p:nvPr/>
            </p:nvGrpSpPr>
            <p:grpSpPr bwMode="auto">
              <a:xfrm>
                <a:off x="2880" y="780"/>
                <a:ext cx="252" cy="310"/>
                <a:chOff x="870" y="821"/>
                <a:chExt cx="252" cy="300"/>
              </a:xfrm>
            </p:grpSpPr>
            <p:sp>
              <p:nvSpPr>
                <p:cNvPr id="91408" name="Arc 88">
                  <a:extLst>
                    <a:ext uri="{FF2B5EF4-FFF2-40B4-BE49-F238E27FC236}">
                      <a16:creationId xmlns:a16="http://schemas.microsoft.com/office/drawing/2014/main" id="{61B0FA4C-56C0-9732-1A8D-F427E7516386}"/>
                    </a:ext>
                  </a:extLst>
                </p:cNvPr>
                <p:cNvSpPr>
                  <a:spLocks/>
                </p:cNvSpPr>
                <p:nvPr/>
              </p:nvSpPr>
              <p:spPr bwMode="auto">
                <a:xfrm>
                  <a:off x="870" y="821"/>
                  <a:ext cx="252" cy="300"/>
                </a:xfrm>
                <a:custGeom>
                  <a:avLst/>
                  <a:gdLst>
                    <a:gd name="T0" fmla="*/ 0 w 21600"/>
                    <a:gd name="T1" fmla="*/ 0 h 41592"/>
                    <a:gd name="T2" fmla="*/ 0 w 21600"/>
                    <a:gd name="T3" fmla="*/ 0 h 41592"/>
                    <a:gd name="T4" fmla="*/ 0 w 21600"/>
                    <a:gd name="T5" fmla="*/ 0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1" y="11223"/>
                        <a:pt x="5501" y="3210"/>
                        <a:pt x="13839" y="0"/>
                      </a:cubicBezTo>
                    </a:path>
                    <a:path w="21600" h="41592" stroke="0" extrusionOk="0">
                      <a:moveTo>
                        <a:pt x="18924" y="41591"/>
                      </a:moveTo>
                      <a:cubicBezTo>
                        <a:pt x="8113" y="40241"/>
                        <a:pt x="0" y="31052"/>
                        <a:pt x="0" y="20158"/>
                      </a:cubicBezTo>
                      <a:cubicBezTo>
                        <a:pt x="-1"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IN"/>
                </a:p>
              </p:txBody>
            </p:sp>
            <p:sp>
              <p:nvSpPr>
                <p:cNvPr id="91409" name="Arc 89">
                  <a:extLst>
                    <a:ext uri="{FF2B5EF4-FFF2-40B4-BE49-F238E27FC236}">
                      <a16:creationId xmlns:a16="http://schemas.microsoft.com/office/drawing/2014/main" id="{C87CFA40-15CF-ED4D-5D76-4FB88114AB03}"/>
                    </a:ext>
                  </a:extLst>
                </p:cNvPr>
                <p:cNvSpPr>
                  <a:spLocks/>
                </p:cNvSpPr>
                <p:nvPr/>
              </p:nvSpPr>
              <p:spPr bwMode="auto">
                <a:xfrm>
                  <a:off x="872" y="823"/>
                  <a:ext cx="250" cy="297"/>
                </a:xfrm>
                <a:custGeom>
                  <a:avLst/>
                  <a:gdLst>
                    <a:gd name="T0" fmla="*/ 0 w 21600"/>
                    <a:gd name="T1" fmla="*/ 0 h 41605"/>
                    <a:gd name="T2" fmla="*/ 0 w 21600"/>
                    <a:gd name="T3" fmla="*/ 0 h 41605"/>
                    <a:gd name="T4" fmla="*/ 0 w 21600"/>
                    <a:gd name="T5" fmla="*/ 0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1" y="11222"/>
                        <a:pt x="5516" y="3201"/>
                        <a:pt x="13871" y="-1"/>
                      </a:cubicBezTo>
                    </a:path>
                    <a:path w="21600" h="41605" stroke="0" extrusionOk="0">
                      <a:moveTo>
                        <a:pt x="18936" y="41605"/>
                      </a:moveTo>
                      <a:cubicBezTo>
                        <a:pt x="8120" y="40261"/>
                        <a:pt x="0" y="31069"/>
                        <a:pt x="0" y="20170"/>
                      </a:cubicBezTo>
                      <a:cubicBezTo>
                        <a:pt x="-1"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IN"/>
                </a:p>
              </p:txBody>
            </p:sp>
          </p:grpSp>
          <p:grpSp>
            <p:nvGrpSpPr>
              <p:cNvPr id="91396" name="Group 90">
                <a:extLst>
                  <a:ext uri="{FF2B5EF4-FFF2-40B4-BE49-F238E27FC236}">
                    <a16:creationId xmlns:a16="http://schemas.microsoft.com/office/drawing/2014/main" id="{6D58E732-9708-B4D3-A0DB-C0508290684F}"/>
                  </a:ext>
                </a:extLst>
              </p:cNvPr>
              <p:cNvGrpSpPr>
                <a:grpSpLocks/>
              </p:cNvGrpSpPr>
              <p:nvPr/>
            </p:nvGrpSpPr>
            <p:grpSpPr bwMode="auto">
              <a:xfrm>
                <a:off x="3501" y="1054"/>
                <a:ext cx="702" cy="244"/>
                <a:chOff x="1491" y="1086"/>
                <a:chExt cx="702" cy="236"/>
              </a:xfrm>
            </p:grpSpPr>
            <p:sp>
              <p:nvSpPr>
                <p:cNvPr id="91406" name="Arc 91">
                  <a:extLst>
                    <a:ext uri="{FF2B5EF4-FFF2-40B4-BE49-F238E27FC236}">
                      <a16:creationId xmlns:a16="http://schemas.microsoft.com/office/drawing/2014/main" id="{9D4E8122-F39A-0504-C105-E217CFD8150B}"/>
                    </a:ext>
                  </a:extLst>
                </p:cNvPr>
                <p:cNvSpPr>
                  <a:spLocks/>
                </p:cNvSpPr>
                <p:nvPr/>
              </p:nvSpPr>
              <p:spPr bwMode="auto">
                <a:xfrm>
                  <a:off x="1491" y="1086"/>
                  <a:ext cx="702" cy="236"/>
                </a:xfrm>
                <a:custGeom>
                  <a:avLst/>
                  <a:gdLst>
                    <a:gd name="T0" fmla="*/ 0 w 37420"/>
                    <a:gd name="T1" fmla="*/ 0 h 21600"/>
                    <a:gd name="T2" fmla="*/ 0 w 37420"/>
                    <a:gd name="T3" fmla="*/ 0 h 21600"/>
                    <a:gd name="T4" fmla="*/ 0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IN"/>
                </a:p>
              </p:txBody>
            </p:sp>
            <p:sp>
              <p:nvSpPr>
                <p:cNvPr id="91407" name="Arc 92">
                  <a:extLst>
                    <a:ext uri="{FF2B5EF4-FFF2-40B4-BE49-F238E27FC236}">
                      <a16:creationId xmlns:a16="http://schemas.microsoft.com/office/drawing/2014/main" id="{E27D1AC7-EBA7-22AF-ED1E-E269849DBA95}"/>
                    </a:ext>
                  </a:extLst>
                </p:cNvPr>
                <p:cNvSpPr>
                  <a:spLocks/>
                </p:cNvSpPr>
                <p:nvPr/>
              </p:nvSpPr>
              <p:spPr bwMode="auto">
                <a:xfrm>
                  <a:off x="1493" y="1086"/>
                  <a:ext cx="698" cy="234"/>
                </a:xfrm>
                <a:custGeom>
                  <a:avLst/>
                  <a:gdLst>
                    <a:gd name="T0" fmla="*/ 0 w 37394"/>
                    <a:gd name="T1" fmla="*/ 0 h 21600"/>
                    <a:gd name="T2" fmla="*/ 0 w 37394"/>
                    <a:gd name="T3" fmla="*/ 0 h 21600"/>
                    <a:gd name="T4" fmla="*/ 0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IN"/>
                </a:p>
              </p:txBody>
            </p:sp>
          </p:grpSp>
          <p:grpSp>
            <p:nvGrpSpPr>
              <p:cNvPr id="91397" name="Group 93">
                <a:extLst>
                  <a:ext uri="{FF2B5EF4-FFF2-40B4-BE49-F238E27FC236}">
                    <a16:creationId xmlns:a16="http://schemas.microsoft.com/office/drawing/2014/main" id="{A6856DEC-A138-E356-31C2-B2AD95BE5133}"/>
                  </a:ext>
                </a:extLst>
              </p:cNvPr>
              <p:cNvGrpSpPr>
                <a:grpSpLocks/>
              </p:cNvGrpSpPr>
              <p:nvPr/>
            </p:nvGrpSpPr>
            <p:grpSpPr bwMode="auto">
              <a:xfrm>
                <a:off x="3991" y="770"/>
                <a:ext cx="380" cy="317"/>
                <a:chOff x="1981" y="812"/>
                <a:chExt cx="380" cy="306"/>
              </a:xfrm>
            </p:grpSpPr>
            <p:sp>
              <p:nvSpPr>
                <p:cNvPr id="91404" name="Arc 94">
                  <a:extLst>
                    <a:ext uri="{FF2B5EF4-FFF2-40B4-BE49-F238E27FC236}">
                      <a16:creationId xmlns:a16="http://schemas.microsoft.com/office/drawing/2014/main" id="{54951764-D280-6CDB-F864-C38DE73E4664}"/>
                    </a:ext>
                  </a:extLst>
                </p:cNvPr>
                <p:cNvSpPr>
                  <a:spLocks/>
                </p:cNvSpPr>
                <p:nvPr/>
              </p:nvSpPr>
              <p:spPr bwMode="auto">
                <a:xfrm>
                  <a:off x="1981" y="812"/>
                  <a:ext cx="380" cy="306"/>
                </a:xfrm>
                <a:custGeom>
                  <a:avLst/>
                  <a:gdLst>
                    <a:gd name="T0" fmla="*/ 0 w 21600"/>
                    <a:gd name="T1" fmla="*/ 0 h 35488"/>
                    <a:gd name="T2" fmla="*/ 0 w 21600"/>
                    <a:gd name="T3" fmla="*/ 0 h 35488"/>
                    <a:gd name="T4" fmla="*/ 0 w 21600"/>
                    <a:gd name="T5" fmla="*/ 0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IN"/>
                </a:p>
              </p:txBody>
            </p:sp>
            <p:sp>
              <p:nvSpPr>
                <p:cNvPr id="91405" name="Arc 95">
                  <a:extLst>
                    <a:ext uri="{FF2B5EF4-FFF2-40B4-BE49-F238E27FC236}">
                      <a16:creationId xmlns:a16="http://schemas.microsoft.com/office/drawing/2014/main" id="{B92025C4-8416-5B9E-C40C-F847260CD2E0}"/>
                    </a:ext>
                  </a:extLst>
                </p:cNvPr>
                <p:cNvSpPr>
                  <a:spLocks/>
                </p:cNvSpPr>
                <p:nvPr/>
              </p:nvSpPr>
              <p:spPr bwMode="auto">
                <a:xfrm>
                  <a:off x="1981" y="813"/>
                  <a:ext cx="378" cy="304"/>
                </a:xfrm>
                <a:custGeom>
                  <a:avLst/>
                  <a:gdLst>
                    <a:gd name="T0" fmla="*/ 0 w 21600"/>
                    <a:gd name="T1" fmla="*/ 0 h 35551"/>
                    <a:gd name="T2" fmla="*/ 0 w 21600"/>
                    <a:gd name="T3" fmla="*/ 0 h 35551"/>
                    <a:gd name="T4" fmla="*/ 0 w 21600"/>
                    <a:gd name="T5" fmla="*/ 0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IN"/>
                </a:p>
              </p:txBody>
            </p:sp>
          </p:grpSp>
          <p:grpSp>
            <p:nvGrpSpPr>
              <p:cNvPr id="91398" name="Group 96">
                <a:extLst>
                  <a:ext uri="{FF2B5EF4-FFF2-40B4-BE49-F238E27FC236}">
                    <a16:creationId xmlns:a16="http://schemas.microsoft.com/office/drawing/2014/main" id="{7D8C99AE-B899-BAB0-6096-18AB5AE8A750}"/>
                  </a:ext>
                </a:extLst>
              </p:cNvPr>
              <p:cNvGrpSpPr>
                <a:grpSpLocks/>
              </p:cNvGrpSpPr>
              <p:nvPr/>
            </p:nvGrpSpPr>
            <p:grpSpPr bwMode="auto">
              <a:xfrm>
                <a:off x="3866" y="551"/>
                <a:ext cx="369" cy="218"/>
                <a:chOff x="1856" y="600"/>
                <a:chExt cx="363" cy="191"/>
              </a:xfrm>
            </p:grpSpPr>
            <p:sp>
              <p:nvSpPr>
                <p:cNvPr id="91402" name="Arc 97">
                  <a:extLst>
                    <a:ext uri="{FF2B5EF4-FFF2-40B4-BE49-F238E27FC236}">
                      <a16:creationId xmlns:a16="http://schemas.microsoft.com/office/drawing/2014/main" id="{6D92A9C0-9BCF-735D-64C9-43081D364369}"/>
                    </a:ext>
                  </a:extLst>
                </p:cNvPr>
                <p:cNvSpPr>
                  <a:spLocks/>
                </p:cNvSpPr>
                <p:nvPr/>
              </p:nvSpPr>
              <p:spPr bwMode="auto">
                <a:xfrm>
                  <a:off x="1856" y="600"/>
                  <a:ext cx="363" cy="191"/>
                </a:xfrm>
                <a:custGeom>
                  <a:avLst/>
                  <a:gdLst>
                    <a:gd name="T0" fmla="*/ 0 w 22728"/>
                    <a:gd name="T1" fmla="*/ 0 h 21600"/>
                    <a:gd name="T2" fmla="*/ 0 w 22728"/>
                    <a:gd name="T3" fmla="*/ 0 h 21600"/>
                    <a:gd name="T4" fmla="*/ 0 w 22728"/>
                    <a:gd name="T5" fmla="*/ 0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1"/>
                        <a:pt x="1128" y="0"/>
                      </a:cubicBezTo>
                      <a:cubicBezTo>
                        <a:pt x="13012" y="0"/>
                        <a:pt x="22664" y="9601"/>
                        <a:pt x="22727" y="21486"/>
                      </a:cubicBezTo>
                    </a:path>
                    <a:path w="22728" h="21600" stroke="0" extrusionOk="0">
                      <a:moveTo>
                        <a:pt x="0" y="29"/>
                      </a:moveTo>
                      <a:cubicBezTo>
                        <a:pt x="375" y="9"/>
                        <a:pt x="751" y="-1"/>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IN"/>
                </a:p>
              </p:txBody>
            </p:sp>
            <p:sp>
              <p:nvSpPr>
                <p:cNvPr id="91403" name="Arc 98">
                  <a:extLst>
                    <a:ext uri="{FF2B5EF4-FFF2-40B4-BE49-F238E27FC236}">
                      <a16:creationId xmlns:a16="http://schemas.microsoft.com/office/drawing/2014/main" id="{827BFC26-33BE-A2E8-E61C-A93782D1B8D4}"/>
                    </a:ext>
                  </a:extLst>
                </p:cNvPr>
                <p:cNvSpPr>
                  <a:spLocks/>
                </p:cNvSpPr>
                <p:nvPr/>
              </p:nvSpPr>
              <p:spPr bwMode="auto">
                <a:xfrm>
                  <a:off x="1856" y="602"/>
                  <a:ext cx="361" cy="189"/>
                </a:xfrm>
                <a:custGeom>
                  <a:avLst/>
                  <a:gdLst>
                    <a:gd name="T0" fmla="*/ 0 w 22723"/>
                    <a:gd name="T1" fmla="*/ 0 h 21600"/>
                    <a:gd name="T2" fmla="*/ 0 w 22723"/>
                    <a:gd name="T3" fmla="*/ 0 h 21600"/>
                    <a:gd name="T4" fmla="*/ 0 w 22723"/>
                    <a:gd name="T5" fmla="*/ 0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1"/>
                        <a:pt x="1123" y="0"/>
                      </a:cubicBezTo>
                      <a:cubicBezTo>
                        <a:pt x="13007" y="0"/>
                        <a:pt x="22659" y="9601"/>
                        <a:pt x="22722" y="21486"/>
                      </a:cubicBezTo>
                    </a:path>
                    <a:path w="22723" h="21600" stroke="0" extrusionOk="0">
                      <a:moveTo>
                        <a:pt x="0" y="29"/>
                      </a:moveTo>
                      <a:cubicBezTo>
                        <a:pt x="374" y="9"/>
                        <a:pt x="748" y="-1"/>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IN"/>
                </a:p>
              </p:txBody>
            </p:sp>
          </p:grpSp>
          <p:grpSp>
            <p:nvGrpSpPr>
              <p:cNvPr id="91399" name="Group 99">
                <a:extLst>
                  <a:ext uri="{FF2B5EF4-FFF2-40B4-BE49-F238E27FC236}">
                    <a16:creationId xmlns:a16="http://schemas.microsoft.com/office/drawing/2014/main" id="{802B31B7-BC44-3BD4-A62D-D688BEC66857}"/>
                  </a:ext>
                </a:extLst>
              </p:cNvPr>
              <p:cNvGrpSpPr>
                <a:grpSpLocks/>
              </p:cNvGrpSpPr>
              <p:nvPr/>
            </p:nvGrpSpPr>
            <p:grpSpPr bwMode="auto">
              <a:xfrm>
                <a:off x="3286" y="458"/>
                <a:ext cx="611" cy="267"/>
                <a:chOff x="1276" y="510"/>
                <a:chExt cx="611" cy="258"/>
              </a:xfrm>
            </p:grpSpPr>
            <p:sp>
              <p:nvSpPr>
                <p:cNvPr id="91400" name="Arc 100">
                  <a:extLst>
                    <a:ext uri="{FF2B5EF4-FFF2-40B4-BE49-F238E27FC236}">
                      <a16:creationId xmlns:a16="http://schemas.microsoft.com/office/drawing/2014/main" id="{AA069F96-834B-DB0D-A351-1616C6ADB6FE}"/>
                    </a:ext>
                  </a:extLst>
                </p:cNvPr>
                <p:cNvSpPr>
                  <a:spLocks/>
                </p:cNvSpPr>
                <p:nvPr/>
              </p:nvSpPr>
              <p:spPr bwMode="auto">
                <a:xfrm>
                  <a:off x="1276" y="510"/>
                  <a:ext cx="611" cy="258"/>
                </a:xfrm>
                <a:custGeom>
                  <a:avLst/>
                  <a:gdLst>
                    <a:gd name="T0" fmla="*/ 0 w 35966"/>
                    <a:gd name="T1" fmla="*/ 0 h 21600"/>
                    <a:gd name="T2" fmla="*/ 0 w 35966"/>
                    <a:gd name="T3" fmla="*/ 0 h 21600"/>
                    <a:gd name="T4" fmla="*/ 0 w 35966"/>
                    <a:gd name="T5" fmla="*/ 0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1"/>
                        <a:pt x="17689" y="0"/>
                      </a:cubicBezTo>
                      <a:cubicBezTo>
                        <a:pt x="25109" y="0"/>
                        <a:pt x="32010" y="3809"/>
                        <a:pt x="35965" y="10088"/>
                      </a:cubicBezTo>
                    </a:path>
                    <a:path w="35966" h="21600" stroke="0" extrusionOk="0">
                      <a:moveTo>
                        <a:pt x="0" y="9204"/>
                      </a:moveTo>
                      <a:cubicBezTo>
                        <a:pt x="4042" y="3435"/>
                        <a:pt x="10644" y="-1"/>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IN"/>
                </a:p>
              </p:txBody>
            </p:sp>
            <p:sp>
              <p:nvSpPr>
                <p:cNvPr id="91401" name="Arc 101">
                  <a:extLst>
                    <a:ext uri="{FF2B5EF4-FFF2-40B4-BE49-F238E27FC236}">
                      <a16:creationId xmlns:a16="http://schemas.microsoft.com/office/drawing/2014/main" id="{9E273993-5112-6DAE-3D85-3F2B28A9FE73}"/>
                    </a:ext>
                  </a:extLst>
                </p:cNvPr>
                <p:cNvSpPr>
                  <a:spLocks/>
                </p:cNvSpPr>
                <p:nvPr/>
              </p:nvSpPr>
              <p:spPr bwMode="auto">
                <a:xfrm>
                  <a:off x="1278" y="512"/>
                  <a:ext cx="607" cy="256"/>
                </a:xfrm>
                <a:custGeom>
                  <a:avLst/>
                  <a:gdLst>
                    <a:gd name="T0" fmla="*/ 0 w 35940"/>
                    <a:gd name="T1" fmla="*/ 0 h 21600"/>
                    <a:gd name="T2" fmla="*/ 0 w 35940"/>
                    <a:gd name="T3" fmla="*/ 0 h 21600"/>
                    <a:gd name="T4" fmla="*/ 0 w 35940"/>
                    <a:gd name="T5" fmla="*/ 0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1"/>
                        <a:pt x="17675" y="0"/>
                      </a:cubicBezTo>
                      <a:cubicBezTo>
                        <a:pt x="25087" y="0"/>
                        <a:pt x="31982" y="3801"/>
                        <a:pt x="35939" y="10069"/>
                      </a:cubicBezTo>
                    </a:path>
                    <a:path w="35940" h="21600" stroke="0" extrusionOk="0">
                      <a:moveTo>
                        <a:pt x="-1" y="9184"/>
                      </a:moveTo>
                      <a:cubicBezTo>
                        <a:pt x="4043" y="3427"/>
                        <a:pt x="10638" y="-1"/>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IN"/>
                </a:p>
              </p:txBody>
            </p:sp>
          </p:grpSp>
        </p:grpSp>
        <p:sp>
          <p:nvSpPr>
            <p:cNvPr id="91392" name="Oval 102">
              <a:extLst>
                <a:ext uri="{FF2B5EF4-FFF2-40B4-BE49-F238E27FC236}">
                  <a16:creationId xmlns:a16="http://schemas.microsoft.com/office/drawing/2014/main" id="{307FFC8E-8DEF-E992-99B3-75479A37CA4F}"/>
                </a:ext>
              </a:extLst>
            </p:cNvPr>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1169" name="Line 103">
            <a:extLst>
              <a:ext uri="{FF2B5EF4-FFF2-40B4-BE49-F238E27FC236}">
                <a16:creationId xmlns:a16="http://schemas.microsoft.com/office/drawing/2014/main" id="{9593913A-D103-F2ED-A679-F602041CC0AC}"/>
              </a:ext>
            </a:extLst>
          </p:cNvPr>
          <p:cNvSpPr>
            <a:spLocks noChangeShapeType="1"/>
          </p:cNvSpPr>
          <p:nvPr/>
        </p:nvSpPr>
        <p:spPr bwMode="auto">
          <a:xfrm flipV="1">
            <a:off x="6705600" y="2760664"/>
            <a:ext cx="1143000" cy="573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170" name="Line 104">
            <a:extLst>
              <a:ext uri="{FF2B5EF4-FFF2-40B4-BE49-F238E27FC236}">
                <a16:creationId xmlns:a16="http://schemas.microsoft.com/office/drawing/2014/main" id="{323DDEE3-2AF1-27F9-3D36-0A98B6DCF8DA}"/>
              </a:ext>
            </a:extLst>
          </p:cNvPr>
          <p:cNvSpPr>
            <a:spLocks noChangeShapeType="1"/>
          </p:cNvSpPr>
          <p:nvPr/>
        </p:nvSpPr>
        <p:spPr bwMode="auto">
          <a:xfrm>
            <a:off x="3733800" y="2689226"/>
            <a:ext cx="838200" cy="1503363"/>
          </a:xfrm>
          <a:prstGeom prst="line">
            <a:avLst/>
          </a:prstGeom>
          <a:noFill/>
          <a:ln w="1905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171" name="Line 105">
            <a:extLst>
              <a:ext uri="{FF2B5EF4-FFF2-40B4-BE49-F238E27FC236}">
                <a16:creationId xmlns:a16="http://schemas.microsoft.com/office/drawing/2014/main" id="{F6FCFE26-2910-EE17-9651-C846ECDA37B0}"/>
              </a:ext>
            </a:extLst>
          </p:cNvPr>
          <p:cNvSpPr>
            <a:spLocks noChangeShapeType="1"/>
          </p:cNvSpPr>
          <p:nvPr/>
        </p:nvSpPr>
        <p:spPr bwMode="auto">
          <a:xfrm>
            <a:off x="4953000" y="2903538"/>
            <a:ext cx="0" cy="787400"/>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172" name="Line 106">
            <a:extLst>
              <a:ext uri="{FF2B5EF4-FFF2-40B4-BE49-F238E27FC236}">
                <a16:creationId xmlns:a16="http://schemas.microsoft.com/office/drawing/2014/main" id="{DFE4425F-4586-8C40-67F8-E6DCAA83CA1E}"/>
              </a:ext>
            </a:extLst>
          </p:cNvPr>
          <p:cNvSpPr>
            <a:spLocks noChangeShapeType="1"/>
          </p:cNvSpPr>
          <p:nvPr/>
        </p:nvSpPr>
        <p:spPr bwMode="auto">
          <a:xfrm flipV="1">
            <a:off x="5257800" y="3762375"/>
            <a:ext cx="1066800" cy="501650"/>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173" name="Line 107">
            <a:extLst>
              <a:ext uri="{FF2B5EF4-FFF2-40B4-BE49-F238E27FC236}">
                <a16:creationId xmlns:a16="http://schemas.microsoft.com/office/drawing/2014/main" id="{09E21342-75CE-E559-A83C-283D4ED69E54}"/>
              </a:ext>
            </a:extLst>
          </p:cNvPr>
          <p:cNvSpPr>
            <a:spLocks noChangeShapeType="1"/>
          </p:cNvSpPr>
          <p:nvPr/>
        </p:nvSpPr>
        <p:spPr bwMode="auto">
          <a:xfrm>
            <a:off x="5257800" y="4406900"/>
            <a:ext cx="2514600"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grpSp>
        <p:nvGrpSpPr>
          <p:cNvPr id="91174" name="Group 108">
            <a:extLst>
              <a:ext uri="{FF2B5EF4-FFF2-40B4-BE49-F238E27FC236}">
                <a16:creationId xmlns:a16="http://schemas.microsoft.com/office/drawing/2014/main" id="{6C603877-0DBD-1084-AB5E-15651687C7C9}"/>
              </a:ext>
            </a:extLst>
          </p:cNvPr>
          <p:cNvGrpSpPr>
            <a:grpSpLocks/>
          </p:cNvGrpSpPr>
          <p:nvPr/>
        </p:nvGrpSpPr>
        <p:grpSpPr bwMode="auto">
          <a:xfrm>
            <a:off x="8991600" y="3976689"/>
            <a:ext cx="1506538" cy="796925"/>
            <a:chOff x="400" y="634"/>
            <a:chExt cx="949" cy="534"/>
          </a:xfrm>
        </p:grpSpPr>
        <p:grpSp>
          <p:nvGrpSpPr>
            <p:cNvPr id="91368" name="Group 109">
              <a:extLst>
                <a:ext uri="{FF2B5EF4-FFF2-40B4-BE49-F238E27FC236}">
                  <a16:creationId xmlns:a16="http://schemas.microsoft.com/office/drawing/2014/main" id="{0DDB6AC6-C4CC-2286-0612-D64B6A20EDBC}"/>
                </a:ext>
              </a:extLst>
            </p:cNvPr>
            <p:cNvGrpSpPr>
              <a:grpSpLocks/>
            </p:cNvGrpSpPr>
            <p:nvPr/>
          </p:nvGrpSpPr>
          <p:grpSpPr bwMode="auto">
            <a:xfrm>
              <a:off x="400" y="634"/>
              <a:ext cx="949" cy="534"/>
              <a:chOff x="2880" y="458"/>
              <a:chExt cx="1491" cy="840"/>
            </a:xfrm>
          </p:grpSpPr>
          <p:grpSp>
            <p:nvGrpSpPr>
              <p:cNvPr id="91370" name="Group 110">
                <a:extLst>
                  <a:ext uri="{FF2B5EF4-FFF2-40B4-BE49-F238E27FC236}">
                    <a16:creationId xmlns:a16="http://schemas.microsoft.com/office/drawing/2014/main" id="{0684F18A-954D-71F8-CF6E-CF332CC1FAB5}"/>
                  </a:ext>
                </a:extLst>
              </p:cNvPr>
              <p:cNvGrpSpPr>
                <a:grpSpLocks/>
              </p:cNvGrpSpPr>
              <p:nvPr/>
            </p:nvGrpSpPr>
            <p:grpSpPr bwMode="auto">
              <a:xfrm>
                <a:off x="3004" y="544"/>
                <a:ext cx="320" cy="246"/>
                <a:chOff x="998" y="593"/>
                <a:chExt cx="316" cy="217"/>
              </a:xfrm>
            </p:grpSpPr>
            <p:sp>
              <p:nvSpPr>
                <p:cNvPr id="91389" name="Arc 111">
                  <a:extLst>
                    <a:ext uri="{FF2B5EF4-FFF2-40B4-BE49-F238E27FC236}">
                      <a16:creationId xmlns:a16="http://schemas.microsoft.com/office/drawing/2014/main" id="{DB0FE279-6A3B-92FE-C830-068CBDA2CA63}"/>
                    </a:ext>
                  </a:extLst>
                </p:cNvPr>
                <p:cNvSpPr>
                  <a:spLocks/>
                </p:cNvSpPr>
                <p:nvPr/>
              </p:nvSpPr>
              <p:spPr bwMode="auto">
                <a:xfrm>
                  <a:off x="998" y="593"/>
                  <a:ext cx="316" cy="217"/>
                </a:xfrm>
                <a:custGeom>
                  <a:avLst/>
                  <a:gdLst>
                    <a:gd name="T0" fmla="*/ 0 w 21600"/>
                    <a:gd name="T1" fmla="*/ 0 h 24929"/>
                    <a:gd name="T2" fmla="*/ 0 w 21600"/>
                    <a:gd name="T3" fmla="*/ 0 h 24929"/>
                    <a:gd name="T4" fmla="*/ 0 w 21600"/>
                    <a:gd name="T5" fmla="*/ 0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1" y="9697"/>
                        <a:pt x="9629" y="37"/>
                        <a:pt x="21532" y="0"/>
                      </a:cubicBezTo>
                    </a:path>
                    <a:path w="21600" h="24929" stroke="0" extrusionOk="0">
                      <a:moveTo>
                        <a:pt x="258" y="24928"/>
                      </a:moveTo>
                      <a:cubicBezTo>
                        <a:pt x="86" y="23827"/>
                        <a:pt x="0" y="22714"/>
                        <a:pt x="0" y="21600"/>
                      </a:cubicBezTo>
                      <a:cubicBezTo>
                        <a:pt x="-1"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IN"/>
                </a:p>
              </p:txBody>
            </p:sp>
            <p:sp>
              <p:nvSpPr>
                <p:cNvPr id="91390" name="Arc 112">
                  <a:extLst>
                    <a:ext uri="{FF2B5EF4-FFF2-40B4-BE49-F238E27FC236}">
                      <a16:creationId xmlns:a16="http://schemas.microsoft.com/office/drawing/2014/main" id="{37F34D8E-F0B2-FBBF-644A-346A16AF1E2D}"/>
                    </a:ext>
                  </a:extLst>
                </p:cNvPr>
                <p:cNvSpPr>
                  <a:spLocks/>
                </p:cNvSpPr>
                <p:nvPr/>
              </p:nvSpPr>
              <p:spPr bwMode="auto">
                <a:xfrm>
                  <a:off x="1000" y="595"/>
                  <a:ext cx="314" cy="215"/>
                </a:xfrm>
                <a:custGeom>
                  <a:avLst/>
                  <a:gdLst>
                    <a:gd name="T0" fmla="*/ 0 w 21600"/>
                    <a:gd name="T1" fmla="*/ 0 h 24943"/>
                    <a:gd name="T2" fmla="*/ 0 w 21600"/>
                    <a:gd name="T3" fmla="*/ 0 h 24943"/>
                    <a:gd name="T4" fmla="*/ 0 w 21600"/>
                    <a:gd name="T5" fmla="*/ 0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1" y="9697"/>
                        <a:pt x="9629" y="37"/>
                        <a:pt x="21532" y="0"/>
                      </a:cubicBezTo>
                    </a:path>
                    <a:path w="21600" h="24943" stroke="0" extrusionOk="0">
                      <a:moveTo>
                        <a:pt x="260" y="24942"/>
                      </a:moveTo>
                      <a:cubicBezTo>
                        <a:pt x="87" y="23837"/>
                        <a:pt x="0" y="22719"/>
                        <a:pt x="0" y="21600"/>
                      </a:cubicBezTo>
                      <a:cubicBezTo>
                        <a:pt x="-1"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IN"/>
                </a:p>
              </p:txBody>
            </p:sp>
          </p:grpSp>
          <p:grpSp>
            <p:nvGrpSpPr>
              <p:cNvPr id="91371" name="Group 113">
                <a:extLst>
                  <a:ext uri="{FF2B5EF4-FFF2-40B4-BE49-F238E27FC236}">
                    <a16:creationId xmlns:a16="http://schemas.microsoft.com/office/drawing/2014/main" id="{7F7380A0-C86A-ED28-FD67-E77DA5EC8CC2}"/>
                  </a:ext>
                </a:extLst>
              </p:cNvPr>
              <p:cNvGrpSpPr>
                <a:grpSpLocks/>
              </p:cNvGrpSpPr>
              <p:nvPr/>
            </p:nvGrpSpPr>
            <p:grpSpPr bwMode="auto">
              <a:xfrm>
                <a:off x="3056" y="1022"/>
                <a:ext cx="478" cy="234"/>
                <a:chOff x="1046" y="1055"/>
                <a:chExt cx="470" cy="230"/>
              </a:xfrm>
            </p:grpSpPr>
            <p:sp>
              <p:nvSpPr>
                <p:cNvPr id="91387" name="Arc 114">
                  <a:extLst>
                    <a:ext uri="{FF2B5EF4-FFF2-40B4-BE49-F238E27FC236}">
                      <a16:creationId xmlns:a16="http://schemas.microsoft.com/office/drawing/2014/main" id="{74BC6BC3-DC96-840F-A71F-42DAF70D96F0}"/>
                    </a:ext>
                  </a:extLst>
                </p:cNvPr>
                <p:cNvSpPr>
                  <a:spLocks/>
                </p:cNvSpPr>
                <p:nvPr/>
              </p:nvSpPr>
              <p:spPr bwMode="auto">
                <a:xfrm>
                  <a:off x="1046" y="1055"/>
                  <a:ext cx="470" cy="230"/>
                </a:xfrm>
                <a:custGeom>
                  <a:avLst/>
                  <a:gdLst>
                    <a:gd name="T0" fmla="*/ 0 w 29457"/>
                    <a:gd name="T1" fmla="*/ 0 h 21600"/>
                    <a:gd name="T2" fmla="*/ 0 w 29457"/>
                    <a:gd name="T3" fmla="*/ 0 h 21600"/>
                    <a:gd name="T4" fmla="*/ 0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599"/>
                        <a:pt x="21060" y="21600"/>
                      </a:cubicBezTo>
                      <a:cubicBezTo>
                        <a:pt x="10979" y="21600"/>
                        <a:pt x="2238" y="14626"/>
                        <a:pt x="-1" y="4798"/>
                      </a:cubicBezTo>
                    </a:path>
                    <a:path w="29457" h="21600" stroke="0" extrusionOk="0">
                      <a:moveTo>
                        <a:pt x="29457" y="19901"/>
                      </a:moveTo>
                      <a:cubicBezTo>
                        <a:pt x="26799" y="21022"/>
                        <a:pt x="23944" y="21599"/>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IN"/>
                </a:p>
              </p:txBody>
            </p:sp>
            <p:sp>
              <p:nvSpPr>
                <p:cNvPr id="91388" name="Arc 115">
                  <a:extLst>
                    <a:ext uri="{FF2B5EF4-FFF2-40B4-BE49-F238E27FC236}">
                      <a16:creationId xmlns:a16="http://schemas.microsoft.com/office/drawing/2014/main" id="{7E555AF0-8060-BEDB-74BE-01524F8F0EA4}"/>
                    </a:ext>
                  </a:extLst>
                </p:cNvPr>
                <p:cNvSpPr>
                  <a:spLocks/>
                </p:cNvSpPr>
                <p:nvPr/>
              </p:nvSpPr>
              <p:spPr bwMode="auto">
                <a:xfrm>
                  <a:off x="1048" y="1055"/>
                  <a:ext cx="467" cy="228"/>
                </a:xfrm>
                <a:custGeom>
                  <a:avLst/>
                  <a:gdLst>
                    <a:gd name="T0" fmla="*/ 0 w 29433"/>
                    <a:gd name="T1" fmla="*/ 0 h 21600"/>
                    <a:gd name="T2" fmla="*/ 0 w 29433"/>
                    <a:gd name="T3" fmla="*/ 0 h 21600"/>
                    <a:gd name="T4" fmla="*/ 0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599"/>
                        <a:pt x="21057" y="21600"/>
                      </a:cubicBezTo>
                      <a:cubicBezTo>
                        <a:pt x="10981" y="21600"/>
                        <a:pt x="2244" y="14634"/>
                        <a:pt x="-1" y="4812"/>
                      </a:cubicBezTo>
                    </a:path>
                    <a:path w="29433" h="21600" stroke="0" extrusionOk="0">
                      <a:moveTo>
                        <a:pt x="29432" y="19909"/>
                      </a:moveTo>
                      <a:cubicBezTo>
                        <a:pt x="26781" y="21025"/>
                        <a:pt x="23933" y="21599"/>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IN"/>
                </a:p>
              </p:txBody>
            </p:sp>
          </p:grpSp>
          <p:grpSp>
            <p:nvGrpSpPr>
              <p:cNvPr id="91372" name="Group 116">
                <a:extLst>
                  <a:ext uri="{FF2B5EF4-FFF2-40B4-BE49-F238E27FC236}">
                    <a16:creationId xmlns:a16="http://schemas.microsoft.com/office/drawing/2014/main" id="{24D7816D-E360-1845-B6F4-B8EC07110948}"/>
                  </a:ext>
                </a:extLst>
              </p:cNvPr>
              <p:cNvGrpSpPr>
                <a:grpSpLocks/>
              </p:cNvGrpSpPr>
              <p:nvPr/>
            </p:nvGrpSpPr>
            <p:grpSpPr bwMode="auto">
              <a:xfrm>
                <a:off x="2880" y="780"/>
                <a:ext cx="252" cy="310"/>
                <a:chOff x="870" y="821"/>
                <a:chExt cx="252" cy="300"/>
              </a:xfrm>
            </p:grpSpPr>
            <p:sp>
              <p:nvSpPr>
                <p:cNvPr id="91385" name="Arc 117">
                  <a:extLst>
                    <a:ext uri="{FF2B5EF4-FFF2-40B4-BE49-F238E27FC236}">
                      <a16:creationId xmlns:a16="http://schemas.microsoft.com/office/drawing/2014/main" id="{CC670FA0-D5BE-61C8-6720-885C2A985C2C}"/>
                    </a:ext>
                  </a:extLst>
                </p:cNvPr>
                <p:cNvSpPr>
                  <a:spLocks/>
                </p:cNvSpPr>
                <p:nvPr/>
              </p:nvSpPr>
              <p:spPr bwMode="auto">
                <a:xfrm>
                  <a:off x="870" y="821"/>
                  <a:ext cx="252" cy="300"/>
                </a:xfrm>
                <a:custGeom>
                  <a:avLst/>
                  <a:gdLst>
                    <a:gd name="T0" fmla="*/ 0 w 21600"/>
                    <a:gd name="T1" fmla="*/ 0 h 41592"/>
                    <a:gd name="T2" fmla="*/ 0 w 21600"/>
                    <a:gd name="T3" fmla="*/ 0 h 41592"/>
                    <a:gd name="T4" fmla="*/ 0 w 21600"/>
                    <a:gd name="T5" fmla="*/ 0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1" y="11223"/>
                        <a:pt x="5501" y="3210"/>
                        <a:pt x="13839" y="0"/>
                      </a:cubicBezTo>
                    </a:path>
                    <a:path w="21600" h="41592" stroke="0" extrusionOk="0">
                      <a:moveTo>
                        <a:pt x="18924" y="41591"/>
                      </a:moveTo>
                      <a:cubicBezTo>
                        <a:pt x="8113" y="40241"/>
                        <a:pt x="0" y="31052"/>
                        <a:pt x="0" y="20158"/>
                      </a:cubicBezTo>
                      <a:cubicBezTo>
                        <a:pt x="-1"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IN"/>
                </a:p>
              </p:txBody>
            </p:sp>
            <p:sp>
              <p:nvSpPr>
                <p:cNvPr id="91386" name="Arc 118">
                  <a:extLst>
                    <a:ext uri="{FF2B5EF4-FFF2-40B4-BE49-F238E27FC236}">
                      <a16:creationId xmlns:a16="http://schemas.microsoft.com/office/drawing/2014/main" id="{F72EB956-6BCB-AB90-A922-0C065148D0DE}"/>
                    </a:ext>
                  </a:extLst>
                </p:cNvPr>
                <p:cNvSpPr>
                  <a:spLocks/>
                </p:cNvSpPr>
                <p:nvPr/>
              </p:nvSpPr>
              <p:spPr bwMode="auto">
                <a:xfrm>
                  <a:off x="872" y="823"/>
                  <a:ext cx="250" cy="297"/>
                </a:xfrm>
                <a:custGeom>
                  <a:avLst/>
                  <a:gdLst>
                    <a:gd name="T0" fmla="*/ 0 w 21600"/>
                    <a:gd name="T1" fmla="*/ 0 h 41605"/>
                    <a:gd name="T2" fmla="*/ 0 w 21600"/>
                    <a:gd name="T3" fmla="*/ 0 h 41605"/>
                    <a:gd name="T4" fmla="*/ 0 w 21600"/>
                    <a:gd name="T5" fmla="*/ 0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1" y="11222"/>
                        <a:pt x="5516" y="3201"/>
                        <a:pt x="13871" y="-1"/>
                      </a:cubicBezTo>
                    </a:path>
                    <a:path w="21600" h="41605" stroke="0" extrusionOk="0">
                      <a:moveTo>
                        <a:pt x="18936" y="41605"/>
                      </a:moveTo>
                      <a:cubicBezTo>
                        <a:pt x="8120" y="40261"/>
                        <a:pt x="0" y="31069"/>
                        <a:pt x="0" y="20170"/>
                      </a:cubicBezTo>
                      <a:cubicBezTo>
                        <a:pt x="-1"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IN"/>
                </a:p>
              </p:txBody>
            </p:sp>
          </p:grpSp>
          <p:grpSp>
            <p:nvGrpSpPr>
              <p:cNvPr id="91373" name="Group 119">
                <a:extLst>
                  <a:ext uri="{FF2B5EF4-FFF2-40B4-BE49-F238E27FC236}">
                    <a16:creationId xmlns:a16="http://schemas.microsoft.com/office/drawing/2014/main" id="{1E749FAF-2BAC-5ECE-6E1E-7739C02BBD15}"/>
                  </a:ext>
                </a:extLst>
              </p:cNvPr>
              <p:cNvGrpSpPr>
                <a:grpSpLocks/>
              </p:cNvGrpSpPr>
              <p:nvPr/>
            </p:nvGrpSpPr>
            <p:grpSpPr bwMode="auto">
              <a:xfrm>
                <a:off x="3501" y="1054"/>
                <a:ext cx="702" cy="244"/>
                <a:chOff x="1491" y="1086"/>
                <a:chExt cx="702" cy="236"/>
              </a:xfrm>
            </p:grpSpPr>
            <p:sp>
              <p:nvSpPr>
                <p:cNvPr id="91383" name="Arc 120">
                  <a:extLst>
                    <a:ext uri="{FF2B5EF4-FFF2-40B4-BE49-F238E27FC236}">
                      <a16:creationId xmlns:a16="http://schemas.microsoft.com/office/drawing/2014/main" id="{0D576062-ECD0-B338-0C14-B7CA8C2D027A}"/>
                    </a:ext>
                  </a:extLst>
                </p:cNvPr>
                <p:cNvSpPr>
                  <a:spLocks/>
                </p:cNvSpPr>
                <p:nvPr/>
              </p:nvSpPr>
              <p:spPr bwMode="auto">
                <a:xfrm>
                  <a:off x="1491" y="1086"/>
                  <a:ext cx="702" cy="236"/>
                </a:xfrm>
                <a:custGeom>
                  <a:avLst/>
                  <a:gdLst>
                    <a:gd name="T0" fmla="*/ 0 w 37420"/>
                    <a:gd name="T1" fmla="*/ 0 h 21600"/>
                    <a:gd name="T2" fmla="*/ 0 w 37420"/>
                    <a:gd name="T3" fmla="*/ 0 h 21600"/>
                    <a:gd name="T4" fmla="*/ 0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IN"/>
                </a:p>
              </p:txBody>
            </p:sp>
            <p:sp>
              <p:nvSpPr>
                <p:cNvPr id="91384" name="Arc 121">
                  <a:extLst>
                    <a:ext uri="{FF2B5EF4-FFF2-40B4-BE49-F238E27FC236}">
                      <a16:creationId xmlns:a16="http://schemas.microsoft.com/office/drawing/2014/main" id="{AD91400A-6A18-16CA-97EC-CAFF3870340D}"/>
                    </a:ext>
                  </a:extLst>
                </p:cNvPr>
                <p:cNvSpPr>
                  <a:spLocks/>
                </p:cNvSpPr>
                <p:nvPr/>
              </p:nvSpPr>
              <p:spPr bwMode="auto">
                <a:xfrm>
                  <a:off x="1493" y="1086"/>
                  <a:ext cx="698" cy="234"/>
                </a:xfrm>
                <a:custGeom>
                  <a:avLst/>
                  <a:gdLst>
                    <a:gd name="T0" fmla="*/ 0 w 37394"/>
                    <a:gd name="T1" fmla="*/ 0 h 21600"/>
                    <a:gd name="T2" fmla="*/ 0 w 37394"/>
                    <a:gd name="T3" fmla="*/ 0 h 21600"/>
                    <a:gd name="T4" fmla="*/ 0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IN"/>
                </a:p>
              </p:txBody>
            </p:sp>
          </p:grpSp>
          <p:grpSp>
            <p:nvGrpSpPr>
              <p:cNvPr id="91374" name="Group 122">
                <a:extLst>
                  <a:ext uri="{FF2B5EF4-FFF2-40B4-BE49-F238E27FC236}">
                    <a16:creationId xmlns:a16="http://schemas.microsoft.com/office/drawing/2014/main" id="{22104B37-59D7-35C2-2A02-74BB079487CF}"/>
                  </a:ext>
                </a:extLst>
              </p:cNvPr>
              <p:cNvGrpSpPr>
                <a:grpSpLocks/>
              </p:cNvGrpSpPr>
              <p:nvPr/>
            </p:nvGrpSpPr>
            <p:grpSpPr bwMode="auto">
              <a:xfrm>
                <a:off x="3991" y="770"/>
                <a:ext cx="380" cy="317"/>
                <a:chOff x="1981" y="812"/>
                <a:chExt cx="380" cy="306"/>
              </a:xfrm>
            </p:grpSpPr>
            <p:sp>
              <p:nvSpPr>
                <p:cNvPr id="91381" name="Arc 123">
                  <a:extLst>
                    <a:ext uri="{FF2B5EF4-FFF2-40B4-BE49-F238E27FC236}">
                      <a16:creationId xmlns:a16="http://schemas.microsoft.com/office/drawing/2014/main" id="{CC3C3C6F-6476-C2BF-9C18-A9AD3C1151A0}"/>
                    </a:ext>
                  </a:extLst>
                </p:cNvPr>
                <p:cNvSpPr>
                  <a:spLocks/>
                </p:cNvSpPr>
                <p:nvPr/>
              </p:nvSpPr>
              <p:spPr bwMode="auto">
                <a:xfrm>
                  <a:off x="1981" y="812"/>
                  <a:ext cx="380" cy="306"/>
                </a:xfrm>
                <a:custGeom>
                  <a:avLst/>
                  <a:gdLst>
                    <a:gd name="T0" fmla="*/ 0 w 21600"/>
                    <a:gd name="T1" fmla="*/ 0 h 35488"/>
                    <a:gd name="T2" fmla="*/ 0 w 21600"/>
                    <a:gd name="T3" fmla="*/ 0 h 35488"/>
                    <a:gd name="T4" fmla="*/ 0 w 21600"/>
                    <a:gd name="T5" fmla="*/ 0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IN"/>
                </a:p>
              </p:txBody>
            </p:sp>
            <p:sp>
              <p:nvSpPr>
                <p:cNvPr id="91382" name="Arc 124">
                  <a:extLst>
                    <a:ext uri="{FF2B5EF4-FFF2-40B4-BE49-F238E27FC236}">
                      <a16:creationId xmlns:a16="http://schemas.microsoft.com/office/drawing/2014/main" id="{82C51738-76DB-B3F4-5744-0098D12CB0B5}"/>
                    </a:ext>
                  </a:extLst>
                </p:cNvPr>
                <p:cNvSpPr>
                  <a:spLocks/>
                </p:cNvSpPr>
                <p:nvPr/>
              </p:nvSpPr>
              <p:spPr bwMode="auto">
                <a:xfrm>
                  <a:off x="1981" y="813"/>
                  <a:ext cx="378" cy="304"/>
                </a:xfrm>
                <a:custGeom>
                  <a:avLst/>
                  <a:gdLst>
                    <a:gd name="T0" fmla="*/ 0 w 21600"/>
                    <a:gd name="T1" fmla="*/ 0 h 35551"/>
                    <a:gd name="T2" fmla="*/ 0 w 21600"/>
                    <a:gd name="T3" fmla="*/ 0 h 35551"/>
                    <a:gd name="T4" fmla="*/ 0 w 21600"/>
                    <a:gd name="T5" fmla="*/ 0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IN"/>
                </a:p>
              </p:txBody>
            </p:sp>
          </p:grpSp>
          <p:grpSp>
            <p:nvGrpSpPr>
              <p:cNvPr id="91375" name="Group 125">
                <a:extLst>
                  <a:ext uri="{FF2B5EF4-FFF2-40B4-BE49-F238E27FC236}">
                    <a16:creationId xmlns:a16="http://schemas.microsoft.com/office/drawing/2014/main" id="{A2BE8050-0A14-DB7D-4097-725EF874199D}"/>
                  </a:ext>
                </a:extLst>
              </p:cNvPr>
              <p:cNvGrpSpPr>
                <a:grpSpLocks/>
              </p:cNvGrpSpPr>
              <p:nvPr/>
            </p:nvGrpSpPr>
            <p:grpSpPr bwMode="auto">
              <a:xfrm>
                <a:off x="3866" y="551"/>
                <a:ext cx="369" cy="218"/>
                <a:chOff x="1856" y="600"/>
                <a:chExt cx="363" cy="191"/>
              </a:xfrm>
            </p:grpSpPr>
            <p:sp>
              <p:nvSpPr>
                <p:cNvPr id="91379" name="Arc 126">
                  <a:extLst>
                    <a:ext uri="{FF2B5EF4-FFF2-40B4-BE49-F238E27FC236}">
                      <a16:creationId xmlns:a16="http://schemas.microsoft.com/office/drawing/2014/main" id="{45171348-081A-2C60-D576-A0D185608D7A}"/>
                    </a:ext>
                  </a:extLst>
                </p:cNvPr>
                <p:cNvSpPr>
                  <a:spLocks/>
                </p:cNvSpPr>
                <p:nvPr/>
              </p:nvSpPr>
              <p:spPr bwMode="auto">
                <a:xfrm>
                  <a:off x="1856" y="600"/>
                  <a:ext cx="363" cy="191"/>
                </a:xfrm>
                <a:custGeom>
                  <a:avLst/>
                  <a:gdLst>
                    <a:gd name="T0" fmla="*/ 0 w 22728"/>
                    <a:gd name="T1" fmla="*/ 0 h 21600"/>
                    <a:gd name="T2" fmla="*/ 0 w 22728"/>
                    <a:gd name="T3" fmla="*/ 0 h 21600"/>
                    <a:gd name="T4" fmla="*/ 0 w 22728"/>
                    <a:gd name="T5" fmla="*/ 0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1"/>
                        <a:pt x="1128" y="0"/>
                      </a:cubicBezTo>
                      <a:cubicBezTo>
                        <a:pt x="13012" y="0"/>
                        <a:pt x="22664" y="9601"/>
                        <a:pt x="22727" y="21486"/>
                      </a:cubicBezTo>
                    </a:path>
                    <a:path w="22728" h="21600" stroke="0" extrusionOk="0">
                      <a:moveTo>
                        <a:pt x="0" y="29"/>
                      </a:moveTo>
                      <a:cubicBezTo>
                        <a:pt x="375" y="9"/>
                        <a:pt x="751" y="-1"/>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IN"/>
                </a:p>
              </p:txBody>
            </p:sp>
            <p:sp>
              <p:nvSpPr>
                <p:cNvPr id="91380" name="Arc 127">
                  <a:extLst>
                    <a:ext uri="{FF2B5EF4-FFF2-40B4-BE49-F238E27FC236}">
                      <a16:creationId xmlns:a16="http://schemas.microsoft.com/office/drawing/2014/main" id="{2ED0FD9E-825F-4340-99B1-C02BE6DAA089}"/>
                    </a:ext>
                  </a:extLst>
                </p:cNvPr>
                <p:cNvSpPr>
                  <a:spLocks/>
                </p:cNvSpPr>
                <p:nvPr/>
              </p:nvSpPr>
              <p:spPr bwMode="auto">
                <a:xfrm>
                  <a:off x="1856" y="602"/>
                  <a:ext cx="361" cy="189"/>
                </a:xfrm>
                <a:custGeom>
                  <a:avLst/>
                  <a:gdLst>
                    <a:gd name="T0" fmla="*/ 0 w 22723"/>
                    <a:gd name="T1" fmla="*/ 0 h 21600"/>
                    <a:gd name="T2" fmla="*/ 0 w 22723"/>
                    <a:gd name="T3" fmla="*/ 0 h 21600"/>
                    <a:gd name="T4" fmla="*/ 0 w 22723"/>
                    <a:gd name="T5" fmla="*/ 0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1"/>
                        <a:pt x="1123" y="0"/>
                      </a:cubicBezTo>
                      <a:cubicBezTo>
                        <a:pt x="13007" y="0"/>
                        <a:pt x="22659" y="9601"/>
                        <a:pt x="22722" y="21486"/>
                      </a:cubicBezTo>
                    </a:path>
                    <a:path w="22723" h="21600" stroke="0" extrusionOk="0">
                      <a:moveTo>
                        <a:pt x="0" y="29"/>
                      </a:moveTo>
                      <a:cubicBezTo>
                        <a:pt x="374" y="9"/>
                        <a:pt x="748" y="-1"/>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IN"/>
                </a:p>
              </p:txBody>
            </p:sp>
          </p:grpSp>
          <p:grpSp>
            <p:nvGrpSpPr>
              <p:cNvPr id="91376" name="Group 128">
                <a:extLst>
                  <a:ext uri="{FF2B5EF4-FFF2-40B4-BE49-F238E27FC236}">
                    <a16:creationId xmlns:a16="http://schemas.microsoft.com/office/drawing/2014/main" id="{FF1D9589-170C-D2F1-8674-F9E243BD68A3}"/>
                  </a:ext>
                </a:extLst>
              </p:cNvPr>
              <p:cNvGrpSpPr>
                <a:grpSpLocks/>
              </p:cNvGrpSpPr>
              <p:nvPr/>
            </p:nvGrpSpPr>
            <p:grpSpPr bwMode="auto">
              <a:xfrm>
                <a:off x="3286" y="458"/>
                <a:ext cx="611" cy="267"/>
                <a:chOff x="1276" y="510"/>
                <a:chExt cx="611" cy="258"/>
              </a:xfrm>
            </p:grpSpPr>
            <p:sp>
              <p:nvSpPr>
                <p:cNvPr id="91377" name="Arc 129">
                  <a:extLst>
                    <a:ext uri="{FF2B5EF4-FFF2-40B4-BE49-F238E27FC236}">
                      <a16:creationId xmlns:a16="http://schemas.microsoft.com/office/drawing/2014/main" id="{91CDF261-FC4A-4AA9-66E0-A5BA4D5EA7EE}"/>
                    </a:ext>
                  </a:extLst>
                </p:cNvPr>
                <p:cNvSpPr>
                  <a:spLocks/>
                </p:cNvSpPr>
                <p:nvPr/>
              </p:nvSpPr>
              <p:spPr bwMode="auto">
                <a:xfrm>
                  <a:off x="1276" y="510"/>
                  <a:ext cx="611" cy="258"/>
                </a:xfrm>
                <a:custGeom>
                  <a:avLst/>
                  <a:gdLst>
                    <a:gd name="T0" fmla="*/ 0 w 35966"/>
                    <a:gd name="T1" fmla="*/ 0 h 21600"/>
                    <a:gd name="T2" fmla="*/ 0 w 35966"/>
                    <a:gd name="T3" fmla="*/ 0 h 21600"/>
                    <a:gd name="T4" fmla="*/ 0 w 35966"/>
                    <a:gd name="T5" fmla="*/ 0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1"/>
                        <a:pt x="17689" y="0"/>
                      </a:cubicBezTo>
                      <a:cubicBezTo>
                        <a:pt x="25109" y="0"/>
                        <a:pt x="32010" y="3809"/>
                        <a:pt x="35965" y="10088"/>
                      </a:cubicBezTo>
                    </a:path>
                    <a:path w="35966" h="21600" stroke="0" extrusionOk="0">
                      <a:moveTo>
                        <a:pt x="0" y="9204"/>
                      </a:moveTo>
                      <a:cubicBezTo>
                        <a:pt x="4042" y="3435"/>
                        <a:pt x="10644" y="-1"/>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IN"/>
                </a:p>
              </p:txBody>
            </p:sp>
            <p:sp>
              <p:nvSpPr>
                <p:cNvPr id="91378" name="Arc 130">
                  <a:extLst>
                    <a:ext uri="{FF2B5EF4-FFF2-40B4-BE49-F238E27FC236}">
                      <a16:creationId xmlns:a16="http://schemas.microsoft.com/office/drawing/2014/main" id="{A0C245E3-BA74-5354-6B6F-DC2B694C5ABC}"/>
                    </a:ext>
                  </a:extLst>
                </p:cNvPr>
                <p:cNvSpPr>
                  <a:spLocks/>
                </p:cNvSpPr>
                <p:nvPr/>
              </p:nvSpPr>
              <p:spPr bwMode="auto">
                <a:xfrm>
                  <a:off x="1278" y="512"/>
                  <a:ext cx="607" cy="256"/>
                </a:xfrm>
                <a:custGeom>
                  <a:avLst/>
                  <a:gdLst>
                    <a:gd name="T0" fmla="*/ 0 w 35940"/>
                    <a:gd name="T1" fmla="*/ 0 h 21600"/>
                    <a:gd name="T2" fmla="*/ 0 w 35940"/>
                    <a:gd name="T3" fmla="*/ 0 h 21600"/>
                    <a:gd name="T4" fmla="*/ 0 w 35940"/>
                    <a:gd name="T5" fmla="*/ 0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1"/>
                        <a:pt x="17675" y="0"/>
                      </a:cubicBezTo>
                      <a:cubicBezTo>
                        <a:pt x="25087" y="0"/>
                        <a:pt x="31982" y="3801"/>
                        <a:pt x="35939" y="10069"/>
                      </a:cubicBezTo>
                    </a:path>
                    <a:path w="35940" h="21600" stroke="0" extrusionOk="0">
                      <a:moveTo>
                        <a:pt x="-1" y="9184"/>
                      </a:moveTo>
                      <a:cubicBezTo>
                        <a:pt x="4043" y="3427"/>
                        <a:pt x="10638" y="-1"/>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IN"/>
                </a:p>
              </p:txBody>
            </p:sp>
          </p:grpSp>
        </p:grpSp>
        <p:sp>
          <p:nvSpPr>
            <p:cNvPr id="91369" name="Oval 131">
              <a:extLst>
                <a:ext uri="{FF2B5EF4-FFF2-40B4-BE49-F238E27FC236}">
                  <a16:creationId xmlns:a16="http://schemas.microsoft.com/office/drawing/2014/main" id="{56BA7DFC-7B5B-7F1D-E749-AA15C8551D6D}"/>
                </a:ext>
              </a:extLst>
            </p:cNvPr>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1175" name="Text Box 132">
            <a:extLst>
              <a:ext uri="{FF2B5EF4-FFF2-40B4-BE49-F238E27FC236}">
                <a16:creationId xmlns:a16="http://schemas.microsoft.com/office/drawing/2014/main" id="{5BA4158B-6305-5CFC-2A2B-8712E0C29BB9}"/>
              </a:ext>
            </a:extLst>
          </p:cNvPr>
          <p:cNvSpPr txBox="1">
            <a:spLocks noChangeArrowheads="1"/>
          </p:cNvSpPr>
          <p:nvPr/>
        </p:nvSpPr>
        <p:spPr bwMode="auto">
          <a:xfrm>
            <a:off x="7839530" y="4621214"/>
            <a:ext cx="562655"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GGSN</a:t>
            </a:r>
          </a:p>
        </p:txBody>
      </p:sp>
      <p:sp>
        <p:nvSpPr>
          <p:cNvPr id="91176" name="Line 133">
            <a:extLst>
              <a:ext uri="{FF2B5EF4-FFF2-40B4-BE49-F238E27FC236}">
                <a16:creationId xmlns:a16="http://schemas.microsoft.com/office/drawing/2014/main" id="{C86F143D-E1DD-F0A2-B96D-A6E8338FBAB2}"/>
              </a:ext>
            </a:extLst>
          </p:cNvPr>
          <p:cNvSpPr>
            <a:spLocks noChangeShapeType="1"/>
          </p:cNvSpPr>
          <p:nvPr/>
        </p:nvSpPr>
        <p:spPr bwMode="auto">
          <a:xfrm>
            <a:off x="8458200" y="4406900"/>
            <a:ext cx="533400"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177" name="Line 134">
            <a:extLst>
              <a:ext uri="{FF2B5EF4-FFF2-40B4-BE49-F238E27FC236}">
                <a16:creationId xmlns:a16="http://schemas.microsoft.com/office/drawing/2014/main" id="{9425C3B5-7C3E-03CD-D864-4B289BEDAA51}"/>
              </a:ext>
            </a:extLst>
          </p:cNvPr>
          <p:cNvSpPr>
            <a:spLocks noChangeShapeType="1"/>
          </p:cNvSpPr>
          <p:nvPr/>
        </p:nvSpPr>
        <p:spPr bwMode="auto">
          <a:xfrm>
            <a:off x="6629400" y="3762375"/>
            <a:ext cx="1143000" cy="573088"/>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178" name="Text Box 135">
            <a:extLst>
              <a:ext uri="{FF2B5EF4-FFF2-40B4-BE49-F238E27FC236}">
                <a16:creationId xmlns:a16="http://schemas.microsoft.com/office/drawing/2014/main" id="{1F2416CB-5B9D-2216-F0E9-13F22094A673}"/>
              </a:ext>
            </a:extLst>
          </p:cNvPr>
          <p:cNvSpPr txBox="1">
            <a:spLocks noChangeArrowheads="1"/>
          </p:cNvSpPr>
          <p:nvPr/>
        </p:nvSpPr>
        <p:spPr bwMode="auto">
          <a:xfrm>
            <a:off x="9421772" y="2286001"/>
            <a:ext cx="665247"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latin typeface="Arial" panose="020B0604020202020204" pitchFamily="34" charset="0"/>
              </a:rPr>
              <a:t>PSTN</a:t>
            </a:r>
          </a:p>
        </p:txBody>
      </p:sp>
      <p:sp>
        <p:nvSpPr>
          <p:cNvPr id="91179" name="Text Box 136">
            <a:extLst>
              <a:ext uri="{FF2B5EF4-FFF2-40B4-BE49-F238E27FC236}">
                <a16:creationId xmlns:a16="http://schemas.microsoft.com/office/drawing/2014/main" id="{9D2BE455-174A-2B6B-D3CA-D63E65390648}"/>
              </a:ext>
            </a:extLst>
          </p:cNvPr>
          <p:cNvSpPr txBox="1">
            <a:spLocks noChangeArrowheads="1"/>
          </p:cNvSpPr>
          <p:nvPr/>
        </p:nvSpPr>
        <p:spPr bwMode="auto">
          <a:xfrm>
            <a:off x="9464534" y="4264026"/>
            <a:ext cx="686085"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latin typeface="Arial" panose="020B0604020202020204" pitchFamily="34" charset="0"/>
              </a:rPr>
              <a:t>PSDN</a:t>
            </a:r>
          </a:p>
        </p:txBody>
      </p:sp>
      <p:sp>
        <p:nvSpPr>
          <p:cNvPr id="91180" name="Rectangle 137">
            <a:extLst>
              <a:ext uri="{FF2B5EF4-FFF2-40B4-BE49-F238E27FC236}">
                <a16:creationId xmlns:a16="http://schemas.microsoft.com/office/drawing/2014/main" id="{BF5B7819-4727-FD68-1074-E3A417878499}"/>
              </a:ext>
            </a:extLst>
          </p:cNvPr>
          <p:cNvSpPr>
            <a:spLocks noChangeArrowheads="1"/>
          </p:cNvSpPr>
          <p:nvPr/>
        </p:nvSpPr>
        <p:spPr bwMode="auto">
          <a:xfrm>
            <a:off x="4419600" y="3101804"/>
            <a:ext cx="4267200" cy="462307"/>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181" name="Text Box 138">
            <a:extLst>
              <a:ext uri="{FF2B5EF4-FFF2-40B4-BE49-F238E27FC236}">
                <a16:creationId xmlns:a16="http://schemas.microsoft.com/office/drawing/2014/main" id="{B368D3DB-51DE-DC8B-B6F2-150CAA573E08}"/>
              </a:ext>
            </a:extLst>
          </p:cNvPr>
          <p:cNvSpPr txBox="1">
            <a:spLocks noChangeArrowheads="1"/>
          </p:cNvSpPr>
          <p:nvPr/>
        </p:nvSpPr>
        <p:spPr bwMode="auto">
          <a:xfrm>
            <a:off x="6438691" y="1685926"/>
            <a:ext cx="371897"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CN</a:t>
            </a:r>
          </a:p>
        </p:txBody>
      </p:sp>
      <p:grpSp>
        <p:nvGrpSpPr>
          <p:cNvPr id="91182" name="Group 139">
            <a:extLst>
              <a:ext uri="{FF2B5EF4-FFF2-40B4-BE49-F238E27FC236}">
                <a16:creationId xmlns:a16="http://schemas.microsoft.com/office/drawing/2014/main" id="{A4B49504-1F84-295D-EACB-E88C8B5D8973}"/>
              </a:ext>
            </a:extLst>
          </p:cNvPr>
          <p:cNvGrpSpPr>
            <a:grpSpLocks/>
          </p:cNvGrpSpPr>
          <p:nvPr/>
        </p:nvGrpSpPr>
        <p:grpSpPr bwMode="auto">
          <a:xfrm>
            <a:off x="7161213" y="2832100"/>
            <a:ext cx="279400" cy="285750"/>
            <a:chOff x="1631" y="1440"/>
            <a:chExt cx="176" cy="192"/>
          </a:xfrm>
        </p:grpSpPr>
        <p:sp>
          <p:nvSpPr>
            <p:cNvPr id="91366" name="Text Box 140">
              <a:extLst>
                <a:ext uri="{FF2B5EF4-FFF2-40B4-BE49-F238E27FC236}">
                  <a16:creationId xmlns:a16="http://schemas.microsoft.com/office/drawing/2014/main" id="{4ACD3AE0-7ACF-9EC3-13CA-87433ABBA03F}"/>
                </a:ext>
              </a:extLst>
            </p:cNvPr>
            <p:cNvSpPr txBox="1">
              <a:spLocks noChangeArrowheads="1"/>
            </p:cNvSpPr>
            <p:nvPr/>
          </p:nvSpPr>
          <p:spPr bwMode="auto">
            <a:xfrm>
              <a:off x="1631" y="1440"/>
              <a:ext cx="17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C</a:t>
              </a:r>
            </a:p>
          </p:txBody>
        </p:sp>
        <p:sp>
          <p:nvSpPr>
            <p:cNvPr id="91367" name="Line 141">
              <a:extLst>
                <a:ext uri="{FF2B5EF4-FFF2-40B4-BE49-F238E27FC236}">
                  <a16:creationId xmlns:a16="http://schemas.microsoft.com/office/drawing/2014/main" id="{D57E8840-8170-96FE-947A-9F496DC4A52A}"/>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1183" name="Group 142">
            <a:extLst>
              <a:ext uri="{FF2B5EF4-FFF2-40B4-BE49-F238E27FC236}">
                <a16:creationId xmlns:a16="http://schemas.microsoft.com/office/drawing/2014/main" id="{71EE48CB-9506-2F13-E6BC-18F086A5A927}"/>
              </a:ext>
            </a:extLst>
          </p:cNvPr>
          <p:cNvGrpSpPr>
            <a:grpSpLocks/>
          </p:cNvGrpSpPr>
          <p:nvPr/>
        </p:nvGrpSpPr>
        <p:grpSpPr bwMode="auto">
          <a:xfrm>
            <a:off x="5865813" y="2974975"/>
            <a:ext cx="279400" cy="285750"/>
            <a:chOff x="1631" y="1440"/>
            <a:chExt cx="176" cy="192"/>
          </a:xfrm>
        </p:grpSpPr>
        <p:sp>
          <p:nvSpPr>
            <p:cNvPr id="91364" name="Text Box 143">
              <a:extLst>
                <a:ext uri="{FF2B5EF4-FFF2-40B4-BE49-F238E27FC236}">
                  <a16:creationId xmlns:a16="http://schemas.microsoft.com/office/drawing/2014/main" id="{D29FCE9D-DC91-417D-3E0B-923FD6E60672}"/>
                </a:ext>
              </a:extLst>
            </p:cNvPr>
            <p:cNvSpPr txBox="1">
              <a:spLocks noChangeArrowheads="1"/>
            </p:cNvSpPr>
            <p:nvPr/>
          </p:nvSpPr>
          <p:spPr bwMode="auto">
            <a:xfrm>
              <a:off x="1631" y="1440"/>
              <a:ext cx="17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D</a:t>
              </a:r>
            </a:p>
          </p:txBody>
        </p:sp>
        <p:sp>
          <p:nvSpPr>
            <p:cNvPr id="91365" name="Line 144">
              <a:extLst>
                <a:ext uri="{FF2B5EF4-FFF2-40B4-BE49-F238E27FC236}">
                  <a16:creationId xmlns:a16="http://schemas.microsoft.com/office/drawing/2014/main" id="{E5A190CA-31AE-3BB4-F69B-B3028E1824B0}"/>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1184" name="Group 145">
            <a:extLst>
              <a:ext uri="{FF2B5EF4-FFF2-40B4-BE49-F238E27FC236}">
                <a16:creationId xmlns:a16="http://schemas.microsoft.com/office/drawing/2014/main" id="{9534BCCF-27FC-517C-6FF4-9DFCB5034B23}"/>
              </a:ext>
            </a:extLst>
          </p:cNvPr>
          <p:cNvGrpSpPr>
            <a:grpSpLocks/>
          </p:cNvGrpSpPr>
          <p:nvPr/>
        </p:nvGrpSpPr>
        <p:grpSpPr bwMode="auto">
          <a:xfrm>
            <a:off x="7277101" y="3905250"/>
            <a:ext cx="352425" cy="287338"/>
            <a:chOff x="1608" y="1440"/>
            <a:chExt cx="222" cy="192"/>
          </a:xfrm>
        </p:grpSpPr>
        <p:sp>
          <p:nvSpPr>
            <p:cNvPr id="91362" name="Text Box 146">
              <a:extLst>
                <a:ext uri="{FF2B5EF4-FFF2-40B4-BE49-F238E27FC236}">
                  <a16:creationId xmlns:a16="http://schemas.microsoft.com/office/drawing/2014/main" id="{881F1CC7-4650-0823-CDFC-B3F4464CB3B0}"/>
                </a:ext>
              </a:extLst>
            </p:cNvPr>
            <p:cNvSpPr txBox="1">
              <a:spLocks noChangeArrowheads="1"/>
            </p:cNvSpPr>
            <p:nvPr/>
          </p:nvSpPr>
          <p:spPr bwMode="auto">
            <a:xfrm>
              <a:off x="1608" y="1440"/>
              <a:ext cx="222"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Gc</a:t>
              </a:r>
            </a:p>
          </p:txBody>
        </p:sp>
        <p:sp>
          <p:nvSpPr>
            <p:cNvPr id="91363" name="Line 147">
              <a:extLst>
                <a:ext uri="{FF2B5EF4-FFF2-40B4-BE49-F238E27FC236}">
                  <a16:creationId xmlns:a16="http://schemas.microsoft.com/office/drawing/2014/main" id="{0C2199FC-1922-527D-BAC8-FEACBF307C7D}"/>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1185" name="Group 148">
            <a:extLst>
              <a:ext uri="{FF2B5EF4-FFF2-40B4-BE49-F238E27FC236}">
                <a16:creationId xmlns:a16="http://schemas.microsoft.com/office/drawing/2014/main" id="{79D6C17C-C03A-DBDA-64A2-B748DBB448B2}"/>
              </a:ext>
            </a:extLst>
          </p:cNvPr>
          <p:cNvGrpSpPr>
            <a:grpSpLocks/>
          </p:cNvGrpSpPr>
          <p:nvPr/>
        </p:nvGrpSpPr>
        <p:grpSpPr bwMode="auto">
          <a:xfrm>
            <a:off x="5762626" y="3762375"/>
            <a:ext cx="334962" cy="287338"/>
            <a:chOff x="1614" y="1440"/>
            <a:chExt cx="211" cy="192"/>
          </a:xfrm>
        </p:grpSpPr>
        <p:sp>
          <p:nvSpPr>
            <p:cNvPr id="91360" name="Text Box 149">
              <a:extLst>
                <a:ext uri="{FF2B5EF4-FFF2-40B4-BE49-F238E27FC236}">
                  <a16:creationId xmlns:a16="http://schemas.microsoft.com/office/drawing/2014/main" id="{C46ABD17-BA6F-3EE4-EF35-350C24BD014C}"/>
                </a:ext>
              </a:extLst>
            </p:cNvPr>
            <p:cNvSpPr txBox="1">
              <a:spLocks noChangeArrowheads="1"/>
            </p:cNvSpPr>
            <p:nvPr/>
          </p:nvSpPr>
          <p:spPr bwMode="auto">
            <a:xfrm>
              <a:off x="1614" y="1440"/>
              <a:ext cx="211"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Gr</a:t>
              </a:r>
            </a:p>
          </p:txBody>
        </p:sp>
        <p:sp>
          <p:nvSpPr>
            <p:cNvPr id="91361" name="Line 150">
              <a:extLst>
                <a:ext uri="{FF2B5EF4-FFF2-40B4-BE49-F238E27FC236}">
                  <a16:creationId xmlns:a16="http://schemas.microsoft.com/office/drawing/2014/main" id="{6C32E7AC-A721-AF76-7A58-3C7F8758FC07}"/>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1186" name="Group 151">
            <a:extLst>
              <a:ext uri="{FF2B5EF4-FFF2-40B4-BE49-F238E27FC236}">
                <a16:creationId xmlns:a16="http://schemas.microsoft.com/office/drawing/2014/main" id="{2F2CF752-996A-CE29-AE50-F10641020DB0}"/>
              </a:ext>
            </a:extLst>
          </p:cNvPr>
          <p:cNvGrpSpPr>
            <a:grpSpLocks/>
          </p:cNvGrpSpPr>
          <p:nvPr/>
        </p:nvGrpSpPr>
        <p:grpSpPr bwMode="auto">
          <a:xfrm>
            <a:off x="6357937" y="4192588"/>
            <a:ext cx="363538" cy="285750"/>
            <a:chOff x="1605" y="1440"/>
            <a:chExt cx="229" cy="192"/>
          </a:xfrm>
        </p:grpSpPr>
        <p:sp>
          <p:nvSpPr>
            <p:cNvPr id="91358" name="Text Box 152">
              <a:extLst>
                <a:ext uri="{FF2B5EF4-FFF2-40B4-BE49-F238E27FC236}">
                  <a16:creationId xmlns:a16="http://schemas.microsoft.com/office/drawing/2014/main" id="{E97262E4-AE85-1F2C-058C-2D1024E0C741}"/>
                </a:ext>
              </a:extLst>
            </p:cNvPr>
            <p:cNvSpPr txBox="1">
              <a:spLocks noChangeArrowheads="1"/>
            </p:cNvSpPr>
            <p:nvPr/>
          </p:nvSpPr>
          <p:spPr bwMode="auto">
            <a:xfrm>
              <a:off x="1605" y="1440"/>
              <a:ext cx="229"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Gn</a:t>
              </a:r>
            </a:p>
          </p:txBody>
        </p:sp>
        <p:sp>
          <p:nvSpPr>
            <p:cNvPr id="91359" name="Line 153">
              <a:extLst>
                <a:ext uri="{FF2B5EF4-FFF2-40B4-BE49-F238E27FC236}">
                  <a16:creationId xmlns:a16="http://schemas.microsoft.com/office/drawing/2014/main" id="{09313758-0019-CE0A-5EEE-9A93B18283C4}"/>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1187" name="Group 154">
            <a:extLst>
              <a:ext uri="{FF2B5EF4-FFF2-40B4-BE49-F238E27FC236}">
                <a16:creationId xmlns:a16="http://schemas.microsoft.com/office/drawing/2014/main" id="{827F6E76-A239-EC83-5FEF-5DF6E983F83A}"/>
              </a:ext>
            </a:extLst>
          </p:cNvPr>
          <p:cNvGrpSpPr>
            <a:grpSpLocks/>
          </p:cNvGrpSpPr>
          <p:nvPr/>
        </p:nvGrpSpPr>
        <p:grpSpPr bwMode="auto">
          <a:xfrm>
            <a:off x="8664577" y="4192588"/>
            <a:ext cx="320675" cy="285750"/>
            <a:chOff x="1618" y="1440"/>
            <a:chExt cx="202" cy="192"/>
          </a:xfrm>
        </p:grpSpPr>
        <p:sp>
          <p:nvSpPr>
            <p:cNvPr id="91356" name="Text Box 155">
              <a:extLst>
                <a:ext uri="{FF2B5EF4-FFF2-40B4-BE49-F238E27FC236}">
                  <a16:creationId xmlns:a16="http://schemas.microsoft.com/office/drawing/2014/main" id="{70697210-2A41-32B8-4362-F05520FF00D2}"/>
                </a:ext>
              </a:extLst>
            </p:cNvPr>
            <p:cNvSpPr txBox="1">
              <a:spLocks noChangeArrowheads="1"/>
            </p:cNvSpPr>
            <p:nvPr/>
          </p:nvSpPr>
          <p:spPr bwMode="auto">
            <a:xfrm>
              <a:off x="1618" y="1440"/>
              <a:ext cx="20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Gi</a:t>
              </a:r>
            </a:p>
          </p:txBody>
        </p:sp>
        <p:sp>
          <p:nvSpPr>
            <p:cNvPr id="91357" name="Line 156">
              <a:extLst>
                <a:ext uri="{FF2B5EF4-FFF2-40B4-BE49-F238E27FC236}">
                  <a16:creationId xmlns:a16="http://schemas.microsoft.com/office/drawing/2014/main" id="{3B1914A2-F2B1-EF8B-63F6-EBB7EBB54E85}"/>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1188" name="Group 157">
            <a:extLst>
              <a:ext uri="{FF2B5EF4-FFF2-40B4-BE49-F238E27FC236}">
                <a16:creationId xmlns:a16="http://schemas.microsoft.com/office/drawing/2014/main" id="{A6D2963C-69C3-FA79-CD61-BE8CB254D6E3}"/>
              </a:ext>
            </a:extLst>
          </p:cNvPr>
          <p:cNvGrpSpPr>
            <a:grpSpLocks/>
          </p:cNvGrpSpPr>
          <p:nvPr/>
        </p:nvGrpSpPr>
        <p:grpSpPr bwMode="auto">
          <a:xfrm>
            <a:off x="2651124" y="2330450"/>
            <a:ext cx="463549" cy="285750"/>
            <a:chOff x="1574" y="1440"/>
            <a:chExt cx="292" cy="192"/>
          </a:xfrm>
        </p:grpSpPr>
        <p:sp>
          <p:nvSpPr>
            <p:cNvPr id="91354" name="Text Box 158">
              <a:extLst>
                <a:ext uri="{FF2B5EF4-FFF2-40B4-BE49-F238E27FC236}">
                  <a16:creationId xmlns:a16="http://schemas.microsoft.com/office/drawing/2014/main" id="{A1B1BA46-FC80-FF31-DDEF-455D4F2A1021}"/>
                </a:ext>
              </a:extLst>
            </p:cNvPr>
            <p:cNvSpPr txBox="1">
              <a:spLocks noChangeArrowheads="1"/>
            </p:cNvSpPr>
            <p:nvPr/>
          </p:nvSpPr>
          <p:spPr bwMode="auto">
            <a:xfrm>
              <a:off x="1574" y="1440"/>
              <a:ext cx="29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Abis</a:t>
              </a:r>
            </a:p>
          </p:txBody>
        </p:sp>
        <p:sp>
          <p:nvSpPr>
            <p:cNvPr id="91355" name="Line 159">
              <a:extLst>
                <a:ext uri="{FF2B5EF4-FFF2-40B4-BE49-F238E27FC236}">
                  <a16:creationId xmlns:a16="http://schemas.microsoft.com/office/drawing/2014/main" id="{A1A5F8CA-0D88-6154-A93C-7BABD055EAB6}"/>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sp>
        <p:nvSpPr>
          <p:cNvPr id="91189" name="Text Box 160">
            <a:extLst>
              <a:ext uri="{FF2B5EF4-FFF2-40B4-BE49-F238E27FC236}">
                <a16:creationId xmlns:a16="http://schemas.microsoft.com/office/drawing/2014/main" id="{9E7C0841-20EB-82F2-C9BF-974B1F1F6DE4}"/>
              </a:ext>
            </a:extLst>
          </p:cNvPr>
          <p:cNvSpPr txBox="1">
            <a:spLocks noChangeArrowheads="1"/>
          </p:cNvSpPr>
          <p:nvPr/>
        </p:nvSpPr>
        <p:spPr bwMode="auto">
          <a:xfrm>
            <a:off x="4836980" y="3117851"/>
            <a:ext cx="355867"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Gs</a:t>
            </a:r>
          </a:p>
        </p:txBody>
      </p:sp>
      <p:sp>
        <p:nvSpPr>
          <p:cNvPr id="91190" name="Line 161">
            <a:extLst>
              <a:ext uri="{FF2B5EF4-FFF2-40B4-BE49-F238E27FC236}">
                <a16:creationId xmlns:a16="http://schemas.microsoft.com/office/drawing/2014/main" id="{FDDB5BAB-CA6F-4F0E-E802-27E255781662}"/>
              </a:ext>
            </a:extLst>
          </p:cNvPr>
          <p:cNvSpPr>
            <a:spLocks noChangeShapeType="1"/>
          </p:cNvSpPr>
          <p:nvPr/>
        </p:nvSpPr>
        <p:spPr bwMode="auto">
          <a:xfrm>
            <a:off x="4876800" y="333375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grpSp>
        <p:nvGrpSpPr>
          <p:cNvPr id="91191" name="Group 162">
            <a:extLst>
              <a:ext uri="{FF2B5EF4-FFF2-40B4-BE49-F238E27FC236}">
                <a16:creationId xmlns:a16="http://schemas.microsoft.com/office/drawing/2014/main" id="{A5DAD60F-C862-07D7-6219-F2D68462AABE}"/>
              </a:ext>
            </a:extLst>
          </p:cNvPr>
          <p:cNvGrpSpPr>
            <a:grpSpLocks/>
          </p:cNvGrpSpPr>
          <p:nvPr/>
        </p:nvGrpSpPr>
        <p:grpSpPr bwMode="auto">
          <a:xfrm>
            <a:off x="5180013" y="2616200"/>
            <a:ext cx="279400" cy="287338"/>
            <a:chOff x="1631" y="1440"/>
            <a:chExt cx="176" cy="192"/>
          </a:xfrm>
        </p:grpSpPr>
        <p:sp>
          <p:nvSpPr>
            <p:cNvPr id="91352" name="Text Box 163">
              <a:extLst>
                <a:ext uri="{FF2B5EF4-FFF2-40B4-BE49-F238E27FC236}">
                  <a16:creationId xmlns:a16="http://schemas.microsoft.com/office/drawing/2014/main" id="{D1112749-2194-297C-1CBA-A11FAA4BE318}"/>
                </a:ext>
              </a:extLst>
            </p:cNvPr>
            <p:cNvSpPr txBox="1">
              <a:spLocks noChangeArrowheads="1"/>
            </p:cNvSpPr>
            <p:nvPr/>
          </p:nvSpPr>
          <p:spPr bwMode="auto">
            <a:xfrm>
              <a:off x="1631" y="1440"/>
              <a:ext cx="17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B</a:t>
              </a:r>
            </a:p>
          </p:txBody>
        </p:sp>
        <p:sp>
          <p:nvSpPr>
            <p:cNvPr id="91353" name="Line 164">
              <a:extLst>
                <a:ext uri="{FF2B5EF4-FFF2-40B4-BE49-F238E27FC236}">
                  <a16:creationId xmlns:a16="http://schemas.microsoft.com/office/drawing/2014/main" id="{1B2FFB5C-F8B4-7934-EF9B-8649F78D5A55}"/>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1192" name="Group 165">
            <a:extLst>
              <a:ext uri="{FF2B5EF4-FFF2-40B4-BE49-F238E27FC236}">
                <a16:creationId xmlns:a16="http://schemas.microsoft.com/office/drawing/2014/main" id="{5B64FC04-FFC2-7356-B79F-636858B82D90}"/>
              </a:ext>
            </a:extLst>
          </p:cNvPr>
          <p:cNvGrpSpPr>
            <a:grpSpLocks/>
          </p:cNvGrpSpPr>
          <p:nvPr/>
        </p:nvGrpSpPr>
        <p:grpSpPr bwMode="auto">
          <a:xfrm>
            <a:off x="6704013" y="3332164"/>
            <a:ext cx="279400" cy="287337"/>
            <a:chOff x="1631" y="1439"/>
            <a:chExt cx="176" cy="193"/>
          </a:xfrm>
        </p:grpSpPr>
        <p:sp>
          <p:nvSpPr>
            <p:cNvPr id="91350" name="Text Box 166">
              <a:extLst>
                <a:ext uri="{FF2B5EF4-FFF2-40B4-BE49-F238E27FC236}">
                  <a16:creationId xmlns:a16="http://schemas.microsoft.com/office/drawing/2014/main" id="{DA11712D-BA1A-1F6E-F292-1D7CC72A928A}"/>
                </a:ext>
              </a:extLst>
            </p:cNvPr>
            <p:cNvSpPr txBox="1">
              <a:spLocks noChangeArrowheads="1"/>
            </p:cNvSpPr>
            <p:nvPr/>
          </p:nvSpPr>
          <p:spPr bwMode="auto">
            <a:xfrm>
              <a:off x="1631" y="1439"/>
              <a:ext cx="17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H</a:t>
              </a:r>
            </a:p>
          </p:txBody>
        </p:sp>
        <p:sp>
          <p:nvSpPr>
            <p:cNvPr id="91351" name="Line 167">
              <a:extLst>
                <a:ext uri="{FF2B5EF4-FFF2-40B4-BE49-F238E27FC236}">
                  <a16:creationId xmlns:a16="http://schemas.microsoft.com/office/drawing/2014/main" id="{3F117DC9-7E42-A515-9EA4-23D7E7630514}"/>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sp>
        <p:nvSpPr>
          <p:cNvPr id="91193" name="Text Box 168">
            <a:extLst>
              <a:ext uri="{FF2B5EF4-FFF2-40B4-BE49-F238E27FC236}">
                <a16:creationId xmlns:a16="http://schemas.microsoft.com/office/drawing/2014/main" id="{ACA24FE7-521F-BB6A-D029-6C3543FC4EA1}"/>
              </a:ext>
            </a:extLst>
          </p:cNvPr>
          <p:cNvSpPr txBox="1">
            <a:spLocks noChangeArrowheads="1"/>
          </p:cNvSpPr>
          <p:nvPr/>
        </p:nvSpPr>
        <p:spPr bwMode="auto">
          <a:xfrm>
            <a:off x="2209801" y="5122863"/>
            <a:ext cx="2079095" cy="140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en-US" sz="1000" b="1" i="1">
                <a:solidFill>
                  <a:srgbClr val="808080"/>
                </a:solidFill>
                <a:latin typeface="Arial" panose="020B0604020202020204" pitchFamily="34" charset="0"/>
              </a:rPr>
              <a:t>BSS  Base Station System</a:t>
            </a:r>
          </a:p>
          <a:p>
            <a:pPr>
              <a:spcBef>
                <a:spcPct val="50000"/>
              </a:spcBef>
            </a:pPr>
            <a:r>
              <a:rPr lang="fr-FR" altLang="en-US" sz="1000" b="1">
                <a:latin typeface="Arial" panose="020B0604020202020204" pitchFamily="34" charset="0"/>
              </a:rPr>
              <a:t>BTS  Base Transceiver Station</a:t>
            </a:r>
          </a:p>
          <a:p>
            <a:pPr>
              <a:spcBef>
                <a:spcPct val="50000"/>
              </a:spcBef>
            </a:pPr>
            <a:r>
              <a:rPr lang="fr-FR" altLang="en-US" sz="1000" b="1">
                <a:latin typeface="Arial" panose="020B0604020202020204" pitchFamily="34" charset="0"/>
              </a:rPr>
              <a:t>BSC  Base Station Controller</a:t>
            </a:r>
          </a:p>
          <a:p>
            <a:pPr>
              <a:spcBef>
                <a:spcPct val="50000"/>
              </a:spcBef>
            </a:pPr>
            <a:endParaRPr lang="fr-FR" altLang="en-US" sz="1000" b="1">
              <a:latin typeface="Arial" panose="020B0604020202020204" pitchFamily="34" charset="0"/>
            </a:endParaRPr>
          </a:p>
          <a:p>
            <a:pPr>
              <a:spcBef>
                <a:spcPct val="50000"/>
              </a:spcBef>
            </a:pPr>
            <a:r>
              <a:rPr lang="fr-FR" altLang="en-US" sz="1000" b="1" i="1">
                <a:solidFill>
                  <a:srgbClr val="808080"/>
                </a:solidFill>
                <a:latin typeface="Arial" panose="020B0604020202020204" pitchFamily="34" charset="0"/>
              </a:rPr>
              <a:t>RNS  Radio Network System</a:t>
            </a:r>
          </a:p>
          <a:p>
            <a:pPr>
              <a:spcBef>
                <a:spcPct val="50000"/>
              </a:spcBef>
            </a:pPr>
            <a:r>
              <a:rPr lang="fr-FR" altLang="en-US" sz="1000" b="1">
                <a:latin typeface="Arial" panose="020B0604020202020204" pitchFamily="34" charset="0"/>
              </a:rPr>
              <a:t>RNC  Radio Network Controller</a:t>
            </a:r>
          </a:p>
        </p:txBody>
      </p:sp>
      <p:sp>
        <p:nvSpPr>
          <p:cNvPr id="91194" name="Text Box 169">
            <a:extLst>
              <a:ext uri="{FF2B5EF4-FFF2-40B4-BE49-F238E27FC236}">
                <a16:creationId xmlns:a16="http://schemas.microsoft.com/office/drawing/2014/main" id="{D8DCB442-022B-B2AF-F986-4656196B9A9D}"/>
              </a:ext>
            </a:extLst>
          </p:cNvPr>
          <p:cNvSpPr txBox="1">
            <a:spLocks noChangeArrowheads="1"/>
          </p:cNvSpPr>
          <p:nvPr/>
        </p:nvSpPr>
        <p:spPr bwMode="auto">
          <a:xfrm>
            <a:off x="4572001" y="5122863"/>
            <a:ext cx="2715487" cy="140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en-US" sz="1000" b="1" i="1">
                <a:solidFill>
                  <a:srgbClr val="808080"/>
                </a:solidFill>
                <a:latin typeface="Arial" panose="020B0604020202020204" pitchFamily="34" charset="0"/>
              </a:rPr>
              <a:t>CN  Core Network</a:t>
            </a:r>
          </a:p>
          <a:p>
            <a:pPr>
              <a:spcBef>
                <a:spcPct val="50000"/>
              </a:spcBef>
            </a:pPr>
            <a:r>
              <a:rPr lang="fr-FR" altLang="en-US" sz="1000" b="1">
                <a:latin typeface="Arial" panose="020B0604020202020204" pitchFamily="34" charset="0"/>
              </a:rPr>
              <a:t>MSC  Mobile-service Switching Controller</a:t>
            </a:r>
          </a:p>
          <a:p>
            <a:pPr>
              <a:spcBef>
                <a:spcPct val="50000"/>
              </a:spcBef>
            </a:pPr>
            <a:r>
              <a:rPr lang="fr-FR" altLang="en-US" sz="1000" b="1">
                <a:latin typeface="Arial" panose="020B0604020202020204" pitchFamily="34" charset="0"/>
              </a:rPr>
              <a:t>VLR  Visitor Location Register</a:t>
            </a:r>
          </a:p>
          <a:p>
            <a:pPr>
              <a:spcBef>
                <a:spcPct val="50000"/>
              </a:spcBef>
            </a:pPr>
            <a:r>
              <a:rPr lang="fr-FR" altLang="en-US" sz="1000" b="1">
                <a:latin typeface="Arial" panose="020B0604020202020204" pitchFamily="34" charset="0"/>
              </a:rPr>
              <a:t>HLR  Home Location Register</a:t>
            </a:r>
          </a:p>
          <a:p>
            <a:pPr>
              <a:spcBef>
                <a:spcPct val="50000"/>
              </a:spcBef>
            </a:pPr>
            <a:r>
              <a:rPr lang="fr-FR" altLang="en-US" sz="1000" b="1">
                <a:latin typeface="Arial" panose="020B0604020202020204" pitchFamily="34" charset="0"/>
              </a:rPr>
              <a:t>AuC  Authentication Server</a:t>
            </a:r>
          </a:p>
          <a:p>
            <a:pPr>
              <a:spcBef>
                <a:spcPct val="50000"/>
              </a:spcBef>
            </a:pPr>
            <a:r>
              <a:rPr lang="fr-FR" altLang="en-US" sz="1000" b="1">
                <a:latin typeface="Arial" panose="020B0604020202020204" pitchFamily="34" charset="0"/>
              </a:rPr>
              <a:t>GMSC  Gateway MSC</a:t>
            </a:r>
          </a:p>
        </p:txBody>
      </p:sp>
      <p:sp>
        <p:nvSpPr>
          <p:cNvPr id="91195" name="Text Box 170">
            <a:extLst>
              <a:ext uri="{FF2B5EF4-FFF2-40B4-BE49-F238E27FC236}">
                <a16:creationId xmlns:a16="http://schemas.microsoft.com/office/drawing/2014/main" id="{183F524A-18DC-4860-A47C-0E30BDFCFC4B}"/>
              </a:ext>
            </a:extLst>
          </p:cNvPr>
          <p:cNvSpPr txBox="1">
            <a:spLocks noChangeArrowheads="1"/>
          </p:cNvSpPr>
          <p:nvPr/>
        </p:nvSpPr>
        <p:spPr bwMode="auto">
          <a:xfrm>
            <a:off x="7467600" y="5122863"/>
            <a:ext cx="2438168"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en-US" sz="1000" b="1">
                <a:latin typeface="Arial" panose="020B0604020202020204" pitchFamily="34" charset="0"/>
              </a:rPr>
              <a:t>SGSN  Serving GPRS Support Node</a:t>
            </a:r>
          </a:p>
          <a:p>
            <a:pPr>
              <a:spcBef>
                <a:spcPct val="50000"/>
              </a:spcBef>
            </a:pPr>
            <a:r>
              <a:rPr lang="fr-FR" altLang="en-US" sz="1000" b="1">
                <a:latin typeface="Arial" panose="020B0604020202020204" pitchFamily="34" charset="0"/>
              </a:rPr>
              <a:t>GGSN  Gateway GPRS Support Node</a:t>
            </a:r>
          </a:p>
        </p:txBody>
      </p:sp>
      <p:grpSp>
        <p:nvGrpSpPr>
          <p:cNvPr id="91196" name="Group 171">
            <a:extLst>
              <a:ext uri="{FF2B5EF4-FFF2-40B4-BE49-F238E27FC236}">
                <a16:creationId xmlns:a16="http://schemas.microsoft.com/office/drawing/2014/main" id="{2BA86C2B-939E-F18B-2F5F-363C0BA18098}"/>
              </a:ext>
            </a:extLst>
          </p:cNvPr>
          <p:cNvGrpSpPr>
            <a:grpSpLocks/>
          </p:cNvGrpSpPr>
          <p:nvPr/>
        </p:nvGrpSpPr>
        <p:grpSpPr bwMode="auto">
          <a:xfrm>
            <a:off x="2057400" y="2401889"/>
            <a:ext cx="152400" cy="492125"/>
            <a:chOff x="2184" y="1062"/>
            <a:chExt cx="225" cy="788"/>
          </a:xfrm>
        </p:grpSpPr>
        <p:sp>
          <p:nvSpPr>
            <p:cNvPr id="91333" name="AutoShape 172">
              <a:extLst>
                <a:ext uri="{FF2B5EF4-FFF2-40B4-BE49-F238E27FC236}">
                  <a16:creationId xmlns:a16="http://schemas.microsoft.com/office/drawing/2014/main" id="{00BA0ABE-25A2-0156-ADA3-A5679BE4D0F2}"/>
                </a:ext>
              </a:extLst>
            </p:cNvPr>
            <p:cNvSpPr>
              <a:spLocks noChangeArrowheads="1"/>
            </p:cNvSpPr>
            <p:nvPr/>
          </p:nvSpPr>
          <p:spPr bwMode="auto">
            <a:xfrm>
              <a:off x="2184" y="1307"/>
              <a:ext cx="225" cy="543"/>
            </a:xfrm>
            <a:prstGeom prst="roundRect">
              <a:avLst>
                <a:gd name="adj" fmla="val 16667"/>
              </a:avLst>
            </a:prstGeom>
            <a:solidFill>
              <a:schemeClr val="hlink"/>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34" name="Rectangle 173">
              <a:extLst>
                <a:ext uri="{FF2B5EF4-FFF2-40B4-BE49-F238E27FC236}">
                  <a16:creationId xmlns:a16="http://schemas.microsoft.com/office/drawing/2014/main" id="{5BB66472-12C5-803C-569C-AAC4DCBDB200}"/>
                </a:ext>
              </a:extLst>
            </p:cNvPr>
            <p:cNvSpPr>
              <a:spLocks noChangeArrowheads="1"/>
            </p:cNvSpPr>
            <p:nvPr/>
          </p:nvSpPr>
          <p:spPr bwMode="auto">
            <a:xfrm>
              <a:off x="2207" y="1359"/>
              <a:ext cx="179"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35" name="AutoShape 174">
              <a:extLst>
                <a:ext uri="{FF2B5EF4-FFF2-40B4-BE49-F238E27FC236}">
                  <a16:creationId xmlns:a16="http://schemas.microsoft.com/office/drawing/2014/main" id="{3376461B-66D7-83F1-830D-FB3BD64C2AE0}"/>
                </a:ext>
              </a:extLst>
            </p:cNvPr>
            <p:cNvSpPr>
              <a:spLocks noChangeArrowheads="1"/>
            </p:cNvSpPr>
            <p:nvPr/>
          </p:nvSpPr>
          <p:spPr bwMode="auto">
            <a:xfrm>
              <a:off x="2205"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36" name="AutoShape 175">
              <a:extLst>
                <a:ext uri="{FF2B5EF4-FFF2-40B4-BE49-F238E27FC236}">
                  <a16:creationId xmlns:a16="http://schemas.microsoft.com/office/drawing/2014/main" id="{C5A0DE02-ECCF-7642-035F-773434005C60}"/>
                </a:ext>
              </a:extLst>
            </p:cNvPr>
            <p:cNvSpPr>
              <a:spLocks noChangeArrowheads="1"/>
            </p:cNvSpPr>
            <p:nvPr/>
          </p:nvSpPr>
          <p:spPr bwMode="auto">
            <a:xfrm>
              <a:off x="2270" y="149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37" name="AutoShape 176">
              <a:extLst>
                <a:ext uri="{FF2B5EF4-FFF2-40B4-BE49-F238E27FC236}">
                  <a16:creationId xmlns:a16="http://schemas.microsoft.com/office/drawing/2014/main" id="{23097AFD-A7C6-7C2F-9543-CB3F36600434}"/>
                </a:ext>
              </a:extLst>
            </p:cNvPr>
            <p:cNvSpPr>
              <a:spLocks noChangeArrowheads="1"/>
            </p:cNvSpPr>
            <p:nvPr/>
          </p:nvSpPr>
          <p:spPr bwMode="auto">
            <a:xfrm>
              <a:off x="2337"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38" name="AutoShape 177">
              <a:extLst>
                <a:ext uri="{FF2B5EF4-FFF2-40B4-BE49-F238E27FC236}">
                  <a16:creationId xmlns:a16="http://schemas.microsoft.com/office/drawing/2014/main" id="{AD9CD622-812E-898B-E5EA-826E925295F8}"/>
                </a:ext>
              </a:extLst>
            </p:cNvPr>
            <p:cNvSpPr>
              <a:spLocks noChangeArrowheads="1"/>
            </p:cNvSpPr>
            <p:nvPr/>
          </p:nvSpPr>
          <p:spPr bwMode="auto">
            <a:xfrm>
              <a:off x="2204"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39" name="AutoShape 178">
              <a:extLst>
                <a:ext uri="{FF2B5EF4-FFF2-40B4-BE49-F238E27FC236}">
                  <a16:creationId xmlns:a16="http://schemas.microsoft.com/office/drawing/2014/main" id="{4300496D-05EC-613E-89E0-551D85A951E4}"/>
                </a:ext>
              </a:extLst>
            </p:cNvPr>
            <p:cNvSpPr>
              <a:spLocks noChangeArrowheads="1"/>
            </p:cNvSpPr>
            <p:nvPr/>
          </p:nvSpPr>
          <p:spPr bwMode="auto">
            <a:xfrm>
              <a:off x="2269" y="155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40" name="AutoShape 179">
              <a:extLst>
                <a:ext uri="{FF2B5EF4-FFF2-40B4-BE49-F238E27FC236}">
                  <a16:creationId xmlns:a16="http://schemas.microsoft.com/office/drawing/2014/main" id="{DD64443C-7FD6-4A83-C2CC-1546AA3D21B1}"/>
                </a:ext>
              </a:extLst>
            </p:cNvPr>
            <p:cNvSpPr>
              <a:spLocks noChangeArrowheads="1"/>
            </p:cNvSpPr>
            <p:nvPr/>
          </p:nvSpPr>
          <p:spPr bwMode="auto">
            <a:xfrm>
              <a:off x="2336"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41" name="AutoShape 180">
              <a:extLst>
                <a:ext uri="{FF2B5EF4-FFF2-40B4-BE49-F238E27FC236}">
                  <a16:creationId xmlns:a16="http://schemas.microsoft.com/office/drawing/2014/main" id="{5B7352E2-7201-09AC-0253-BF97F1604981}"/>
                </a:ext>
              </a:extLst>
            </p:cNvPr>
            <p:cNvSpPr>
              <a:spLocks noChangeArrowheads="1"/>
            </p:cNvSpPr>
            <p:nvPr/>
          </p:nvSpPr>
          <p:spPr bwMode="auto">
            <a:xfrm>
              <a:off x="2204"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42" name="AutoShape 181">
              <a:extLst>
                <a:ext uri="{FF2B5EF4-FFF2-40B4-BE49-F238E27FC236}">
                  <a16:creationId xmlns:a16="http://schemas.microsoft.com/office/drawing/2014/main" id="{9795337F-BCD0-2C52-2CEC-E6CC4DA6A83F}"/>
                </a:ext>
              </a:extLst>
            </p:cNvPr>
            <p:cNvSpPr>
              <a:spLocks noChangeArrowheads="1"/>
            </p:cNvSpPr>
            <p:nvPr/>
          </p:nvSpPr>
          <p:spPr bwMode="auto">
            <a:xfrm>
              <a:off x="2269" y="161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43" name="AutoShape 182">
              <a:extLst>
                <a:ext uri="{FF2B5EF4-FFF2-40B4-BE49-F238E27FC236}">
                  <a16:creationId xmlns:a16="http://schemas.microsoft.com/office/drawing/2014/main" id="{91FC076C-222C-B187-7F01-DCD8DC80E745}"/>
                </a:ext>
              </a:extLst>
            </p:cNvPr>
            <p:cNvSpPr>
              <a:spLocks noChangeArrowheads="1"/>
            </p:cNvSpPr>
            <p:nvPr/>
          </p:nvSpPr>
          <p:spPr bwMode="auto">
            <a:xfrm>
              <a:off x="2336"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44" name="AutoShape 183">
              <a:extLst>
                <a:ext uri="{FF2B5EF4-FFF2-40B4-BE49-F238E27FC236}">
                  <a16:creationId xmlns:a16="http://schemas.microsoft.com/office/drawing/2014/main" id="{EE0F7945-45C9-D716-7FC6-725C13695CF8}"/>
                </a:ext>
              </a:extLst>
            </p:cNvPr>
            <p:cNvSpPr>
              <a:spLocks noChangeArrowheads="1"/>
            </p:cNvSpPr>
            <p:nvPr/>
          </p:nvSpPr>
          <p:spPr bwMode="auto">
            <a:xfrm>
              <a:off x="2203"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45" name="AutoShape 184">
              <a:extLst>
                <a:ext uri="{FF2B5EF4-FFF2-40B4-BE49-F238E27FC236}">
                  <a16:creationId xmlns:a16="http://schemas.microsoft.com/office/drawing/2014/main" id="{A53FD0FA-BA19-F6A1-8ECE-4C5A63F44337}"/>
                </a:ext>
              </a:extLst>
            </p:cNvPr>
            <p:cNvSpPr>
              <a:spLocks noChangeArrowheads="1"/>
            </p:cNvSpPr>
            <p:nvPr/>
          </p:nvSpPr>
          <p:spPr bwMode="auto">
            <a:xfrm>
              <a:off x="2268" y="167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46" name="AutoShape 185">
              <a:extLst>
                <a:ext uri="{FF2B5EF4-FFF2-40B4-BE49-F238E27FC236}">
                  <a16:creationId xmlns:a16="http://schemas.microsoft.com/office/drawing/2014/main" id="{220800B0-F3C9-2CE3-5116-C0395BF7AEDC}"/>
                </a:ext>
              </a:extLst>
            </p:cNvPr>
            <p:cNvSpPr>
              <a:spLocks noChangeArrowheads="1"/>
            </p:cNvSpPr>
            <p:nvPr/>
          </p:nvSpPr>
          <p:spPr bwMode="auto">
            <a:xfrm>
              <a:off x="2335"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47" name="Line 186">
              <a:extLst>
                <a:ext uri="{FF2B5EF4-FFF2-40B4-BE49-F238E27FC236}">
                  <a16:creationId xmlns:a16="http://schemas.microsoft.com/office/drawing/2014/main" id="{E2874D18-E18E-038D-85F0-F26F269926DE}"/>
                </a:ext>
              </a:extLst>
            </p:cNvPr>
            <p:cNvSpPr>
              <a:spLocks noChangeShapeType="1"/>
            </p:cNvSpPr>
            <p:nvPr/>
          </p:nvSpPr>
          <p:spPr bwMode="auto">
            <a:xfrm flipV="1">
              <a:off x="2357" y="1062"/>
              <a:ext cx="0" cy="18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348" name="AutoShape 187">
              <a:extLst>
                <a:ext uri="{FF2B5EF4-FFF2-40B4-BE49-F238E27FC236}">
                  <a16:creationId xmlns:a16="http://schemas.microsoft.com/office/drawing/2014/main" id="{0B3EA680-364E-E617-11CD-A2AF640A380C}"/>
                </a:ext>
              </a:extLst>
            </p:cNvPr>
            <p:cNvSpPr>
              <a:spLocks noChangeArrowheads="1"/>
            </p:cNvSpPr>
            <p:nvPr/>
          </p:nvSpPr>
          <p:spPr bwMode="auto">
            <a:xfrm>
              <a:off x="2334" y="1238"/>
              <a:ext cx="47" cy="60"/>
            </a:xfrm>
            <a:prstGeom prst="roundRect">
              <a:avLst>
                <a:gd name="adj" fmla="val 16667"/>
              </a:avLst>
            </a:prstGeom>
            <a:solidFill>
              <a:srgbClr val="8D8A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49" name="AutoShape 188" descr="80%">
              <a:extLst>
                <a:ext uri="{FF2B5EF4-FFF2-40B4-BE49-F238E27FC236}">
                  <a16:creationId xmlns:a16="http://schemas.microsoft.com/office/drawing/2014/main" id="{0EFFF60B-7009-CD49-5FD2-83D4F30B08C9}"/>
                </a:ext>
              </a:extLst>
            </p:cNvPr>
            <p:cNvSpPr>
              <a:spLocks noChangeArrowheads="1"/>
            </p:cNvSpPr>
            <p:nvPr/>
          </p:nvSpPr>
          <p:spPr bwMode="auto">
            <a:xfrm>
              <a:off x="2250" y="1757"/>
              <a:ext cx="93" cy="49"/>
            </a:xfrm>
            <a:prstGeom prst="roundRect">
              <a:avLst>
                <a:gd name="adj" fmla="val 16667"/>
              </a:avLst>
            </a:prstGeom>
            <a:pattFill prst="pct80">
              <a:fgClr>
                <a:srgbClr val="8D8A00"/>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1197" name="Line 189">
            <a:extLst>
              <a:ext uri="{FF2B5EF4-FFF2-40B4-BE49-F238E27FC236}">
                <a16:creationId xmlns:a16="http://schemas.microsoft.com/office/drawing/2014/main" id="{87319C77-1172-9B4E-AC09-C92699913D3F}"/>
              </a:ext>
            </a:extLst>
          </p:cNvPr>
          <p:cNvSpPr>
            <a:spLocks noChangeShapeType="1"/>
          </p:cNvSpPr>
          <p:nvPr/>
        </p:nvSpPr>
        <p:spPr bwMode="auto">
          <a:xfrm>
            <a:off x="3733800" y="2616200"/>
            <a:ext cx="838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198" name="Line 190">
            <a:extLst>
              <a:ext uri="{FF2B5EF4-FFF2-40B4-BE49-F238E27FC236}">
                <a16:creationId xmlns:a16="http://schemas.microsoft.com/office/drawing/2014/main" id="{FE3F3C5B-0518-9B04-A6C5-754970DD179A}"/>
              </a:ext>
            </a:extLst>
          </p:cNvPr>
          <p:cNvSpPr>
            <a:spLocks noChangeShapeType="1"/>
          </p:cNvSpPr>
          <p:nvPr/>
        </p:nvSpPr>
        <p:spPr bwMode="auto">
          <a:xfrm>
            <a:off x="5257800" y="2473325"/>
            <a:ext cx="2590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199" name="Text Box 191">
            <a:extLst>
              <a:ext uri="{FF2B5EF4-FFF2-40B4-BE49-F238E27FC236}">
                <a16:creationId xmlns:a16="http://schemas.microsoft.com/office/drawing/2014/main" id="{0CF53C8D-36AB-71B0-BDF1-AE8A596276C3}"/>
              </a:ext>
            </a:extLst>
          </p:cNvPr>
          <p:cNvSpPr txBox="1">
            <a:spLocks noChangeArrowheads="1"/>
          </p:cNvSpPr>
          <p:nvPr/>
        </p:nvSpPr>
        <p:spPr bwMode="auto">
          <a:xfrm>
            <a:off x="4113452" y="2401889"/>
            <a:ext cx="27892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A</a:t>
            </a:r>
          </a:p>
        </p:txBody>
      </p:sp>
      <p:sp>
        <p:nvSpPr>
          <p:cNvPr id="91200" name="Line 192">
            <a:extLst>
              <a:ext uri="{FF2B5EF4-FFF2-40B4-BE49-F238E27FC236}">
                <a16:creationId xmlns:a16="http://schemas.microsoft.com/office/drawing/2014/main" id="{3F60E5C1-B4CB-7150-69BF-C28EF708F91F}"/>
              </a:ext>
            </a:extLst>
          </p:cNvPr>
          <p:cNvSpPr>
            <a:spLocks noChangeShapeType="1"/>
          </p:cNvSpPr>
          <p:nvPr/>
        </p:nvSpPr>
        <p:spPr bwMode="auto">
          <a:xfrm>
            <a:off x="4191000" y="2544763"/>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01" name="Text Box 193">
            <a:extLst>
              <a:ext uri="{FF2B5EF4-FFF2-40B4-BE49-F238E27FC236}">
                <a16:creationId xmlns:a16="http://schemas.microsoft.com/office/drawing/2014/main" id="{2A30E109-F47D-8ECE-3F65-6897A7039F82}"/>
              </a:ext>
            </a:extLst>
          </p:cNvPr>
          <p:cNvSpPr txBox="1">
            <a:spLocks noChangeArrowheads="1"/>
          </p:cNvSpPr>
          <p:nvPr/>
        </p:nvSpPr>
        <p:spPr bwMode="auto">
          <a:xfrm>
            <a:off x="6402665" y="2259014"/>
            <a:ext cx="270908"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E</a:t>
            </a:r>
          </a:p>
        </p:txBody>
      </p:sp>
      <p:sp>
        <p:nvSpPr>
          <p:cNvPr id="91202" name="Line 194">
            <a:extLst>
              <a:ext uri="{FF2B5EF4-FFF2-40B4-BE49-F238E27FC236}">
                <a16:creationId xmlns:a16="http://schemas.microsoft.com/office/drawing/2014/main" id="{97922214-FE09-6956-7107-C6EE1F5538DE}"/>
              </a:ext>
            </a:extLst>
          </p:cNvPr>
          <p:cNvSpPr>
            <a:spLocks noChangeShapeType="1"/>
          </p:cNvSpPr>
          <p:nvPr/>
        </p:nvSpPr>
        <p:spPr bwMode="auto">
          <a:xfrm>
            <a:off x="6477000" y="2401888"/>
            <a:ext cx="0" cy="2143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03" name="Line 195">
            <a:extLst>
              <a:ext uri="{FF2B5EF4-FFF2-40B4-BE49-F238E27FC236}">
                <a16:creationId xmlns:a16="http://schemas.microsoft.com/office/drawing/2014/main" id="{5B0B0BC1-804A-7640-FC07-991CB34ECBC1}"/>
              </a:ext>
            </a:extLst>
          </p:cNvPr>
          <p:cNvSpPr>
            <a:spLocks noChangeShapeType="1"/>
          </p:cNvSpPr>
          <p:nvPr/>
        </p:nvSpPr>
        <p:spPr bwMode="auto">
          <a:xfrm>
            <a:off x="3733800" y="2689225"/>
            <a:ext cx="838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204" name="Line 196">
            <a:extLst>
              <a:ext uri="{FF2B5EF4-FFF2-40B4-BE49-F238E27FC236}">
                <a16:creationId xmlns:a16="http://schemas.microsoft.com/office/drawing/2014/main" id="{A985A232-3997-5D28-28B0-51C4F61BB1F2}"/>
              </a:ext>
            </a:extLst>
          </p:cNvPr>
          <p:cNvSpPr>
            <a:spLocks noChangeShapeType="1"/>
          </p:cNvSpPr>
          <p:nvPr/>
        </p:nvSpPr>
        <p:spPr bwMode="auto">
          <a:xfrm>
            <a:off x="5257800" y="2544763"/>
            <a:ext cx="259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205" name="Line 197">
            <a:extLst>
              <a:ext uri="{FF2B5EF4-FFF2-40B4-BE49-F238E27FC236}">
                <a16:creationId xmlns:a16="http://schemas.microsoft.com/office/drawing/2014/main" id="{6FCF07CE-792F-60C5-281E-5D059E0C0B22}"/>
              </a:ext>
            </a:extLst>
          </p:cNvPr>
          <p:cNvSpPr>
            <a:spLocks noChangeShapeType="1"/>
          </p:cNvSpPr>
          <p:nvPr/>
        </p:nvSpPr>
        <p:spPr bwMode="auto">
          <a:xfrm>
            <a:off x="8534400" y="2473325"/>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206" name="Text Box 198">
            <a:extLst>
              <a:ext uri="{FF2B5EF4-FFF2-40B4-BE49-F238E27FC236}">
                <a16:creationId xmlns:a16="http://schemas.microsoft.com/office/drawing/2014/main" id="{EB1BBC81-DA09-1D4E-15A7-2B12590822BC}"/>
              </a:ext>
            </a:extLst>
          </p:cNvPr>
          <p:cNvSpPr txBox="1">
            <a:spLocks noChangeArrowheads="1"/>
          </p:cNvSpPr>
          <p:nvPr/>
        </p:nvSpPr>
        <p:spPr bwMode="auto">
          <a:xfrm>
            <a:off x="8562013" y="2259014"/>
            <a:ext cx="527388"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PSTN</a:t>
            </a:r>
          </a:p>
        </p:txBody>
      </p:sp>
      <p:sp>
        <p:nvSpPr>
          <p:cNvPr id="91207" name="Line 199">
            <a:extLst>
              <a:ext uri="{FF2B5EF4-FFF2-40B4-BE49-F238E27FC236}">
                <a16:creationId xmlns:a16="http://schemas.microsoft.com/office/drawing/2014/main" id="{36C34D86-10B5-38CB-AADA-8000FA54D1EB}"/>
              </a:ext>
            </a:extLst>
          </p:cNvPr>
          <p:cNvSpPr>
            <a:spLocks noChangeShapeType="1"/>
          </p:cNvSpPr>
          <p:nvPr/>
        </p:nvSpPr>
        <p:spPr bwMode="auto">
          <a:xfrm>
            <a:off x="8763000" y="2401888"/>
            <a:ext cx="0" cy="2143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08" name="Line 200">
            <a:extLst>
              <a:ext uri="{FF2B5EF4-FFF2-40B4-BE49-F238E27FC236}">
                <a16:creationId xmlns:a16="http://schemas.microsoft.com/office/drawing/2014/main" id="{37FE5325-50F3-459D-44D2-CB8A31EDA633}"/>
              </a:ext>
            </a:extLst>
          </p:cNvPr>
          <p:cNvSpPr>
            <a:spLocks noChangeShapeType="1"/>
          </p:cNvSpPr>
          <p:nvPr/>
        </p:nvSpPr>
        <p:spPr bwMode="auto">
          <a:xfrm>
            <a:off x="8534400" y="2544763"/>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209" name="Line 201">
            <a:extLst>
              <a:ext uri="{FF2B5EF4-FFF2-40B4-BE49-F238E27FC236}">
                <a16:creationId xmlns:a16="http://schemas.microsoft.com/office/drawing/2014/main" id="{A9AEAFE9-15C5-474E-8B52-C24B08A5E252}"/>
              </a:ext>
            </a:extLst>
          </p:cNvPr>
          <p:cNvSpPr>
            <a:spLocks noChangeShapeType="1"/>
          </p:cNvSpPr>
          <p:nvPr/>
        </p:nvSpPr>
        <p:spPr bwMode="auto">
          <a:xfrm>
            <a:off x="3657600" y="2760663"/>
            <a:ext cx="914400" cy="1574800"/>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10" name="Line 202">
            <a:extLst>
              <a:ext uri="{FF2B5EF4-FFF2-40B4-BE49-F238E27FC236}">
                <a16:creationId xmlns:a16="http://schemas.microsoft.com/office/drawing/2014/main" id="{45C4B349-9A85-89EE-7987-5CB1A6998FFD}"/>
              </a:ext>
            </a:extLst>
          </p:cNvPr>
          <p:cNvSpPr>
            <a:spLocks noChangeShapeType="1"/>
          </p:cNvSpPr>
          <p:nvPr/>
        </p:nvSpPr>
        <p:spPr bwMode="auto">
          <a:xfrm>
            <a:off x="5257800" y="4478338"/>
            <a:ext cx="2514600" cy="0"/>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211" name="Text Box 203">
            <a:extLst>
              <a:ext uri="{FF2B5EF4-FFF2-40B4-BE49-F238E27FC236}">
                <a16:creationId xmlns:a16="http://schemas.microsoft.com/office/drawing/2014/main" id="{95F1834F-BE46-15BB-F01F-9940C2B1E808}"/>
              </a:ext>
            </a:extLst>
          </p:cNvPr>
          <p:cNvSpPr txBox="1">
            <a:spLocks noChangeArrowheads="1"/>
          </p:cNvSpPr>
          <p:nvPr/>
        </p:nvSpPr>
        <p:spPr bwMode="auto">
          <a:xfrm>
            <a:off x="1670246" y="1614489"/>
            <a:ext cx="127278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a:latin typeface="Arial" panose="020B0604020202020204" pitchFamily="34" charset="0"/>
              </a:rPr>
              <a:t>2G MS (voice only)</a:t>
            </a:r>
          </a:p>
        </p:txBody>
      </p:sp>
      <p:sp>
        <p:nvSpPr>
          <p:cNvPr id="91212" name="Line 204">
            <a:extLst>
              <a:ext uri="{FF2B5EF4-FFF2-40B4-BE49-F238E27FC236}">
                <a16:creationId xmlns:a16="http://schemas.microsoft.com/office/drawing/2014/main" id="{4747A9E5-0CFD-6E24-40F2-E85E3EDE6ACF}"/>
              </a:ext>
            </a:extLst>
          </p:cNvPr>
          <p:cNvSpPr>
            <a:spLocks noChangeShapeType="1"/>
          </p:cNvSpPr>
          <p:nvPr/>
        </p:nvSpPr>
        <p:spPr bwMode="auto">
          <a:xfrm>
            <a:off x="2133600" y="1828800"/>
            <a:ext cx="0" cy="501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213" name="Text Box 205">
            <a:extLst>
              <a:ext uri="{FF2B5EF4-FFF2-40B4-BE49-F238E27FC236}">
                <a16:creationId xmlns:a16="http://schemas.microsoft.com/office/drawing/2014/main" id="{2133ADC4-0DCB-086C-35A5-16CA0A9012DF}"/>
              </a:ext>
            </a:extLst>
          </p:cNvPr>
          <p:cNvSpPr txBox="1">
            <a:spLocks noChangeArrowheads="1"/>
          </p:cNvSpPr>
          <p:nvPr/>
        </p:nvSpPr>
        <p:spPr bwMode="auto">
          <a:xfrm>
            <a:off x="1516839" y="3405189"/>
            <a:ext cx="1481175"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a:latin typeface="Arial" panose="020B0604020202020204" pitchFamily="34" charset="0"/>
              </a:rPr>
              <a:t>2G+ MS (voice &amp; data)</a:t>
            </a:r>
          </a:p>
        </p:txBody>
      </p:sp>
      <p:sp>
        <p:nvSpPr>
          <p:cNvPr id="91214" name="Line 206">
            <a:extLst>
              <a:ext uri="{FF2B5EF4-FFF2-40B4-BE49-F238E27FC236}">
                <a16:creationId xmlns:a16="http://schemas.microsoft.com/office/drawing/2014/main" id="{BBFBF7A8-03EB-9471-8700-E8DB6EE53F81}"/>
              </a:ext>
            </a:extLst>
          </p:cNvPr>
          <p:cNvSpPr>
            <a:spLocks noChangeShapeType="1"/>
          </p:cNvSpPr>
          <p:nvPr/>
        </p:nvSpPr>
        <p:spPr bwMode="auto">
          <a:xfrm flipV="1">
            <a:off x="1905000" y="2974976"/>
            <a:ext cx="0" cy="4302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15" name="Line 207">
            <a:extLst>
              <a:ext uri="{FF2B5EF4-FFF2-40B4-BE49-F238E27FC236}">
                <a16:creationId xmlns:a16="http://schemas.microsoft.com/office/drawing/2014/main" id="{6363F77F-002B-137A-4732-FB2B09B042BB}"/>
              </a:ext>
            </a:extLst>
          </p:cNvPr>
          <p:cNvSpPr>
            <a:spLocks noChangeShapeType="1"/>
          </p:cNvSpPr>
          <p:nvPr/>
        </p:nvSpPr>
        <p:spPr bwMode="auto">
          <a:xfrm>
            <a:off x="8458200" y="4478338"/>
            <a:ext cx="533400" cy="0"/>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216" name="Text Box 208">
            <a:extLst>
              <a:ext uri="{FF2B5EF4-FFF2-40B4-BE49-F238E27FC236}">
                <a16:creationId xmlns:a16="http://schemas.microsoft.com/office/drawing/2014/main" id="{DF0C61EA-3523-5F34-45BB-59CC7FB118F6}"/>
              </a:ext>
            </a:extLst>
          </p:cNvPr>
          <p:cNvSpPr txBox="1">
            <a:spLocks noChangeArrowheads="1"/>
          </p:cNvSpPr>
          <p:nvPr/>
        </p:nvSpPr>
        <p:spPr bwMode="auto">
          <a:xfrm>
            <a:off x="7340600" y="5767389"/>
            <a:ext cx="335989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en-US" sz="1000" b="1" i="1">
                <a:solidFill>
                  <a:srgbClr val="808080"/>
                </a:solidFill>
                <a:latin typeface="Arial" panose="020B0604020202020204" pitchFamily="34" charset="0"/>
              </a:rPr>
              <a:t>UMTS  Universal Mobile Telecommunication System</a:t>
            </a:r>
          </a:p>
        </p:txBody>
      </p:sp>
      <p:grpSp>
        <p:nvGrpSpPr>
          <p:cNvPr id="91217" name="Group 209">
            <a:extLst>
              <a:ext uri="{FF2B5EF4-FFF2-40B4-BE49-F238E27FC236}">
                <a16:creationId xmlns:a16="http://schemas.microsoft.com/office/drawing/2014/main" id="{73CEB0BD-148F-D296-3ED8-CA4B13A5A526}"/>
              </a:ext>
            </a:extLst>
          </p:cNvPr>
          <p:cNvGrpSpPr>
            <a:grpSpLocks/>
          </p:cNvGrpSpPr>
          <p:nvPr/>
        </p:nvGrpSpPr>
        <p:grpSpPr bwMode="auto">
          <a:xfrm>
            <a:off x="1828800" y="2401889"/>
            <a:ext cx="152400" cy="492125"/>
            <a:chOff x="192" y="1440"/>
            <a:chExt cx="96" cy="330"/>
          </a:xfrm>
        </p:grpSpPr>
        <p:sp>
          <p:nvSpPr>
            <p:cNvPr id="91316" name="AutoShape 210">
              <a:extLst>
                <a:ext uri="{FF2B5EF4-FFF2-40B4-BE49-F238E27FC236}">
                  <a16:creationId xmlns:a16="http://schemas.microsoft.com/office/drawing/2014/main" id="{0630B5C4-ADC6-EA7D-6EA1-D2919825A6ED}"/>
                </a:ext>
              </a:extLst>
            </p:cNvPr>
            <p:cNvSpPr>
              <a:spLocks noChangeArrowheads="1"/>
            </p:cNvSpPr>
            <p:nvPr/>
          </p:nvSpPr>
          <p:spPr bwMode="auto">
            <a:xfrm>
              <a:off x="192" y="1543"/>
              <a:ext cx="96" cy="227"/>
            </a:xfrm>
            <a:prstGeom prst="roundRect">
              <a:avLst>
                <a:gd name="adj" fmla="val 16667"/>
              </a:avLst>
            </a:prstGeom>
            <a:gradFill rotWithShape="0">
              <a:gsLst>
                <a:gs pos="0">
                  <a:schemeClr val="accent1"/>
                </a:gs>
                <a:gs pos="100000">
                  <a:schemeClr val="hlink"/>
                </a:gs>
              </a:gsLst>
              <a:lin ang="18900000" scaled="1"/>
            </a:gra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accent1"/>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17" name="Rectangle 211">
              <a:extLst>
                <a:ext uri="{FF2B5EF4-FFF2-40B4-BE49-F238E27FC236}">
                  <a16:creationId xmlns:a16="http://schemas.microsoft.com/office/drawing/2014/main" id="{AB3FEA60-4219-4D7A-F88F-2FF677F9180B}"/>
                </a:ext>
              </a:extLst>
            </p:cNvPr>
            <p:cNvSpPr>
              <a:spLocks noChangeArrowheads="1"/>
            </p:cNvSpPr>
            <p:nvPr/>
          </p:nvSpPr>
          <p:spPr bwMode="auto">
            <a:xfrm>
              <a:off x="202" y="1564"/>
              <a:ext cx="76"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18" name="AutoShape 212">
              <a:extLst>
                <a:ext uri="{FF2B5EF4-FFF2-40B4-BE49-F238E27FC236}">
                  <a16:creationId xmlns:a16="http://schemas.microsoft.com/office/drawing/2014/main" id="{F9686769-72F8-85F3-B6FF-5BB0FB5E9925}"/>
                </a:ext>
              </a:extLst>
            </p:cNvPr>
            <p:cNvSpPr>
              <a:spLocks noChangeArrowheads="1"/>
            </p:cNvSpPr>
            <p:nvPr/>
          </p:nvSpPr>
          <p:spPr bwMode="auto">
            <a:xfrm>
              <a:off x="201"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19" name="AutoShape 213">
              <a:extLst>
                <a:ext uri="{FF2B5EF4-FFF2-40B4-BE49-F238E27FC236}">
                  <a16:creationId xmlns:a16="http://schemas.microsoft.com/office/drawing/2014/main" id="{9E3B82C2-F873-4DAB-C372-8AF0A8E346C6}"/>
                </a:ext>
              </a:extLst>
            </p:cNvPr>
            <p:cNvSpPr>
              <a:spLocks noChangeArrowheads="1"/>
            </p:cNvSpPr>
            <p:nvPr/>
          </p:nvSpPr>
          <p:spPr bwMode="auto">
            <a:xfrm>
              <a:off x="229"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0" name="AutoShape 214">
              <a:extLst>
                <a:ext uri="{FF2B5EF4-FFF2-40B4-BE49-F238E27FC236}">
                  <a16:creationId xmlns:a16="http://schemas.microsoft.com/office/drawing/2014/main" id="{B09753EC-DB1C-2290-444F-13A25B955539}"/>
                </a:ext>
              </a:extLst>
            </p:cNvPr>
            <p:cNvSpPr>
              <a:spLocks noChangeArrowheads="1"/>
            </p:cNvSpPr>
            <p:nvPr/>
          </p:nvSpPr>
          <p:spPr bwMode="auto">
            <a:xfrm>
              <a:off x="257"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1" name="AutoShape 215">
              <a:extLst>
                <a:ext uri="{FF2B5EF4-FFF2-40B4-BE49-F238E27FC236}">
                  <a16:creationId xmlns:a16="http://schemas.microsoft.com/office/drawing/2014/main" id="{FA9F8C54-8D2E-CBB1-627A-FCAC8A7C922F}"/>
                </a:ext>
              </a:extLst>
            </p:cNvPr>
            <p:cNvSpPr>
              <a:spLocks noChangeArrowheads="1"/>
            </p:cNvSpPr>
            <p:nvPr/>
          </p:nvSpPr>
          <p:spPr bwMode="auto">
            <a:xfrm>
              <a:off x="201"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2" name="AutoShape 216">
              <a:extLst>
                <a:ext uri="{FF2B5EF4-FFF2-40B4-BE49-F238E27FC236}">
                  <a16:creationId xmlns:a16="http://schemas.microsoft.com/office/drawing/2014/main" id="{0D9877C4-89EC-2442-0519-CA3E6E7EFE59}"/>
                </a:ext>
              </a:extLst>
            </p:cNvPr>
            <p:cNvSpPr>
              <a:spLocks noChangeArrowheads="1"/>
            </p:cNvSpPr>
            <p:nvPr/>
          </p:nvSpPr>
          <p:spPr bwMode="auto">
            <a:xfrm>
              <a:off x="228" y="164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3" name="AutoShape 217">
              <a:extLst>
                <a:ext uri="{FF2B5EF4-FFF2-40B4-BE49-F238E27FC236}">
                  <a16:creationId xmlns:a16="http://schemas.microsoft.com/office/drawing/2014/main" id="{968AF0F9-B461-7D53-8586-9F5EE107A6DC}"/>
                </a:ext>
              </a:extLst>
            </p:cNvPr>
            <p:cNvSpPr>
              <a:spLocks noChangeArrowheads="1"/>
            </p:cNvSpPr>
            <p:nvPr/>
          </p:nvSpPr>
          <p:spPr bwMode="auto">
            <a:xfrm>
              <a:off x="257"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4" name="AutoShape 218">
              <a:extLst>
                <a:ext uri="{FF2B5EF4-FFF2-40B4-BE49-F238E27FC236}">
                  <a16:creationId xmlns:a16="http://schemas.microsoft.com/office/drawing/2014/main" id="{C2F97538-42D8-0D63-FE3D-442F09A56CBD}"/>
                </a:ext>
              </a:extLst>
            </p:cNvPr>
            <p:cNvSpPr>
              <a:spLocks noChangeArrowheads="1"/>
            </p:cNvSpPr>
            <p:nvPr/>
          </p:nvSpPr>
          <p:spPr bwMode="auto">
            <a:xfrm>
              <a:off x="201"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5" name="AutoShape 219">
              <a:extLst>
                <a:ext uri="{FF2B5EF4-FFF2-40B4-BE49-F238E27FC236}">
                  <a16:creationId xmlns:a16="http://schemas.microsoft.com/office/drawing/2014/main" id="{E630D417-B608-0B35-EF3E-25ABE46E66FA}"/>
                </a:ext>
              </a:extLst>
            </p:cNvPr>
            <p:cNvSpPr>
              <a:spLocks noChangeArrowheads="1"/>
            </p:cNvSpPr>
            <p:nvPr/>
          </p:nvSpPr>
          <p:spPr bwMode="auto">
            <a:xfrm>
              <a:off x="228" y="1671"/>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6" name="AutoShape 220">
              <a:extLst>
                <a:ext uri="{FF2B5EF4-FFF2-40B4-BE49-F238E27FC236}">
                  <a16:creationId xmlns:a16="http://schemas.microsoft.com/office/drawing/2014/main" id="{8A394AB1-8795-2EFC-B223-65F44F615B4F}"/>
                </a:ext>
              </a:extLst>
            </p:cNvPr>
            <p:cNvSpPr>
              <a:spLocks noChangeArrowheads="1"/>
            </p:cNvSpPr>
            <p:nvPr/>
          </p:nvSpPr>
          <p:spPr bwMode="auto">
            <a:xfrm>
              <a:off x="257"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7" name="AutoShape 221">
              <a:extLst>
                <a:ext uri="{FF2B5EF4-FFF2-40B4-BE49-F238E27FC236}">
                  <a16:creationId xmlns:a16="http://schemas.microsoft.com/office/drawing/2014/main" id="{8F855D64-8811-1D86-54E1-B374D1F0C2EE}"/>
                </a:ext>
              </a:extLst>
            </p:cNvPr>
            <p:cNvSpPr>
              <a:spLocks noChangeArrowheads="1"/>
            </p:cNvSpPr>
            <p:nvPr/>
          </p:nvSpPr>
          <p:spPr bwMode="auto">
            <a:xfrm>
              <a:off x="200" y="169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8" name="AutoShape 222">
              <a:extLst>
                <a:ext uri="{FF2B5EF4-FFF2-40B4-BE49-F238E27FC236}">
                  <a16:creationId xmlns:a16="http://schemas.microsoft.com/office/drawing/2014/main" id="{B08C260E-CAC9-4405-916A-B19B48A4B125}"/>
                </a:ext>
              </a:extLst>
            </p:cNvPr>
            <p:cNvSpPr>
              <a:spLocks noChangeArrowheads="1"/>
            </p:cNvSpPr>
            <p:nvPr/>
          </p:nvSpPr>
          <p:spPr bwMode="auto">
            <a:xfrm>
              <a:off x="228" y="169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29" name="AutoShape 223">
              <a:extLst>
                <a:ext uri="{FF2B5EF4-FFF2-40B4-BE49-F238E27FC236}">
                  <a16:creationId xmlns:a16="http://schemas.microsoft.com/office/drawing/2014/main" id="{D8ABA921-A988-0FCB-5246-603F1C759320}"/>
                </a:ext>
              </a:extLst>
            </p:cNvPr>
            <p:cNvSpPr>
              <a:spLocks noChangeArrowheads="1"/>
            </p:cNvSpPr>
            <p:nvPr/>
          </p:nvSpPr>
          <p:spPr bwMode="auto">
            <a:xfrm>
              <a:off x="257" y="1696"/>
              <a:ext cx="19"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30" name="Line 224">
              <a:extLst>
                <a:ext uri="{FF2B5EF4-FFF2-40B4-BE49-F238E27FC236}">
                  <a16:creationId xmlns:a16="http://schemas.microsoft.com/office/drawing/2014/main" id="{08C1BBE3-23B1-4B77-6D2A-7EB7AD83862F}"/>
                </a:ext>
              </a:extLst>
            </p:cNvPr>
            <p:cNvSpPr>
              <a:spLocks noChangeShapeType="1"/>
            </p:cNvSpPr>
            <p:nvPr/>
          </p:nvSpPr>
          <p:spPr bwMode="auto">
            <a:xfrm flipV="1">
              <a:off x="266" y="1440"/>
              <a:ext cx="0" cy="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331" name="AutoShape 225">
              <a:extLst>
                <a:ext uri="{FF2B5EF4-FFF2-40B4-BE49-F238E27FC236}">
                  <a16:creationId xmlns:a16="http://schemas.microsoft.com/office/drawing/2014/main" id="{34DEEA83-B250-6C10-00B5-87379E766679}"/>
                </a:ext>
              </a:extLst>
            </p:cNvPr>
            <p:cNvSpPr>
              <a:spLocks noChangeArrowheads="1"/>
            </p:cNvSpPr>
            <p:nvPr/>
          </p:nvSpPr>
          <p:spPr bwMode="auto">
            <a:xfrm>
              <a:off x="256" y="1514"/>
              <a:ext cx="20" cy="25"/>
            </a:xfrm>
            <a:prstGeom prst="roundRect">
              <a:avLst>
                <a:gd name="adj" fmla="val 16667"/>
              </a:avLst>
            </a:pr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32" name="AutoShape 226" descr="80%">
              <a:extLst>
                <a:ext uri="{FF2B5EF4-FFF2-40B4-BE49-F238E27FC236}">
                  <a16:creationId xmlns:a16="http://schemas.microsoft.com/office/drawing/2014/main" id="{E0C49458-47CF-9630-6C46-8AAD01BA3498}"/>
                </a:ext>
              </a:extLst>
            </p:cNvPr>
            <p:cNvSpPr>
              <a:spLocks noChangeArrowheads="1"/>
            </p:cNvSpPr>
            <p:nvPr/>
          </p:nvSpPr>
          <p:spPr bwMode="auto">
            <a:xfrm>
              <a:off x="220" y="1731"/>
              <a:ext cx="40" cy="21"/>
            </a:xfrm>
            <a:prstGeom prst="roundRect">
              <a:avLst>
                <a:gd name="adj" fmla="val 16667"/>
              </a:avLst>
            </a:prstGeom>
            <a:pattFill prst="pct80">
              <a:fgClr>
                <a:schemeClr val="tx2"/>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1218" name="Text Box 227">
            <a:extLst>
              <a:ext uri="{FF2B5EF4-FFF2-40B4-BE49-F238E27FC236}">
                <a16:creationId xmlns:a16="http://schemas.microsoft.com/office/drawing/2014/main" id="{8EC27A21-7B01-630F-E892-89E84C8FE87F}"/>
              </a:ext>
            </a:extLst>
          </p:cNvPr>
          <p:cNvSpPr txBox="1">
            <a:spLocks noChangeArrowheads="1"/>
          </p:cNvSpPr>
          <p:nvPr/>
        </p:nvSpPr>
        <p:spPr bwMode="auto">
          <a:xfrm>
            <a:off x="3884441" y="2974976"/>
            <a:ext cx="363882"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Gb</a:t>
            </a:r>
          </a:p>
        </p:txBody>
      </p:sp>
      <p:sp>
        <p:nvSpPr>
          <p:cNvPr id="91219" name="Line 228">
            <a:extLst>
              <a:ext uri="{FF2B5EF4-FFF2-40B4-BE49-F238E27FC236}">
                <a16:creationId xmlns:a16="http://schemas.microsoft.com/office/drawing/2014/main" id="{3672BD32-0D3B-BB19-178D-4EC209289629}"/>
              </a:ext>
            </a:extLst>
          </p:cNvPr>
          <p:cNvSpPr>
            <a:spLocks noChangeShapeType="1"/>
          </p:cNvSpPr>
          <p:nvPr/>
        </p:nvSpPr>
        <p:spPr bwMode="auto">
          <a:xfrm>
            <a:off x="4003675" y="3117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1220" name="Group 229">
            <a:extLst>
              <a:ext uri="{FF2B5EF4-FFF2-40B4-BE49-F238E27FC236}">
                <a16:creationId xmlns:a16="http://schemas.microsoft.com/office/drawing/2014/main" id="{65E70A42-5531-5963-71E0-13AE424A9737}"/>
              </a:ext>
            </a:extLst>
          </p:cNvPr>
          <p:cNvGrpSpPr>
            <a:grpSpLocks/>
          </p:cNvGrpSpPr>
          <p:nvPr/>
        </p:nvGrpSpPr>
        <p:grpSpPr bwMode="auto">
          <a:xfrm>
            <a:off x="4572000" y="2116138"/>
            <a:ext cx="533400" cy="793750"/>
            <a:chOff x="2366" y="1892"/>
            <a:chExt cx="417" cy="676"/>
          </a:xfrm>
        </p:grpSpPr>
        <p:sp>
          <p:nvSpPr>
            <p:cNvPr id="91313" name="Rectangle 230">
              <a:extLst>
                <a:ext uri="{FF2B5EF4-FFF2-40B4-BE49-F238E27FC236}">
                  <a16:creationId xmlns:a16="http://schemas.microsoft.com/office/drawing/2014/main" id="{C2DE03B6-E32A-467B-1488-9E814F641049}"/>
                </a:ext>
              </a:extLst>
            </p:cNvPr>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rgbClr val="EEE800"/>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14" name="Line 231">
              <a:extLst>
                <a:ext uri="{FF2B5EF4-FFF2-40B4-BE49-F238E27FC236}">
                  <a16:creationId xmlns:a16="http://schemas.microsoft.com/office/drawing/2014/main" id="{B485908D-2562-1054-BFFD-8664389B076C}"/>
                </a:ext>
              </a:extLst>
            </p:cNvPr>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1315" name="Line 232">
              <a:extLst>
                <a:ext uri="{FF2B5EF4-FFF2-40B4-BE49-F238E27FC236}">
                  <a16:creationId xmlns:a16="http://schemas.microsoft.com/office/drawing/2014/main" id="{5F58B228-B460-4A9F-5233-3C93A183B9E5}"/>
                </a:ext>
              </a:extLst>
            </p:cNvPr>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grpSp>
        <p:nvGrpSpPr>
          <p:cNvPr id="91221" name="Group 233">
            <a:extLst>
              <a:ext uri="{FF2B5EF4-FFF2-40B4-BE49-F238E27FC236}">
                <a16:creationId xmlns:a16="http://schemas.microsoft.com/office/drawing/2014/main" id="{29CF287D-A806-02D5-D123-E92C93B60AD2}"/>
              </a:ext>
            </a:extLst>
          </p:cNvPr>
          <p:cNvGrpSpPr>
            <a:grpSpLocks/>
          </p:cNvGrpSpPr>
          <p:nvPr/>
        </p:nvGrpSpPr>
        <p:grpSpPr bwMode="auto">
          <a:xfrm>
            <a:off x="4572000" y="3833813"/>
            <a:ext cx="533400" cy="793750"/>
            <a:chOff x="4944" y="1824"/>
            <a:chExt cx="336" cy="532"/>
          </a:xfrm>
        </p:grpSpPr>
        <p:sp>
          <p:nvSpPr>
            <p:cNvPr id="91310" name="Rectangle 234">
              <a:extLst>
                <a:ext uri="{FF2B5EF4-FFF2-40B4-BE49-F238E27FC236}">
                  <a16:creationId xmlns:a16="http://schemas.microsoft.com/office/drawing/2014/main" id="{F2426C7D-1E98-B765-6942-BF6F565879A6}"/>
                </a:ext>
              </a:extLst>
            </p:cNvPr>
            <p:cNvSpPr>
              <a:spLocks noChangeArrowheads="1"/>
            </p:cNvSpPr>
            <p:nvPr/>
          </p:nvSpPr>
          <p:spPr bwMode="auto">
            <a:xfrm>
              <a:off x="4944" y="1824"/>
              <a:ext cx="335" cy="529"/>
            </a:xfrm>
            <a:prstGeom prst="rect">
              <a:avLst/>
            </a:prstGeom>
            <a:gradFill rotWithShape="0">
              <a:gsLst>
                <a:gs pos="0">
                  <a:srgbClr val="1EBDCE"/>
                </a:gs>
                <a:gs pos="100000">
                  <a:schemeClr val="tx2"/>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contourClr>
                <a:srgbClr val="1EBDCE"/>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11" name="Line 235">
              <a:extLst>
                <a:ext uri="{FF2B5EF4-FFF2-40B4-BE49-F238E27FC236}">
                  <a16:creationId xmlns:a16="http://schemas.microsoft.com/office/drawing/2014/main" id="{8A3157A6-CF16-E27A-4D94-93E5CDC070C8}"/>
                </a:ext>
              </a:extLst>
            </p:cNvPr>
            <p:cNvSpPr>
              <a:spLocks noChangeShapeType="1"/>
            </p:cNvSpPr>
            <p:nvPr/>
          </p:nvSpPr>
          <p:spPr bwMode="auto">
            <a:xfrm>
              <a:off x="4949" y="1826"/>
              <a:ext cx="331" cy="530"/>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1312" name="Line 236">
              <a:extLst>
                <a:ext uri="{FF2B5EF4-FFF2-40B4-BE49-F238E27FC236}">
                  <a16:creationId xmlns:a16="http://schemas.microsoft.com/office/drawing/2014/main" id="{33EDE759-5989-4287-D354-37C4E096A406}"/>
                </a:ext>
              </a:extLst>
            </p:cNvPr>
            <p:cNvSpPr>
              <a:spLocks noChangeShapeType="1"/>
            </p:cNvSpPr>
            <p:nvPr/>
          </p:nvSpPr>
          <p:spPr bwMode="auto">
            <a:xfrm flipH="1">
              <a:off x="4944" y="1824"/>
              <a:ext cx="336" cy="532"/>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grpSp>
        <p:nvGrpSpPr>
          <p:cNvPr id="59629" name="Group 237">
            <a:extLst>
              <a:ext uri="{FF2B5EF4-FFF2-40B4-BE49-F238E27FC236}">
                <a16:creationId xmlns:a16="http://schemas.microsoft.com/office/drawing/2014/main" id="{7B808B7B-EE84-AAC7-363F-B37BDA8947DA}"/>
              </a:ext>
            </a:extLst>
          </p:cNvPr>
          <p:cNvGrpSpPr>
            <a:grpSpLocks/>
          </p:cNvGrpSpPr>
          <p:nvPr/>
        </p:nvGrpSpPr>
        <p:grpSpPr bwMode="auto">
          <a:xfrm>
            <a:off x="1568450" y="2116138"/>
            <a:ext cx="3536950" cy="3109912"/>
            <a:chOff x="28" y="1333"/>
            <a:chExt cx="2228" cy="1959"/>
          </a:xfrm>
        </p:grpSpPr>
        <p:grpSp>
          <p:nvGrpSpPr>
            <p:cNvPr id="91223" name="Group 238">
              <a:extLst>
                <a:ext uri="{FF2B5EF4-FFF2-40B4-BE49-F238E27FC236}">
                  <a16:creationId xmlns:a16="http://schemas.microsoft.com/office/drawing/2014/main" id="{8492D36B-D388-9B33-0A7C-9F0D02CDADDD}"/>
                </a:ext>
              </a:extLst>
            </p:cNvPr>
            <p:cNvGrpSpPr>
              <a:grpSpLocks/>
            </p:cNvGrpSpPr>
            <p:nvPr/>
          </p:nvGrpSpPr>
          <p:grpSpPr bwMode="auto">
            <a:xfrm>
              <a:off x="28" y="2551"/>
              <a:ext cx="868" cy="741"/>
              <a:chOff x="28" y="2544"/>
              <a:chExt cx="868" cy="789"/>
            </a:xfrm>
          </p:grpSpPr>
          <p:grpSp>
            <p:nvGrpSpPr>
              <p:cNvPr id="91290" name="Group 239">
                <a:extLst>
                  <a:ext uri="{FF2B5EF4-FFF2-40B4-BE49-F238E27FC236}">
                    <a16:creationId xmlns:a16="http://schemas.microsoft.com/office/drawing/2014/main" id="{10ADA014-73BB-609A-D109-80F6E8CD4FB8}"/>
                  </a:ext>
                </a:extLst>
              </p:cNvPr>
              <p:cNvGrpSpPr>
                <a:grpSpLocks/>
              </p:cNvGrpSpPr>
              <p:nvPr/>
            </p:nvGrpSpPr>
            <p:grpSpPr bwMode="auto">
              <a:xfrm>
                <a:off x="240" y="2544"/>
                <a:ext cx="96" cy="336"/>
                <a:chOff x="3306" y="3193"/>
                <a:chExt cx="190" cy="666"/>
              </a:xfrm>
            </p:grpSpPr>
            <p:sp>
              <p:nvSpPr>
                <p:cNvPr id="91293" name="AutoShape 240">
                  <a:extLst>
                    <a:ext uri="{FF2B5EF4-FFF2-40B4-BE49-F238E27FC236}">
                      <a16:creationId xmlns:a16="http://schemas.microsoft.com/office/drawing/2014/main" id="{ADCDEA0D-0205-0D7B-5CE8-6D402355A711}"/>
                    </a:ext>
                  </a:extLst>
                </p:cNvPr>
                <p:cNvSpPr>
                  <a:spLocks noChangeArrowheads="1"/>
                </p:cNvSpPr>
                <p:nvPr/>
              </p:nvSpPr>
              <p:spPr bwMode="auto">
                <a:xfrm>
                  <a:off x="3306" y="3400"/>
                  <a:ext cx="190" cy="459"/>
                </a:xfrm>
                <a:prstGeom prst="roundRect">
                  <a:avLst>
                    <a:gd name="adj" fmla="val 16667"/>
                  </a:avLst>
                </a:prstGeom>
                <a:solidFill>
                  <a:schemeClr val="accent1"/>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94" name="Rectangle 241">
                  <a:extLst>
                    <a:ext uri="{FF2B5EF4-FFF2-40B4-BE49-F238E27FC236}">
                      <a16:creationId xmlns:a16="http://schemas.microsoft.com/office/drawing/2014/main" id="{5D2B8B03-0146-9227-16DB-FB37B90DFD4E}"/>
                    </a:ext>
                  </a:extLst>
                </p:cNvPr>
                <p:cNvSpPr>
                  <a:spLocks noChangeArrowheads="1"/>
                </p:cNvSpPr>
                <p:nvPr/>
              </p:nvSpPr>
              <p:spPr bwMode="auto">
                <a:xfrm>
                  <a:off x="3325" y="3444"/>
                  <a:ext cx="152"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95" name="AutoShape 242">
                  <a:extLst>
                    <a:ext uri="{FF2B5EF4-FFF2-40B4-BE49-F238E27FC236}">
                      <a16:creationId xmlns:a16="http://schemas.microsoft.com/office/drawing/2014/main" id="{72E0A98A-A3F1-E2D1-BBF4-747B6314DF5C}"/>
                    </a:ext>
                  </a:extLst>
                </p:cNvPr>
                <p:cNvSpPr>
                  <a:spLocks noChangeArrowheads="1"/>
                </p:cNvSpPr>
                <p:nvPr/>
              </p:nvSpPr>
              <p:spPr bwMode="auto">
                <a:xfrm>
                  <a:off x="3324" y="3556"/>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96" name="AutoShape 243">
                  <a:extLst>
                    <a:ext uri="{FF2B5EF4-FFF2-40B4-BE49-F238E27FC236}">
                      <a16:creationId xmlns:a16="http://schemas.microsoft.com/office/drawing/2014/main" id="{FF1C77CF-EC53-8E63-7C60-7954BF253963}"/>
                    </a:ext>
                  </a:extLst>
                </p:cNvPr>
                <p:cNvSpPr>
                  <a:spLocks noChangeArrowheads="1"/>
                </p:cNvSpPr>
                <p:nvPr/>
              </p:nvSpPr>
              <p:spPr bwMode="auto">
                <a:xfrm>
                  <a:off x="3379" y="3557"/>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97" name="AutoShape 244">
                  <a:extLst>
                    <a:ext uri="{FF2B5EF4-FFF2-40B4-BE49-F238E27FC236}">
                      <a16:creationId xmlns:a16="http://schemas.microsoft.com/office/drawing/2014/main" id="{2B413EAA-7C6B-55CE-6964-01E7A6B0669A}"/>
                    </a:ext>
                  </a:extLst>
                </p:cNvPr>
                <p:cNvSpPr>
                  <a:spLocks noChangeArrowheads="1"/>
                </p:cNvSpPr>
                <p:nvPr/>
              </p:nvSpPr>
              <p:spPr bwMode="auto">
                <a:xfrm>
                  <a:off x="3435" y="3556"/>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98" name="AutoShape 245">
                  <a:extLst>
                    <a:ext uri="{FF2B5EF4-FFF2-40B4-BE49-F238E27FC236}">
                      <a16:creationId xmlns:a16="http://schemas.microsoft.com/office/drawing/2014/main" id="{ED22604F-54BE-724F-1555-C45D1DB60851}"/>
                    </a:ext>
                  </a:extLst>
                </p:cNvPr>
                <p:cNvSpPr>
                  <a:spLocks noChangeArrowheads="1"/>
                </p:cNvSpPr>
                <p:nvPr/>
              </p:nvSpPr>
              <p:spPr bwMode="auto">
                <a:xfrm>
                  <a:off x="3323" y="360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99" name="AutoShape 246">
                  <a:extLst>
                    <a:ext uri="{FF2B5EF4-FFF2-40B4-BE49-F238E27FC236}">
                      <a16:creationId xmlns:a16="http://schemas.microsoft.com/office/drawing/2014/main" id="{7DFA90A9-BE84-E311-55D1-A3C7BA43FA11}"/>
                    </a:ext>
                  </a:extLst>
                </p:cNvPr>
                <p:cNvSpPr>
                  <a:spLocks noChangeArrowheads="1"/>
                </p:cNvSpPr>
                <p:nvPr/>
              </p:nvSpPr>
              <p:spPr bwMode="auto">
                <a:xfrm>
                  <a:off x="3378" y="3609"/>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00" name="AutoShape 247">
                  <a:extLst>
                    <a:ext uri="{FF2B5EF4-FFF2-40B4-BE49-F238E27FC236}">
                      <a16:creationId xmlns:a16="http://schemas.microsoft.com/office/drawing/2014/main" id="{003663C7-BC8D-686F-396A-58201B023404}"/>
                    </a:ext>
                  </a:extLst>
                </p:cNvPr>
                <p:cNvSpPr>
                  <a:spLocks noChangeArrowheads="1"/>
                </p:cNvSpPr>
                <p:nvPr/>
              </p:nvSpPr>
              <p:spPr bwMode="auto">
                <a:xfrm>
                  <a:off x="3434" y="360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01" name="AutoShape 248">
                  <a:extLst>
                    <a:ext uri="{FF2B5EF4-FFF2-40B4-BE49-F238E27FC236}">
                      <a16:creationId xmlns:a16="http://schemas.microsoft.com/office/drawing/2014/main" id="{1A00E87F-25AF-69C0-FADD-A36191D35AFA}"/>
                    </a:ext>
                  </a:extLst>
                </p:cNvPr>
                <p:cNvSpPr>
                  <a:spLocks noChangeArrowheads="1"/>
                </p:cNvSpPr>
                <p:nvPr/>
              </p:nvSpPr>
              <p:spPr bwMode="auto">
                <a:xfrm>
                  <a:off x="3323" y="365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02" name="AutoShape 249">
                  <a:extLst>
                    <a:ext uri="{FF2B5EF4-FFF2-40B4-BE49-F238E27FC236}">
                      <a16:creationId xmlns:a16="http://schemas.microsoft.com/office/drawing/2014/main" id="{1DF66F06-0807-C364-57C3-70F635DD588B}"/>
                    </a:ext>
                  </a:extLst>
                </p:cNvPr>
                <p:cNvSpPr>
                  <a:spLocks noChangeArrowheads="1"/>
                </p:cNvSpPr>
                <p:nvPr/>
              </p:nvSpPr>
              <p:spPr bwMode="auto">
                <a:xfrm>
                  <a:off x="3378" y="3659"/>
                  <a:ext cx="39" cy="39"/>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03" name="AutoShape 250">
                  <a:extLst>
                    <a:ext uri="{FF2B5EF4-FFF2-40B4-BE49-F238E27FC236}">
                      <a16:creationId xmlns:a16="http://schemas.microsoft.com/office/drawing/2014/main" id="{2B72F968-B659-D465-E467-D20B75395A3F}"/>
                    </a:ext>
                  </a:extLst>
                </p:cNvPr>
                <p:cNvSpPr>
                  <a:spLocks noChangeArrowheads="1"/>
                </p:cNvSpPr>
                <p:nvPr/>
              </p:nvSpPr>
              <p:spPr bwMode="auto">
                <a:xfrm>
                  <a:off x="3434" y="365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04" name="AutoShape 251">
                  <a:extLst>
                    <a:ext uri="{FF2B5EF4-FFF2-40B4-BE49-F238E27FC236}">
                      <a16:creationId xmlns:a16="http://schemas.microsoft.com/office/drawing/2014/main" id="{3D5E6DF9-27ED-A603-A2D0-F74A8A0C5530}"/>
                    </a:ext>
                  </a:extLst>
                </p:cNvPr>
                <p:cNvSpPr>
                  <a:spLocks noChangeArrowheads="1"/>
                </p:cNvSpPr>
                <p:nvPr/>
              </p:nvSpPr>
              <p:spPr bwMode="auto">
                <a:xfrm>
                  <a:off x="3322" y="3709"/>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05" name="AutoShape 252">
                  <a:extLst>
                    <a:ext uri="{FF2B5EF4-FFF2-40B4-BE49-F238E27FC236}">
                      <a16:creationId xmlns:a16="http://schemas.microsoft.com/office/drawing/2014/main" id="{C82E0C7C-4089-69C2-3EB2-A1C71E42C39A}"/>
                    </a:ext>
                  </a:extLst>
                </p:cNvPr>
                <p:cNvSpPr>
                  <a:spLocks noChangeArrowheads="1"/>
                </p:cNvSpPr>
                <p:nvPr/>
              </p:nvSpPr>
              <p:spPr bwMode="auto">
                <a:xfrm>
                  <a:off x="3377" y="3710"/>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06" name="AutoShape 253">
                  <a:extLst>
                    <a:ext uri="{FF2B5EF4-FFF2-40B4-BE49-F238E27FC236}">
                      <a16:creationId xmlns:a16="http://schemas.microsoft.com/office/drawing/2014/main" id="{36552248-0641-38D6-D840-8F159057EFC0}"/>
                    </a:ext>
                  </a:extLst>
                </p:cNvPr>
                <p:cNvSpPr>
                  <a:spLocks noChangeArrowheads="1"/>
                </p:cNvSpPr>
                <p:nvPr/>
              </p:nvSpPr>
              <p:spPr bwMode="auto">
                <a:xfrm>
                  <a:off x="3434" y="3709"/>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07" name="Line 254">
                  <a:extLst>
                    <a:ext uri="{FF2B5EF4-FFF2-40B4-BE49-F238E27FC236}">
                      <a16:creationId xmlns:a16="http://schemas.microsoft.com/office/drawing/2014/main" id="{40BFC571-897D-6B21-951F-A4DB3EFDAC68}"/>
                    </a:ext>
                  </a:extLst>
                </p:cNvPr>
                <p:cNvSpPr>
                  <a:spLocks noChangeShapeType="1"/>
                </p:cNvSpPr>
                <p:nvPr/>
              </p:nvSpPr>
              <p:spPr bwMode="auto">
                <a:xfrm flipV="1">
                  <a:off x="3452" y="3193"/>
                  <a:ext cx="0" cy="15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308" name="AutoShape 255">
                  <a:extLst>
                    <a:ext uri="{FF2B5EF4-FFF2-40B4-BE49-F238E27FC236}">
                      <a16:creationId xmlns:a16="http://schemas.microsoft.com/office/drawing/2014/main" id="{41C1A2A9-BC2B-4920-66DE-4BC43FEEB2FF}"/>
                    </a:ext>
                  </a:extLst>
                </p:cNvPr>
                <p:cNvSpPr>
                  <a:spLocks noChangeArrowheads="1"/>
                </p:cNvSpPr>
                <p:nvPr/>
              </p:nvSpPr>
              <p:spPr bwMode="auto">
                <a:xfrm>
                  <a:off x="3433" y="3342"/>
                  <a:ext cx="39"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309" name="AutoShape 256" descr="80%">
                  <a:extLst>
                    <a:ext uri="{FF2B5EF4-FFF2-40B4-BE49-F238E27FC236}">
                      <a16:creationId xmlns:a16="http://schemas.microsoft.com/office/drawing/2014/main" id="{0429121A-B2CA-C7C7-6240-6EEFAD0FB4B9}"/>
                    </a:ext>
                  </a:extLst>
                </p:cNvPr>
                <p:cNvSpPr>
                  <a:spLocks noChangeArrowheads="1"/>
                </p:cNvSpPr>
                <p:nvPr/>
              </p:nvSpPr>
              <p:spPr bwMode="auto">
                <a:xfrm>
                  <a:off x="3362" y="3780"/>
                  <a:ext cx="78" cy="42"/>
                </a:xfrm>
                <a:prstGeom prst="roundRect">
                  <a:avLst>
                    <a:gd name="adj" fmla="val 16667"/>
                  </a:avLst>
                </a:prstGeom>
                <a:pattFill prst="pct80">
                  <a:fgClr>
                    <a:schemeClr val="accent1"/>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1291" name="Text Box 257">
                <a:extLst>
                  <a:ext uri="{FF2B5EF4-FFF2-40B4-BE49-F238E27FC236}">
                    <a16:creationId xmlns:a16="http://schemas.microsoft.com/office/drawing/2014/main" id="{D8DAD1C4-DFD2-409B-B5EE-38567312F260}"/>
                  </a:ext>
                </a:extLst>
              </p:cNvPr>
              <p:cNvSpPr txBox="1">
                <a:spLocks noChangeArrowheads="1"/>
              </p:cNvSpPr>
              <p:nvPr/>
            </p:nvSpPr>
            <p:spPr bwMode="auto">
              <a:xfrm>
                <a:off x="28" y="3169"/>
                <a:ext cx="868"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a:latin typeface="Arial" panose="020B0604020202020204" pitchFamily="34" charset="0"/>
                  </a:rPr>
                  <a:t>3G UE (voice &amp; data)</a:t>
                </a:r>
              </a:p>
            </p:txBody>
          </p:sp>
          <p:sp>
            <p:nvSpPr>
              <p:cNvPr id="91292" name="Line 258">
                <a:extLst>
                  <a:ext uri="{FF2B5EF4-FFF2-40B4-BE49-F238E27FC236}">
                    <a16:creationId xmlns:a16="http://schemas.microsoft.com/office/drawing/2014/main" id="{22E5A243-4F01-13F3-FC62-692D770547B6}"/>
                  </a:ext>
                </a:extLst>
              </p:cNvPr>
              <p:cNvSpPr>
                <a:spLocks noChangeShapeType="1"/>
              </p:cNvSpPr>
              <p:nvPr/>
            </p:nvSpPr>
            <p:spPr bwMode="auto">
              <a:xfrm flipV="1">
                <a:off x="288" y="2928"/>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1224" name="Group 259">
              <a:extLst>
                <a:ext uri="{FF2B5EF4-FFF2-40B4-BE49-F238E27FC236}">
                  <a16:creationId xmlns:a16="http://schemas.microsoft.com/office/drawing/2014/main" id="{886191C9-2413-2B2D-93A7-60C0D75B6B15}"/>
                </a:ext>
              </a:extLst>
            </p:cNvPr>
            <p:cNvGrpSpPr>
              <a:grpSpLocks/>
            </p:cNvGrpSpPr>
            <p:nvPr/>
          </p:nvGrpSpPr>
          <p:grpSpPr bwMode="auto">
            <a:xfrm>
              <a:off x="517" y="1333"/>
              <a:ext cx="1739" cy="1823"/>
              <a:chOff x="517" y="1248"/>
              <a:chExt cx="1739" cy="1940"/>
            </a:xfrm>
          </p:grpSpPr>
          <p:grpSp>
            <p:nvGrpSpPr>
              <p:cNvPr id="91234" name="Group 260">
                <a:extLst>
                  <a:ext uri="{FF2B5EF4-FFF2-40B4-BE49-F238E27FC236}">
                    <a16:creationId xmlns:a16="http://schemas.microsoft.com/office/drawing/2014/main" id="{52B60EB0-DB4F-870C-BE40-33F924510D91}"/>
                  </a:ext>
                </a:extLst>
              </p:cNvPr>
              <p:cNvGrpSpPr>
                <a:grpSpLocks/>
              </p:cNvGrpSpPr>
              <p:nvPr/>
            </p:nvGrpSpPr>
            <p:grpSpPr bwMode="auto">
              <a:xfrm>
                <a:off x="1920" y="1248"/>
                <a:ext cx="336" cy="532"/>
                <a:chOff x="1920" y="1248"/>
                <a:chExt cx="336" cy="532"/>
              </a:xfrm>
            </p:grpSpPr>
            <p:sp>
              <p:nvSpPr>
                <p:cNvPr id="91287" name="Rectangle 261">
                  <a:extLst>
                    <a:ext uri="{FF2B5EF4-FFF2-40B4-BE49-F238E27FC236}">
                      <a16:creationId xmlns:a16="http://schemas.microsoft.com/office/drawing/2014/main" id="{453FE678-1366-A950-AF81-8F538B2AED89}"/>
                    </a:ext>
                  </a:extLst>
                </p:cNvPr>
                <p:cNvSpPr>
                  <a:spLocks noChangeArrowheads="1"/>
                </p:cNvSpPr>
                <p:nvPr/>
              </p:nvSpPr>
              <p:spPr bwMode="auto">
                <a:xfrm>
                  <a:off x="1920" y="1248"/>
                  <a:ext cx="335" cy="529"/>
                </a:xfrm>
                <a:prstGeom prst="rect">
                  <a:avLst/>
                </a:prstGeom>
                <a:gradFill rotWithShape="0">
                  <a:gsLst>
                    <a:gs pos="0">
                      <a:schemeClr val="accent1"/>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chemeClr val="accent1"/>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88" name="Line 262">
                  <a:extLst>
                    <a:ext uri="{FF2B5EF4-FFF2-40B4-BE49-F238E27FC236}">
                      <a16:creationId xmlns:a16="http://schemas.microsoft.com/office/drawing/2014/main" id="{1C78B4B7-754E-CD72-D0BF-222F6B65A148}"/>
                    </a:ext>
                  </a:extLst>
                </p:cNvPr>
                <p:cNvSpPr>
                  <a:spLocks noChangeShapeType="1"/>
                </p:cNvSpPr>
                <p:nvPr/>
              </p:nvSpPr>
              <p:spPr bwMode="auto">
                <a:xfrm>
                  <a:off x="1925" y="1250"/>
                  <a:ext cx="331" cy="530"/>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1289" name="Line 263">
                  <a:extLst>
                    <a:ext uri="{FF2B5EF4-FFF2-40B4-BE49-F238E27FC236}">
                      <a16:creationId xmlns:a16="http://schemas.microsoft.com/office/drawing/2014/main" id="{106B65F8-74C7-F29A-0D8E-2D6D16C1541C}"/>
                    </a:ext>
                  </a:extLst>
                </p:cNvPr>
                <p:cNvSpPr>
                  <a:spLocks noChangeShapeType="1"/>
                </p:cNvSpPr>
                <p:nvPr/>
              </p:nvSpPr>
              <p:spPr bwMode="auto">
                <a:xfrm flipH="1">
                  <a:off x="1920" y="1248"/>
                  <a:ext cx="336" cy="532"/>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sp>
            <p:nvSpPr>
              <p:cNvPr id="91235" name="Oval 264">
                <a:extLst>
                  <a:ext uri="{FF2B5EF4-FFF2-40B4-BE49-F238E27FC236}">
                    <a16:creationId xmlns:a16="http://schemas.microsoft.com/office/drawing/2014/main" id="{CF1C0B7E-9CBA-118A-EE24-EBD17F55931A}"/>
                  </a:ext>
                </a:extLst>
              </p:cNvPr>
              <p:cNvSpPr>
                <a:spLocks noChangeArrowheads="1"/>
              </p:cNvSpPr>
              <p:nvPr/>
            </p:nvSpPr>
            <p:spPr bwMode="auto">
              <a:xfrm>
                <a:off x="1344" y="2326"/>
                <a:ext cx="384" cy="436"/>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nvGrpSpPr>
              <p:cNvPr id="91236" name="Group 265">
                <a:extLst>
                  <a:ext uri="{FF2B5EF4-FFF2-40B4-BE49-F238E27FC236}">
                    <a16:creationId xmlns:a16="http://schemas.microsoft.com/office/drawing/2014/main" id="{11C3D02E-E03D-2285-B59E-547FB54B9824}"/>
                  </a:ext>
                </a:extLst>
              </p:cNvPr>
              <p:cNvGrpSpPr>
                <a:grpSpLocks/>
              </p:cNvGrpSpPr>
              <p:nvPr/>
            </p:nvGrpSpPr>
            <p:grpSpPr bwMode="auto">
              <a:xfrm>
                <a:off x="517" y="2304"/>
                <a:ext cx="1019" cy="884"/>
                <a:chOff x="517" y="2304"/>
                <a:chExt cx="1019" cy="884"/>
              </a:xfrm>
            </p:grpSpPr>
            <p:grpSp>
              <p:nvGrpSpPr>
                <p:cNvPr id="91242" name="Group 266">
                  <a:extLst>
                    <a:ext uri="{FF2B5EF4-FFF2-40B4-BE49-F238E27FC236}">
                      <a16:creationId xmlns:a16="http://schemas.microsoft.com/office/drawing/2014/main" id="{4CB146AA-7494-AA33-7F61-BA56C3AB89B1}"/>
                    </a:ext>
                  </a:extLst>
                </p:cNvPr>
                <p:cNvGrpSpPr>
                  <a:grpSpLocks/>
                </p:cNvGrpSpPr>
                <p:nvPr/>
              </p:nvGrpSpPr>
              <p:grpSpPr bwMode="auto">
                <a:xfrm>
                  <a:off x="1008" y="2736"/>
                  <a:ext cx="288" cy="144"/>
                  <a:chOff x="1705" y="1892"/>
                  <a:chExt cx="417" cy="676"/>
                </a:xfrm>
              </p:grpSpPr>
              <p:sp>
                <p:nvSpPr>
                  <p:cNvPr id="91284" name="Rectangle 267">
                    <a:extLst>
                      <a:ext uri="{FF2B5EF4-FFF2-40B4-BE49-F238E27FC236}">
                        <a16:creationId xmlns:a16="http://schemas.microsoft.com/office/drawing/2014/main" id="{273F9881-DAB7-7FBB-F94B-BA9AC175C526}"/>
                      </a:ext>
                    </a:extLst>
                  </p:cNvPr>
                  <p:cNvSpPr>
                    <a:spLocks noChangeArrowheads="1"/>
                  </p:cNvSpPr>
                  <p:nvPr/>
                </p:nvSpPr>
                <p:spPr bwMode="auto">
                  <a:xfrm>
                    <a:off x="1705" y="1892"/>
                    <a:ext cx="416" cy="672"/>
                  </a:xfrm>
                  <a:prstGeom prst="rect">
                    <a:avLst/>
                  </a:prstGeom>
                  <a:gradFill rotWithShape="0">
                    <a:gsLst>
                      <a:gs pos="0">
                        <a:srgbClr val="8200CA"/>
                      </a:gs>
                      <a:gs pos="100000">
                        <a:schemeClr val="accent1"/>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rgbClr val="8200CA"/>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85" name="Line 268">
                    <a:extLst>
                      <a:ext uri="{FF2B5EF4-FFF2-40B4-BE49-F238E27FC236}">
                        <a16:creationId xmlns:a16="http://schemas.microsoft.com/office/drawing/2014/main" id="{24337961-FCEB-4592-677E-16E35596AAC2}"/>
                      </a:ext>
                    </a:extLst>
                  </p:cNvPr>
                  <p:cNvSpPr>
                    <a:spLocks noChangeShapeType="1"/>
                  </p:cNvSpPr>
                  <p:nvPr/>
                </p:nvSpPr>
                <p:spPr bwMode="auto">
                  <a:xfrm>
                    <a:off x="1711"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1286" name="Line 269">
                    <a:extLst>
                      <a:ext uri="{FF2B5EF4-FFF2-40B4-BE49-F238E27FC236}">
                        <a16:creationId xmlns:a16="http://schemas.microsoft.com/office/drawing/2014/main" id="{A21834FD-0F02-A239-4123-068B0F4E9C29}"/>
                      </a:ext>
                    </a:extLst>
                  </p:cNvPr>
                  <p:cNvSpPr>
                    <a:spLocks noChangeShapeType="1"/>
                  </p:cNvSpPr>
                  <p:nvPr/>
                </p:nvSpPr>
                <p:spPr bwMode="auto">
                  <a:xfrm flipH="1">
                    <a:off x="1705"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grpSp>
              <p:nvGrpSpPr>
                <p:cNvPr id="91243" name="Group 270">
                  <a:extLst>
                    <a:ext uri="{FF2B5EF4-FFF2-40B4-BE49-F238E27FC236}">
                      <a16:creationId xmlns:a16="http://schemas.microsoft.com/office/drawing/2014/main" id="{E08B8DB4-AD2E-291E-CAAF-9BF798BF64E3}"/>
                    </a:ext>
                  </a:extLst>
                </p:cNvPr>
                <p:cNvGrpSpPr>
                  <a:grpSpLocks/>
                </p:cNvGrpSpPr>
                <p:nvPr/>
              </p:nvGrpSpPr>
              <p:grpSpPr bwMode="auto">
                <a:xfrm>
                  <a:off x="672" y="2400"/>
                  <a:ext cx="96" cy="290"/>
                  <a:chOff x="1484" y="1054"/>
                  <a:chExt cx="466" cy="1154"/>
                </a:xfrm>
              </p:grpSpPr>
              <p:sp>
                <p:nvSpPr>
                  <p:cNvPr id="91269" name="Freeform 271">
                    <a:extLst>
                      <a:ext uri="{FF2B5EF4-FFF2-40B4-BE49-F238E27FC236}">
                        <a16:creationId xmlns:a16="http://schemas.microsoft.com/office/drawing/2014/main" id="{EA2F215F-9FA9-E80B-891E-3E2291810B3A}"/>
                      </a:ext>
                    </a:extLst>
                  </p:cNvPr>
                  <p:cNvSpPr>
                    <a:spLocks/>
                  </p:cNvSpPr>
                  <p:nvPr/>
                </p:nvSpPr>
                <p:spPr bwMode="auto">
                  <a:xfrm>
                    <a:off x="1484" y="1292"/>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accent1">
                      <a:alpha val="50195"/>
                    </a:schemeClr>
                  </a:solidFill>
                  <a:ln w="19050"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0" name="Line 272">
                    <a:extLst>
                      <a:ext uri="{FF2B5EF4-FFF2-40B4-BE49-F238E27FC236}">
                        <a16:creationId xmlns:a16="http://schemas.microsoft.com/office/drawing/2014/main" id="{A9A19DD5-266A-6D02-8660-4FEFB7F8523C}"/>
                      </a:ext>
                    </a:extLst>
                  </p:cNvPr>
                  <p:cNvSpPr>
                    <a:spLocks noChangeShapeType="1"/>
                  </p:cNvSpPr>
                  <p:nvPr/>
                </p:nvSpPr>
                <p:spPr bwMode="auto">
                  <a:xfrm flipV="1">
                    <a:off x="1714" y="1296"/>
                    <a:ext cx="0" cy="91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1" name="Freeform 273">
                    <a:extLst>
                      <a:ext uri="{FF2B5EF4-FFF2-40B4-BE49-F238E27FC236}">
                        <a16:creationId xmlns:a16="http://schemas.microsoft.com/office/drawing/2014/main" id="{131FA73F-26D8-F74F-8D9D-55ED6E973A75}"/>
                      </a:ext>
                    </a:extLst>
                  </p:cNvPr>
                  <p:cNvSpPr>
                    <a:spLocks/>
                  </p:cNvSpPr>
                  <p:nvPr/>
                </p:nvSpPr>
                <p:spPr bwMode="auto">
                  <a:xfrm>
                    <a:off x="1507" y="2034"/>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2" name="Freeform 274">
                    <a:extLst>
                      <a:ext uri="{FF2B5EF4-FFF2-40B4-BE49-F238E27FC236}">
                        <a16:creationId xmlns:a16="http://schemas.microsoft.com/office/drawing/2014/main" id="{3F4A4A1D-6F3C-0380-E58E-28F6C924B031}"/>
                      </a:ext>
                    </a:extLst>
                  </p:cNvPr>
                  <p:cNvSpPr>
                    <a:spLocks/>
                  </p:cNvSpPr>
                  <p:nvPr/>
                </p:nvSpPr>
                <p:spPr bwMode="auto">
                  <a:xfrm>
                    <a:off x="1484" y="2049"/>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3" name="Freeform 275">
                    <a:extLst>
                      <a:ext uri="{FF2B5EF4-FFF2-40B4-BE49-F238E27FC236}">
                        <a16:creationId xmlns:a16="http://schemas.microsoft.com/office/drawing/2014/main" id="{16716598-A52F-A92F-BC15-254E529B7779}"/>
                      </a:ext>
                    </a:extLst>
                  </p:cNvPr>
                  <p:cNvSpPr>
                    <a:spLocks/>
                  </p:cNvSpPr>
                  <p:nvPr/>
                </p:nvSpPr>
                <p:spPr bwMode="auto">
                  <a:xfrm>
                    <a:off x="1529" y="1944"/>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4" name="Freeform 276">
                    <a:extLst>
                      <a:ext uri="{FF2B5EF4-FFF2-40B4-BE49-F238E27FC236}">
                        <a16:creationId xmlns:a16="http://schemas.microsoft.com/office/drawing/2014/main" id="{8C755567-E651-B4CC-659A-6AFA1F8AED47}"/>
                      </a:ext>
                    </a:extLst>
                  </p:cNvPr>
                  <p:cNvSpPr>
                    <a:spLocks/>
                  </p:cNvSpPr>
                  <p:nvPr/>
                </p:nvSpPr>
                <p:spPr bwMode="auto">
                  <a:xfrm>
                    <a:off x="1554" y="1863"/>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5" name="Freeform 277">
                    <a:extLst>
                      <a:ext uri="{FF2B5EF4-FFF2-40B4-BE49-F238E27FC236}">
                        <a16:creationId xmlns:a16="http://schemas.microsoft.com/office/drawing/2014/main" id="{4FE0D801-A40C-42BE-9DCC-88D6E7F7D5D9}"/>
                      </a:ext>
                    </a:extLst>
                  </p:cNvPr>
                  <p:cNvSpPr>
                    <a:spLocks/>
                  </p:cNvSpPr>
                  <p:nvPr/>
                </p:nvSpPr>
                <p:spPr bwMode="auto">
                  <a:xfrm>
                    <a:off x="1577" y="1781"/>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6" name="Freeform 278">
                    <a:extLst>
                      <a:ext uri="{FF2B5EF4-FFF2-40B4-BE49-F238E27FC236}">
                        <a16:creationId xmlns:a16="http://schemas.microsoft.com/office/drawing/2014/main" id="{5726512D-1547-E131-0D06-A9F7B1E0B39C}"/>
                      </a:ext>
                    </a:extLst>
                  </p:cNvPr>
                  <p:cNvSpPr>
                    <a:spLocks/>
                  </p:cNvSpPr>
                  <p:nvPr/>
                </p:nvSpPr>
                <p:spPr bwMode="auto">
                  <a:xfrm>
                    <a:off x="1597" y="1702"/>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7" name="Freeform 279">
                    <a:extLst>
                      <a:ext uri="{FF2B5EF4-FFF2-40B4-BE49-F238E27FC236}">
                        <a16:creationId xmlns:a16="http://schemas.microsoft.com/office/drawing/2014/main" id="{1D317F3A-3ACA-456C-D1CA-54503B0D6F1A}"/>
                      </a:ext>
                    </a:extLst>
                  </p:cNvPr>
                  <p:cNvSpPr>
                    <a:spLocks/>
                  </p:cNvSpPr>
                  <p:nvPr/>
                </p:nvSpPr>
                <p:spPr bwMode="auto">
                  <a:xfrm>
                    <a:off x="1622" y="1622"/>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8" name="Freeform 280">
                    <a:extLst>
                      <a:ext uri="{FF2B5EF4-FFF2-40B4-BE49-F238E27FC236}">
                        <a16:creationId xmlns:a16="http://schemas.microsoft.com/office/drawing/2014/main" id="{B0C67340-E6CB-C6EF-06D5-4BBD450671DC}"/>
                      </a:ext>
                    </a:extLst>
                  </p:cNvPr>
                  <p:cNvSpPr>
                    <a:spLocks/>
                  </p:cNvSpPr>
                  <p:nvPr/>
                </p:nvSpPr>
                <p:spPr bwMode="auto">
                  <a:xfrm>
                    <a:off x="1639" y="1556"/>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79" name="Freeform 281">
                    <a:extLst>
                      <a:ext uri="{FF2B5EF4-FFF2-40B4-BE49-F238E27FC236}">
                        <a16:creationId xmlns:a16="http://schemas.microsoft.com/office/drawing/2014/main" id="{B2303CDA-19E2-E248-31DF-FADDBE17C1B6}"/>
                      </a:ext>
                    </a:extLst>
                  </p:cNvPr>
                  <p:cNvSpPr>
                    <a:spLocks/>
                  </p:cNvSpPr>
                  <p:nvPr/>
                </p:nvSpPr>
                <p:spPr bwMode="auto">
                  <a:xfrm>
                    <a:off x="1659" y="1484"/>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80" name="Freeform 282">
                    <a:extLst>
                      <a:ext uri="{FF2B5EF4-FFF2-40B4-BE49-F238E27FC236}">
                        <a16:creationId xmlns:a16="http://schemas.microsoft.com/office/drawing/2014/main" id="{C70AA41B-402F-4ABF-9238-F3F7BE9A3F44}"/>
                      </a:ext>
                    </a:extLst>
                  </p:cNvPr>
                  <p:cNvSpPr>
                    <a:spLocks/>
                  </p:cNvSpPr>
                  <p:nvPr/>
                </p:nvSpPr>
                <p:spPr bwMode="auto">
                  <a:xfrm>
                    <a:off x="1679" y="1415"/>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81" name="Freeform 283">
                    <a:extLst>
                      <a:ext uri="{FF2B5EF4-FFF2-40B4-BE49-F238E27FC236}">
                        <a16:creationId xmlns:a16="http://schemas.microsoft.com/office/drawing/2014/main" id="{C39B4E50-8040-9FE7-6C65-5A678F0EB7EB}"/>
                      </a:ext>
                    </a:extLst>
                  </p:cNvPr>
                  <p:cNvSpPr>
                    <a:spLocks/>
                  </p:cNvSpPr>
                  <p:nvPr/>
                </p:nvSpPr>
                <p:spPr bwMode="auto">
                  <a:xfrm>
                    <a:off x="1733" y="1130"/>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82" name="Freeform 284">
                    <a:extLst>
                      <a:ext uri="{FF2B5EF4-FFF2-40B4-BE49-F238E27FC236}">
                        <a16:creationId xmlns:a16="http://schemas.microsoft.com/office/drawing/2014/main" id="{1C191F0C-9DBE-5DEC-6A2A-4B4F9E64DB47}"/>
                      </a:ext>
                    </a:extLst>
                  </p:cNvPr>
                  <p:cNvSpPr>
                    <a:spLocks/>
                  </p:cNvSpPr>
                  <p:nvPr/>
                </p:nvSpPr>
                <p:spPr bwMode="auto">
                  <a:xfrm rot="-5964040">
                    <a:off x="1509" y="112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83" name="Freeform 285">
                    <a:extLst>
                      <a:ext uri="{FF2B5EF4-FFF2-40B4-BE49-F238E27FC236}">
                        <a16:creationId xmlns:a16="http://schemas.microsoft.com/office/drawing/2014/main" id="{B3475E60-7233-02E7-1870-65EB4C76D76A}"/>
                      </a:ext>
                    </a:extLst>
                  </p:cNvPr>
                  <p:cNvSpPr>
                    <a:spLocks/>
                  </p:cNvSpPr>
                  <p:nvPr/>
                </p:nvSpPr>
                <p:spPr bwMode="auto">
                  <a:xfrm rot="-2960888">
                    <a:off x="1620" y="106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grpSp>
              <p:nvGrpSpPr>
                <p:cNvPr id="91244" name="Group 286">
                  <a:extLst>
                    <a:ext uri="{FF2B5EF4-FFF2-40B4-BE49-F238E27FC236}">
                      <a16:creationId xmlns:a16="http://schemas.microsoft.com/office/drawing/2014/main" id="{C98EA532-8C51-2471-EBCE-AD16B07B000B}"/>
                    </a:ext>
                  </a:extLst>
                </p:cNvPr>
                <p:cNvGrpSpPr>
                  <a:grpSpLocks/>
                </p:cNvGrpSpPr>
                <p:nvPr/>
              </p:nvGrpSpPr>
              <p:grpSpPr bwMode="auto">
                <a:xfrm>
                  <a:off x="672" y="2736"/>
                  <a:ext cx="96" cy="290"/>
                  <a:chOff x="1484" y="1054"/>
                  <a:chExt cx="466" cy="1154"/>
                </a:xfrm>
              </p:grpSpPr>
              <p:sp>
                <p:nvSpPr>
                  <p:cNvPr id="91254" name="Freeform 287">
                    <a:extLst>
                      <a:ext uri="{FF2B5EF4-FFF2-40B4-BE49-F238E27FC236}">
                        <a16:creationId xmlns:a16="http://schemas.microsoft.com/office/drawing/2014/main" id="{FFF96191-00AE-E2DA-E071-FFB29AAE09B1}"/>
                      </a:ext>
                    </a:extLst>
                  </p:cNvPr>
                  <p:cNvSpPr>
                    <a:spLocks/>
                  </p:cNvSpPr>
                  <p:nvPr/>
                </p:nvSpPr>
                <p:spPr bwMode="auto">
                  <a:xfrm>
                    <a:off x="1484" y="1292"/>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accent1">
                      <a:alpha val="50195"/>
                    </a:schemeClr>
                  </a:solidFill>
                  <a:ln w="19050"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55" name="Line 288">
                    <a:extLst>
                      <a:ext uri="{FF2B5EF4-FFF2-40B4-BE49-F238E27FC236}">
                        <a16:creationId xmlns:a16="http://schemas.microsoft.com/office/drawing/2014/main" id="{6662158D-806C-3B61-3531-C0DDF8EAAEE2}"/>
                      </a:ext>
                    </a:extLst>
                  </p:cNvPr>
                  <p:cNvSpPr>
                    <a:spLocks noChangeShapeType="1"/>
                  </p:cNvSpPr>
                  <p:nvPr/>
                </p:nvSpPr>
                <p:spPr bwMode="auto">
                  <a:xfrm flipV="1">
                    <a:off x="1714" y="1296"/>
                    <a:ext cx="0" cy="91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56" name="Freeform 289">
                    <a:extLst>
                      <a:ext uri="{FF2B5EF4-FFF2-40B4-BE49-F238E27FC236}">
                        <a16:creationId xmlns:a16="http://schemas.microsoft.com/office/drawing/2014/main" id="{7106804A-6C2A-43BA-629A-04F6557F3F96}"/>
                      </a:ext>
                    </a:extLst>
                  </p:cNvPr>
                  <p:cNvSpPr>
                    <a:spLocks/>
                  </p:cNvSpPr>
                  <p:nvPr/>
                </p:nvSpPr>
                <p:spPr bwMode="auto">
                  <a:xfrm>
                    <a:off x="1507" y="2034"/>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57" name="Freeform 290">
                    <a:extLst>
                      <a:ext uri="{FF2B5EF4-FFF2-40B4-BE49-F238E27FC236}">
                        <a16:creationId xmlns:a16="http://schemas.microsoft.com/office/drawing/2014/main" id="{5DAB7C59-1297-6CE0-8547-A85698AFCF9C}"/>
                      </a:ext>
                    </a:extLst>
                  </p:cNvPr>
                  <p:cNvSpPr>
                    <a:spLocks/>
                  </p:cNvSpPr>
                  <p:nvPr/>
                </p:nvSpPr>
                <p:spPr bwMode="auto">
                  <a:xfrm>
                    <a:off x="1484" y="2049"/>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58" name="Freeform 291">
                    <a:extLst>
                      <a:ext uri="{FF2B5EF4-FFF2-40B4-BE49-F238E27FC236}">
                        <a16:creationId xmlns:a16="http://schemas.microsoft.com/office/drawing/2014/main" id="{25D19FB8-3C93-694F-EB4E-1A17374FDF69}"/>
                      </a:ext>
                    </a:extLst>
                  </p:cNvPr>
                  <p:cNvSpPr>
                    <a:spLocks/>
                  </p:cNvSpPr>
                  <p:nvPr/>
                </p:nvSpPr>
                <p:spPr bwMode="auto">
                  <a:xfrm>
                    <a:off x="1529" y="1944"/>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59" name="Freeform 292">
                    <a:extLst>
                      <a:ext uri="{FF2B5EF4-FFF2-40B4-BE49-F238E27FC236}">
                        <a16:creationId xmlns:a16="http://schemas.microsoft.com/office/drawing/2014/main" id="{AAA6A241-1888-268F-1128-53AE3DAE8B85}"/>
                      </a:ext>
                    </a:extLst>
                  </p:cNvPr>
                  <p:cNvSpPr>
                    <a:spLocks/>
                  </p:cNvSpPr>
                  <p:nvPr/>
                </p:nvSpPr>
                <p:spPr bwMode="auto">
                  <a:xfrm>
                    <a:off x="1554" y="1863"/>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60" name="Freeform 293">
                    <a:extLst>
                      <a:ext uri="{FF2B5EF4-FFF2-40B4-BE49-F238E27FC236}">
                        <a16:creationId xmlns:a16="http://schemas.microsoft.com/office/drawing/2014/main" id="{FF78E4DA-C8E8-66D4-20AB-1386D0EBCBEB}"/>
                      </a:ext>
                    </a:extLst>
                  </p:cNvPr>
                  <p:cNvSpPr>
                    <a:spLocks/>
                  </p:cNvSpPr>
                  <p:nvPr/>
                </p:nvSpPr>
                <p:spPr bwMode="auto">
                  <a:xfrm>
                    <a:off x="1577" y="1781"/>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61" name="Freeform 294">
                    <a:extLst>
                      <a:ext uri="{FF2B5EF4-FFF2-40B4-BE49-F238E27FC236}">
                        <a16:creationId xmlns:a16="http://schemas.microsoft.com/office/drawing/2014/main" id="{421EAA22-CE23-B5E8-2B43-7605B06A8165}"/>
                      </a:ext>
                    </a:extLst>
                  </p:cNvPr>
                  <p:cNvSpPr>
                    <a:spLocks/>
                  </p:cNvSpPr>
                  <p:nvPr/>
                </p:nvSpPr>
                <p:spPr bwMode="auto">
                  <a:xfrm>
                    <a:off x="1597" y="1702"/>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62" name="Freeform 295">
                    <a:extLst>
                      <a:ext uri="{FF2B5EF4-FFF2-40B4-BE49-F238E27FC236}">
                        <a16:creationId xmlns:a16="http://schemas.microsoft.com/office/drawing/2014/main" id="{6FC9A303-AF02-02E2-D185-E6C745B67A2D}"/>
                      </a:ext>
                    </a:extLst>
                  </p:cNvPr>
                  <p:cNvSpPr>
                    <a:spLocks/>
                  </p:cNvSpPr>
                  <p:nvPr/>
                </p:nvSpPr>
                <p:spPr bwMode="auto">
                  <a:xfrm>
                    <a:off x="1622" y="1622"/>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63" name="Freeform 296">
                    <a:extLst>
                      <a:ext uri="{FF2B5EF4-FFF2-40B4-BE49-F238E27FC236}">
                        <a16:creationId xmlns:a16="http://schemas.microsoft.com/office/drawing/2014/main" id="{F97D0B75-B672-4D58-9958-6A99D29C15D3}"/>
                      </a:ext>
                    </a:extLst>
                  </p:cNvPr>
                  <p:cNvSpPr>
                    <a:spLocks/>
                  </p:cNvSpPr>
                  <p:nvPr/>
                </p:nvSpPr>
                <p:spPr bwMode="auto">
                  <a:xfrm>
                    <a:off x="1639" y="1556"/>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64" name="Freeform 297">
                    <a:extLst>
                      <a:ext uri="{FF2B5EF4-FFF2-40B4-BE49-F238E27FC236}">
                        <a16:creationId xmlns:a16="http://schemas.microsoft.com/office/drawing/2014/main" id="{E7F49B2F-9A00-AA98-3966-9ED8425B582E}"/>
                      </a:ext>
                    </a:extLst>
                  </p:cNvPr>
                  <p:cNvSpPr>
                    <a:spLocks/>
                  </p:cNvSpPr>
                  <p:nvPr/>
                </p:nvSpPr>
                <p:spPr bwMode="auto">
                  <a:xfrm>
                    <a:off x="1659" y="1484"/>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65" name="Freeform 298">
                    <a:extLst>
                      <a:ext uri="{FF2B5EF4-FFF2-40B4-BE49-F238E27FC236}">
                        <a16:creationId xmlns:a16="http://schemas.microsoft.com/office/drawing/2014/main" id="{784DF093-F4CC-D4EA-BF6F-972E1B04D140}"/>
                      </a:ext>
                    </a:extLst>
                  </p:cNvPr>
                  <p:cNvSpPr>
                    <a:spLocks/>
                  </p:cNvSpPr>
                  <p:nvPr/>
                </p:nvSpPr>
                <p:spPr bwMode="auto">
                  <a:xfrm>
                    <a:off x="1679" y="1415"/>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66" name="Freeform 299">
                    <a:extLst>
                      <a:ext uri="{FF2B5EF4-FFF2-40B4-BE49-F238E27FC236}">
                        <a16:creationId xmlns:a16="http://schemas.microsoft.com/office/drawing/2014/main" id="{03446AEB-DA00-BF1C-E23F-CE3BB30A64C7}"/>
                      </a:ext>
                    </a:extLst>
                  </p:cNvPr>
                  <p:cNvSpPr>
                    <a:spLocks/>
                  </p:cNvSpPr>
                  <p:nvPr/>
                </p:nvSpPr>
                <p:spPr bwMode="auto">
                  <a:xfrm>
                    <a:off x="1733" y="1130"/>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67" name="Freeform 300">
                    <a:extLst>
                      <a:ext uri="{FF2B5EF4-FFF2-40B4-BE49-F238E27FC236}">
                        <a16:creationId xmlns:a16="http://schemas.microsoft.com/office/drawing/2014/main" id="{E75A1EF1-9A20-0204-DE1F-50DE605C30A4}"/>
                      </a:ext>
                    </a:extLst>
                  </p:cNvPr>
                  <p:cNvSpPr>
                    <a:spLocks/>
                  </p:cNvSpPr>
                  <p:nvPr/>
                </p:nvSpPr>
                <p:spPr bwMode="auto">
                  <a:xfrm rot="-5964040">
                    <a:off x="1509" y="112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268" name="Freeform 301">
                    <a:extLst>
                      <a:ext uri="{FF2B5EF4-FFF2-40B4-BE49-F238E27FC236}">
                        <a16:creationId xmlns:a16="http://schemas.microsoft.com/office/drawing/2014/main" id="{D714E4F5-C6A1-1EC6-A500-111D55BBD0F0}"/>
                      </a:ext>
                    </a:extLst>
                  </p:cNvPr>
                  <p:cNvSpPr>
                    <a:spLocks/>
                  </p:cNvSpPr>
                  <p:nvPr/>
                </p:nvSpPr>
                <p:spPr bwMode="auto">
                  <a:xfrm rot="-2960888">
                    <a:off x="1620" y="106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91245" name="Line 302">
                  <a:extLst>
                    <a:ext uri="{FF2B5EF4-FFF2-40B4-BE49-F238E27FC236}">
                      <a16:creationId xmlns:a16="http://schemas.microsoft.com/office/drawing/2014/main" id="{63F60803-E5B8-FE94-C441-0920303721E7}"/>
                    </a:ext>
                  </a:extLst>
                </p:cNvPr>
                <p:cNvSpPr>
                  <a:spLocks noChangeShapeType="1"/>
                </p:cNvSpPr>
                <p:nvPr/>
              </p:nvSpPr>
              <p:spPr bwMode="auto">
                <a:xfrm flipV="1">
                  <a:off x="768" y="2832"/>
                  <a:ext cx="240" cy="96"/>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46" name="Line 303">
                  <a:extLst>
                    <a:ext uri="{FF2B5EF4-FFF2-40B4-BE49-F238E27FC236}">
                      <a16:creationId xmlns:a16="http://schemas.microsoft.com/office/drawing/2014/main" id="{C8F59CDA-3F97-CE31-A224-0BEA3D417937}"/>
                    </a:ext>
                  </a:extLst>
                </p:cNvPr>
                <p:cNvSpPr>
                  <a:spLocks noChangeShapeType="1"/>
                </p:cNvSpPr>
                <p:nvPr/>
              </p:nvSpPr>
              <p:spPr bwMode="auto">
                <a:xfrm>
                  <a:off x="720" y="2592"/>
                  <a:ext cx="288" cy="192"/>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47" name="Text Box 304">
                  <a:extLst>
                    <a:ext uri="{FF2B5EF4-FFF2-40B4-BE49-F238E27FC236}">
                      <a16:creationId xmlns:a16="http://schemas.microsoft.com/office/drawing/2014/main" id="{6021FDFC-B429-4E30-6F9E-2614FDD8FDB6}"/>
                    </a:ext>
                  </a:extLst>
                </p:cNvPr>
                <p:cNvSpPr txBox="1">
                  <a:spLocks noChangeArrowheads="1"/>
                </p:cNvSpPr>
                <p:nvPr/>
              </p:nvSpPr>
              <p:spPr bwMode="auto">
                <a:xfrm>
                  <a:off x="517" y="3024"/>
                  <a:ext cx="396"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Node B</a:t>
                  </a:r>
                </a:p>
              </p:txBody>
            </p:sp>
            <p:sp>
              <p:nvSpPr>
                <p:cNvPr id="91248" name="Text Box 305">
                  <a:extLst>
                    <a:ext uri="{FF2B5EF4-FFF2-40B4-BE49-F238E27FC236}">
                      <a16:creationId xmlns:a16="http://schemas.microsoft.com/office/drawing/2014/main" id="{3A3F0E1D-AFDE-BF3D-2603-E53F7B727646}"/>
                    </a:ext>
                  </a:extLst>
                </p:cNvPr>
                <p:cNvSpPr txBox="1">
                  <a:spLocks noChangeArrowheads="1"/>
                </p:cNvSpPr>
                <p:nvPr/>
              </p:nvSpPr>
              <p:spPr bwMode="auto">
                <a:xfrm>
                  <a:off x="1001" y="2879"/>
                  <a:ext cx="290"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RNC</a:t>
                  </a:r>
                </a:p>
              </p:txBody>
            </p:sp>
            <p:sp>
              <p:nvSpPr>
                <p:cNvPr id="91249" name="Rectangle 306">
                  <a:extLst>
                    <a:ext uri="{FF2B5EF4-FFF2-40B4-BE49-F238E27FC236}">
                      <a16:creationId xmlns:a16="http://schemas.microsoft.com/office/drawing/2014/main" id="{E75F7AD0-E4C8-FB42-A142-D2F70272DAF9}"/>
                    </a:ext>
                  </a:extLst>
                </p:cNvPr>
                <p:cNvSpPr>
                  <a:spLocks noChangeArrowheads="1"/>
                </p:cNvSpPr>
                <p:nvPr/>
              </p:nvSpPr>
              <p:spPr bwMode="auto">
                <a:xfrm>
                  <a:off x="528" y="2581"/>
                  <a:ext cx="1008" cy="310"/>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50" name="Text Box 307">
                  <a:extLst>
                    <a:ext uri="{FF2B5EF4-FFF2-40B4-BE49-F238E27FC236}">
                      <a16:creationId xmlns:a16="http://schemas.microsoft.com/office/drawing/2014/main" id="{6BD405C3-441A-FDFA-271C-CCA9EB138F29}"/>
                    </a:ext>
                  </a:extLst>
                </p:cNvPr>
                <p:cNvSpPr txBox="1">
                  <a:spLocks noChangeArrowheads="1"/>
                </p:cNvSpPr>
                <p:nvPr/>
              </p:nvSpPr>
              <p:spPr bwMode="auto">
                <a:xfrm>
                  <a:off x="910" y="2304"/>
                  <a:ext cx="285"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RNS</a:t>
                  </a:r>
                </a:p>
              </p:txBody>
            </p:sp>
            <p:grpSp>
              <p:nvGrpSpPr>
                <p:cNvPr id="91251" name="Group 308">
                  <a:extLst>
                    <a:ext uri="{FF2B5EF4-FFF2-40B4-BE49-F238E27FC236}">
                      <a16:creationId xmlns:a16="http://schemas.microsoft.com/office/drawing/2014/main" id="{AF5F48AD-D6DD-4AD5-1C32-67D3B8DA7F53}"/>
                    </a:ext>
                  </a:extLst>
                </p:cNvPr>
                <p:cNvGrpSpPr>
                  <a:grpSpLocks/>
                </p:cNvGrpSpPr>
                <p:nvPr/>
              </p:nvGrpSpPr>
              <p:grpSpPr bwMode="auto">
                <a:xfrm>
                  <a:off x="738" y="2544"/>
                  <a:ext cx="236" cy="192"/>
                  <a:chOff x="1602" y="1440"/>
                  <a:chExt cx="236" cy="192"/>
                </a:xfrm>
              </p:grpSpPr>
              <p:sp>
                <p:nvSpPr>
                  <p:cNvPr id="91252" name="Text Box 309">
                    <a:extLst>
                      <a:ext uri="{FF2B5EF4-FFF2-40B4-BE49-F238E27FC236}">
                        <a16:creationId xmlns:a16="http://schemas.microsoft.com/office/drawing/2014/main" id="{3C760634-33A7-4566-16AB-D7535B3FF934}"/>
                      </a:ext>
                    </a:extLst>
                  </p:cNvPr>
                  <p:cNvSpPr txBox="1">
                    <a:spLocks noChangeArrowheads="1"/>
                  </p:cNvSpPr>
                  <p:nvPr/>
                </p:nvSpPr>
                <p:spPr bwMode="auto">
                  <a:xfrm>
                    <a:off x="1602" y="1440"/>
                    <a:ext cx="236"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Iub</a:t>
                    </a:r>
                  </a:p>
                </p:txBody>
              </p:sp>
              <p:sp>
                <p:nvSpPr>
                  <p:cNvPr id="91253" name="Line 310">
                    <a:extLst>
                      <a:ext uri="{FF2B5EF4-FFF2-40B4-BE49-F238E27FC236}">
                        <a16:creationId xmlns:a16="http://schemas.microsoft.com/office/drawing/2014/main" id="{4FC1F543-4BC0-8B03-D1B8-A4B95B3FD6AC}"/>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sp>
            <p:nvSpPr>
              <p:cNvPr id="91237" name="Line 311">
                <a:extLst>
                  <a:ext uri="{FF2B5EF4-FFF2-40B4-BE49-F238E27FC236}">
                    <a16:creationId xmlns:a16="http://schemas.microsoft.com/office/drawing/2014/main" id="{992A321D-D986-04C2-0A83-A265EFF97FF7}"/>
                  </a:ext>
                </a:extLst>
              </p:cNvPr>
              <p:cNvSpPr>
                <a:spLocks noChangeShapeType="1"/>
              </p:cNvSpPr>
              <p:nvPr/>
            </p:nvSpPr>
            <p:spPr bwMode="auto">
              <a:xfrm flipV="1">
                <a:off x="1392" y="1680"/>
                <a:ext cx="528" cy="1008"/>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38" name="Line 312">
                <a:extLst>
                  <a:ext uri="{FF2B5EF4-FFF2-40B4-BE49-F238E27FC236}">
                    <a16:creationId xmlns:a16="http://schemas.microsoft.com/office/drawing/2014/main" id="{E35F6B32-72CB-FA61-3CA8-79F0FA4B3A59}"/>
                  </a:ext>
                </a:extLst>
              </p:cNvPr>
              <p:cNvSpPr>
                <a:spLocks noChangeShapeType="1"/>
              </p:cNvSpPr>
              <p:nvPr/>
            </p:nvSpPr>
            <p:spPr bwMode="auto">
              <a:xfrm flipV="1">
                <a:off x="1392" y="1776"/>
                <a:ext cx="528" cy="1008"/>
              </a:xfrm>
              <a:prstGeom prst="line">
                <a:avLst/>
              </a:prstGeom>
              <a:noFill/>
              <a:ln w="9525">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39" name="Text Box 313">
                <a:extLst>
                  <a:ext uri="{FF2B5EF4-FFF2-40B4-BE49-F238E27FC236}">
                    <a16:creationId xmlns:a16="http://schemas.microsoft.com/office/drawing/2014/main" id="{FAF88DC5-8D97-FE87-D23D-8FF3E893179C}"/>
                  </a:ext>
                </a:extLst>
              </p:cNvPr>
              <p:cNvSpPr txBox="1">
                <a:spLocks noChangeArrowheads="1"/>
              </p:cNvSpPr>
              <p:nvPr/>
            </p:nvSpPr>
            <p:spPr bwMode="auto">
              <a:xfrm>
                <a:off x="1488" y="2160"/>
                <a:ext cx="298"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IuCS</a:t>
                </a:r>
              </a:p>
            </p:txBody>
          </p:sp>
          <p:sp>
            <p:nvSpPr>
              <p:cNvPr id="91240" name="Line 314">
                <a:extLst>
                  <a:ext uri="{FF2B5EF4-FFF2-40B4-BE49-F238E27FC236}">
                    <a16:creationId xmlns:a16="http://schemas.microsoft.com/office/drawing/2014/main" id="{1B22B17A-04F8-56E3-E8C9-B6BB235F8BFC}"/>
                  </a:ext>
                </a:extLst>
              </p:cNvPr>
              <p:cNvSpPr>
                <a:spLocks noChangeShapeType="1"/>
              </p:cNvSpPr>
              <p:nvPr/>
            </p:nvSpPr>
            <p:spPr bwMode="auto">
              <a:xfrm>
                <a:off x="1584" y="220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41" name="Text Box 315">
                <a:extLst>
                  <a:ext uri="{FF2B5EF4-FFF2-40B4-BE49-F238E27FC236}">
                    <a16:creationId xmlns:a16="http://schemas.microsoft.com/office/drawing/2014/main" id="{0CAF529A-2E96-9893-4CE8-8E0A6E6F8CB2}"/>
                  </a:ext>
                </a:extLst>
              </p:cNvPr>
              <p:cNvSpPr txBox="1">
                <a:spLocks noChangeArrowheads="1"/>
              </p:cNvSpPr>
              <p:nvPr/>
            </p:nvSpPr>
            <p:spPr bwMode="auto">
              <a:xfrm>
                <a:off x="1488" y="2447"/>
                <a:ext cx="290"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chemeClr val="bg2"/>
                    </a:solidFill>
                    <a:latin typeface="Arial" panose="020B0604020202020204" pitchFamily="34" charset="0"/>
                  </a:rPr>
                  <a:t>ATM</a:t>
                </a:r>
              </a:p>
            </p:txBody>
          </p:sp>
        </p:grpSp>
        <p:grpSp>
          <p:nvGrpSpPr>
            <p:cNvPr id="91225" name="Group 316">
              <a:extLst>
                <a:ext uri="{FF2B5EF4-FFF2-40B4-BE49-F238E27FC236}">
                  <a16:creationId xmlns:a16="http://schemas.microsoft.com/office/drawing/2014/main" id="{A5495879-7168-0165-03AF-AF566F692081}"/>
                </a:ext>
              </a:extLst>
            </p:cNvPr>
            <p:cNvGrpSpPr>
              <a:grpSpLocks/>
            </p:cNvGrpSpPr>
            <p:nvPr/>
          </p:nvGrpSpPr>
          <p:grpSpPr bwMode="auto">
            <a:xfrm>
              <a:off x="1392" y="2415"/>
              <a:ext cx="864" cy="500"/>
              <a:chOff x="1392" y="2400"/>
              <a:chExt cx="864" cy="532"/>
            </a:xfrm>
          </p:grpSpPr>
          <p:grpSp>
            <p:nvGrpSpPr>
              <p:cNvPr id="91226" name="Group 317">
                <a:extLst>
                  <a:ext uri="{FF2B5EF4-FFF2-40B4-BE49-F238E27FC236}">
                    <a16:creationId xmlns:a16="http://schemas.microsoft.com/office/drawing/2014/main" id="{D79F9EC3-6F05-873E-54C2-57BE63935FD6}"/>
                  </a:ext>
                </a:extLst>
              </p:cNvPr>
              <p:cNvGrpSpPr>
                <a:grpSpLocks/>
              </p:cNvGrpSpPr>
              <p:nvPr/>
            </p:nvGrpSpPr>
            <p:grpSpPr bwMode="auto">
              <a:xfrm>
                <a:off x="1920" y="2400"/>
                <a:ext cx="336" cy="532"/>
                <a:chOff x="1920" y="2400"/>
                <a:chExt cx="336" cy="532"/>
              </a:xfrm>
            </p:grpSpPr>
            <p:sp>
              <p:nvSpPr>
                <p:cNvPr id="91231" name="Rectangle 318">
                  <a:extLst>
                    <a:ext uri="{FF2B5EF4-FFF2-40B4-BE49-F238E27FC236}">
                      <a16:creationId xmlns:a16="http://schemas.microsoft.com/office/drawing/2014/main" id="{BBFFD205-AFB3-6E85-C1B3-99A5D0152DDA}"/>
                    </a:ext>
                  </a:extLst>
                </p:cNvPr>
                <p:cNvSpPr>
                  <a:spLocks noChangeArrowheads="1"/>
                </p:cNvSpPr>
                <p:nvPr/>
              </p:nvSpPr>
              <p:spPr bwMode="auto">
                <a:xfrm>
                  <a:off x="1920" y="2400"/>
                  <a:ext cx="335" cy="529"/>
                </a:xfrm>
                <a:prstGeom prst="rect">
                  <a:avLst/>
                </a:prstGeom>
                <a:gradFill rotWithShape="0">
                  <a:gsLst>
                    <a:gs pos="0">
                      <a:schemeClr val="accent1"/>
                    </a:gs>
                    <a:gs pos="100000">
                      <a:schemeClr val="tx2"/>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contourClr>
                    <a:schemeClr val="accent1"/>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1232" name="Line 319">
                  <a:extLst>
                    <a:ext uri="{FF2B5EF4-FFF2-40B4-BE49-F238E27FC236}">
                      <a16:creationId xmlns:a16="http://schemas.microsoft.com/office/drawing/2014/main" id="{E314D295-AB99-C902-A0F4-ECDF21121757}"/>
                    </a:ext>
                  </a:extLst>
                </p:cNvPr>
                <p:cNvSpPr>
                  <a:spLocks noChangeShapeType="1"/>
                </p:cNvSpPr>
                <p:nvPr/>
              </p:nvSpPr>
              <p:spPr bwMode="auto">
                <a:xfrm>
                  <a:off x="1925" y="2402"/>
                  <a:ext cx="331" cy="530"/>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1233" name="Line 320">
                  <a:extLst>
                    <a:ext uri="{FF2B5EF4-FFF2-40B4-BE49-F238E27FC236}">
                      <a16:creationId xmlns:a16="http://schemas.microsoft.com/office/drawing/2014/main" id="{07AFE697-9FDE-431F-8AAA-9FAF5EE68123}"/>
                    </a:ext>
                  </a:extLst>
                </p:cNvPr>
                <p:cNvSpPr>
                  <a:spLocks noChangeShapeType="1"/>
                </p:cNvSpPr>
                <p:nvPr/>
              </p:nvSpPr>
              <p:spPr bwMode="auto">
                <a:xfrm flipH="1">
                  <a:off x="1920" y="2400"/>
                  <a:ext cx="336" cy="532"/>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sp>
            <p:nvSpPr>
              <p:cNvPr id="91227" name="Line 321">
                <a:extLst>
                  <a:ext uri="{FF2B5EF4-FFF2-40B4-BE49-F238E27FC236}">
                    <a16:creationId xmlns:a16="http://schemas.microsoft.com/office/drawing/2014/main" id="{733D0035-2523-8240-1C1A-CD6E8046A982}"/>
                  </a:ext>
                </a:extLst>
              </p:cNvPr>
              <p:cNvSpPr>
                <a:spLocks noChangeShapeType="1"/>
              </p:cNvSpPr>
              <p:nvPr/>
            </p:nvSpPr>
            <p:spPr bwMode="auto">
              <a:xfrm>
                <a:off x="1392" y="2736"/>
                <a:ext cx="528" cy="0"/>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1228" name="Text Box 322">
                <a:extLst>
                  <a:ext uri="{FF2B5EF4-FFF2-40B4-BE49-F238E27FC236}">
                    <a16:creationId xmlns:a16="http://schemas.microsoft.com/office/drawing/2014/main" id="{30FB7305-EF4E-D088-B0D7-C829A0085CCD}"/>
                  </a:ext>
                </a:extLst>
              </p:cNvPr>
              <p:cNvSpPr txBox="1">
                <a:spLocks noChangeArrowheads="1"/>
              </p:cNvSpPr>
              <p:nvPr/>
            </p:nvSpPr>
            <p:spPr bwMode="auto">
              <a:xfrm>
                <a:off x="1478" y="2592"/>
                <a:ext cx="29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IuPS</a:t>
                </a:r>
              </a:p>
            </p:txBody>
          </p:sp>
          <p:sp>
            <p:nvSpPr>
              <p:cNvPr id="91229" name="Line 323">
                <a:extLst>
                  <a:ext uri="{FF2B5EF4-FFF2-40B4-BE49-F238E27FC236}">
                    <a16:creationId xmlns:a16="http://schemas.microsoft.com/office/drawing/2014/main" id="{92558911-843C-40BA-8B78-7801850D9485}"/>
                  </a:ext>
                </a:extLst>
              </p:cNvPr>
              <p:cNvSpPr>
                <a:spLocks noChangeShapeType="1"/>
              </p:cNvSpPr>
              <p:nvPr/>
            </p:nvSpPr>
            <p:spPr bwMode="auto">
              <a:xfrm>
                <a:off x="1584" y="268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1230" name="Line 324">
                <a:extLst>
                  <a:ext uri="{FF2B5EF4-FFF2-40B4-BE49-F238E27FC236}">
                    <a16:creationId xmlns:a16="http://schemas.microsoft.com/office/drawing/2014/main" id="{19F11B03-35A4-707A-4EC5-0ECAF2254566}"/>
                  </a:ext>
                </a:extLst>
              </p:cNvPr>
              <p:cNvSpPr>
                <a:spLocks noChangeShapeType="1"/>
              </p:cNvSpPr>
              <p:nvPr/>
            </p:nvSpPr>
            <p:spPr bwMode="auto">
              <a:xfrm>
                <a:off x="1392" y="2784"/>
                <a:ext cx="528" cy="0"/>
              </a:xfrm>
              <a:prstGeom prst="line">
                <a:avLst/>
              </a:prstGeom>
              <a:noFill/>
              <a:ln w="9525">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629"/>
                                        </p:tgtEl>
                                        <p:attrNameLst>
                                          <p:attrName>style.visibility</p:attrName>
                                        </p:attrNameLst>
                                      </p:cBhvr>
                                      <p:to>
                                        <p:strVal val="visible"/>
                                      </p:to>
                                    </p:set>
                                    <p:anim calcmode="lin" valueType="num">
                                      <p:cBhvr additive="base">
                                        <p:cTn id="7" dur="500" fill="hold"/>
                                        <p:tgtEl>
                                          <p:spTgt spid="59629"/>
                                        </p:tgtEl>
                                        <p:attrNameLst>
                                          <p:attrName>ppt_x</p:attrName>
                                        </p:attrNameLst>
                                      </p:cBhvr>
                                      <p:tavLst>
                                        <p:tav tm="0">
                                          <p:val>
                                            <p:strVal val="#ppt_x"/>
                                          </p:val>
                                        </p:tav>
                                        <p:tav tm="100000">
                                          <p:val>
                                            <p:strVal val="#ppt_x"/>
                                          </p:val>
                                        </p:tav>
                                      </p:tavLst>
                                    </p:anim>
                                    <p:anim calcmode="lin" valueType="num">
                                      <p:cBhvr additive="base">
                                        <p:cTn id="8" dur="500" fill="hold"/>
                                        <p:tgtEl>
                                          <p:spTgt spid="596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a:extLst>
              <a:ext uri="{FF2B5EF4-FFF2-40B4-BE49-F238E27FC236}">
                <a16:creationId xmlns:a16="http://schemas.microsoft.com/office/drawing/2014/main" id="{9F2B5049-3ABC-0E34-D54C-2A9FA1FF4B7B}"/>
              </a:ext>
            </a:extLst>
          </p:cNvPr>
          <p:cNvSpPr>
            <a:spLocks noGrp="1" noChangeArrowheads="1"/>
          </p:cNvSpPr>
          <p:nvPr>
            <p:ph type="title"/>
          </p:nvPr>
        </p:nvSpPr>
        <p:spPr>
          <a:xfrm>
            <a:off x="482693" y="157843"/>
            <a:ext cx="7620000" cy="507831"/>
          </a:xfrm>
        </p:spPr>
        <p:txBody>
          <a:bodyPr/>
          <a:lstStyle/>
          <a:p>
            <a:pPr>
              <a:defRPr/>
            </a:pPr>
            <a:r>
              <a:rPr lang="fr-FR" altLang="en-US" dirty="0"/>
              <a:t>3G rel4 Architecture (UMTS) - Soft </a:t>
            </a:r>
            <a:r>
              <a:rPr lang="fr-FR" altLang="en-US" dirty="0" err="1"/>
              <a:t>Switching</a:t>
            </a:r>
            <a:endParaRPr lang="fr-FR" altLang="en-US" dirty="0"/>
          </a:p>
        </p:txBody>
      </p:sp>
      <p:grpSp>
        <p:nvGrpSpPr>
          <p:cNvPr id="93187" name="Group 3">
            <a:extLst>
              <a:ext uri="{FF2B5EF4-FFF2-40B4-BE49-F238E27FC236}">
                <a16:creationId xmlns:a16="http://schemas.microsoft.com/office/drawing/2014/main" id="{C21B2E74-2353-70DF-C241-0EFF57BE0A62}"/>
              </a:ext>
            </a:extLst>
          </p:cNvPr>
          <p:cNvGrpSpPr>
            <a:grpSpLocks/>
          </p:cNvGrpSpPr>
          <p:nvPr/>
        </p:nvGrpSpPr>
        <p:grpSpPr bwMode="auto">
          <a:xfrm>
            <a:off x="1524000" y="1600201"/>
            <a:ext cx="8974138" cy="4920335"/>
            <a:chOff x="0" y="912"/>
            <a:chExt cx="5653" cy="3289"/>
          </a:xfrm>
        </p:grpSpPr>
        <p:sp>
          <p:nvSpPr>
            <p:cNvPr id="93188" name="Oval 4">
              <a:extLst>
                <a:ext uri="{FF2B5EF4-FFF2-40B4-BE49-F238E27FC236}">
                  <a16:creationId xmlns:a16="http://schemas.microsoft.com/office/drawing/2014/main" id="{8F6DA563-307B-C333-6BA9-E11AE406F699}"/>
                </a:ext>
              </a:extLst>
            </p:cNvPr>
            <p:cNvSpPr>
              <a:spLocks noChangeArrowheads="1"/>
            </p:cNvSpPr>
            <p:nvPr/>
          </p:nvSpPr>
          <p:spPr bwMode="auto">
            <a:xfrm>
              <a:off x="1344" y="2327"/>
              <a:ext cx="384" cy="435"/>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189" name="Oval 5">
              <a:extLst>
                <a:ext uri="{FF2B5EF4-FFF2-40B4-BE49-F238E27FC236}">
                  <a16:creationId xmlns:a16="http://schemas.microsoft.com/office/drawing/2014/main" id="{4FEAF6C0-FE15-D469-3927-470223310BAA}"/>
                </a:ext>
              </a:extLst>
            </p:cNvPr>
            <p:cNvSpPr>
              <a:spLocks noChangeArrowheads="1"/>
            </p:cNvSpPr>
            <p:nvPr/>
          </p:nvSpPr>
          <p:spPr bwMode="auto">
            <a:xfrm>
              <a:off x="1968" y="1847"/>
              <a:ext cx="2400" cy="435"/>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190" name="Oval 6">
              <a:extLst>
                <a:ext uri="{FF2B5EF4-FFF2-40B4-BE49-F238E27FC236}">
                  <a16:creationId xmlns:a16="http://schemas.microsoft.com/office/drawing/2014/main" id="{9B40D906-3EE3-915C-85F7-C4F2B58337FE}"/>
                </a:ext>
              </a:extLst>
            </p:cNvPr>
            <p:cNvSpPr>
              <a:spLocks noChangeArrowheads="1"/>
            </p:cNvSpPr>
            <p:nvPr/>
          </p:nvSpPr>
          <p:spPr bwMode="auto">
            <a:xfrm>
              <a:off x="2352" y="1799"/>
              <a:ext cx="1632" cy="435"/>
            </a:xfrm>
            <a:prstGeom prst="ellipse">
              <a:avLst/>
            </a:prstGeom>
            <a:gradFill rotWithShape="0">
              <a:gsLst>
                <a:gs pos="0">
                  <a:srgbClr val="FFFFD4"/>
                </a:gs>
                <a:gs pos="100000">
                  <a:srgbClr val="FFFF99"/>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191" name="Text Box 7">
              <a:extLst>
                <a:ext uri="{FF2B5EF4-FFF2-40B4-BE49-F238E27FC236}">
                  <a16:creationId xmlns:a16="http://schemas.microsoft.com/office/drawing/2014/main" id="{EA0CDFFF-F8F8-A033-5FA9-F6FE4C34B824}"/>
                </a:ext>
              </a:extLst>
            </p:cNvPr>
            <p:cNvSpPr txBox="1">
              <a:spLocks noChangeArrowheads="1"/>
            </p:cNvSpPr>
            <p:nvPr/>
          </p:nvSpPr>
          <p:spPr bwMode="auto">
            <a:xfrm>
              <a:off x="3665" y="1920"/>
              <a:ext cx="331"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solidFill>
                    <a:schemeClr val="bg2"/>
                  </a:solidFill>
                  <a:latin typeface="Arial" panose="020B0604020202020204" pitchFamily="34" charset="0"/>
                </a:rPr>
                <a:t>SS7</a:t>
              </a:r>
            </a:p>
          </p:txBody>
        </p:sp>
        <p:sp>
          <p:nvSpPr>
            <p:cNvPr id="93192" name="Text Box 8">
              <a:extLst>
                <a:ext uri="{FF2B5EF4-FFF2-40B4-BE49-F238E27FC236}">
                  <a16:creationId xmlns:a16="http://schemas.microsoft.com/office/drawing/2014/main" id="{AFB7F3BA-AB50-79E0-301C-73E918B3B4BB}"/>
                </a:ext>
              </a:extLst>
            </p:cNvPr>
            <p:cNvSpPr txBox="1">
              <a:spLocks noChangeArrowheads="1"/>
            </p:cNvSpPr>
            <p:nvPr/>
          </p:nvSpPr>
          <p:spPr bwMode="auto">
            <a:xfrm>
              <a:off x="3851" y="2304"/>
              <a:ext cx="491"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solidFill>
                    <a:schemeClr val="bg2"/>
                  </a:solidFill>
                  <a:latin typeface="Arial" panose="020B0604020202020204" pitchFamily="34" charset="0"/>
                </a:rPr>
                <a:t>IP/ATM</a:t>
              </a:r>
            </a:p>
          </p:txBody>
        </p:sp>
        <p:grpSp>
          <p:nvGrpSpPr>
            <p:cNvPr id="93193" name="Group 9">
              <a:extLst>
                <a:ext uri="{FF2B5EF4-FFF2-40B4-BE49-F238E27FC236}">
                  <a16:creationId xmlns:a16="http://schemas.microsoft.com/office/drawing/2014/main" id="{EF913D5B-9837-9218-F821-FFD4CE24A991}"/>
                </a:ext>
              </a:extLst>
            </p:cNvPr>
            <p:cNvGrpSpPr>
              <a:grpSpLocks/>
            </p:cNvGrpSpPr>
            <p:nvPr/>
          </p:nvGrpSpPr>
          <p:grpSpPr bwMode="auto">
            <a:xfrm>
              <a:off x="1920" y="1632"/>
              <a:ext cx="336" cy="163"/>
              <a:chOff x="293" y="2885"/>
              <a:chExt cx="673" cy="259"/>
            </a:xfrm>
          </p:grpSpPr>
          <p:sp>
            <p:nvSpPr>
              <p:cNvPr id="60426" name="Rectangle 10">
                <a:extLst>
                  <a:ext uri="{FF2B5EF4-FFF2-40B4-BE49-F238E27FC236}">
                    <a16:creationId xmlns:a16="http://schemas.microsoft.com/office/drawing/2014/main" id="{1F346E43-FED6-B4C5-842B-24DF373C5AB3}"/>
                  </a:ext>
                </a:extLst>
              </p:cNvPr>
              <p:cNvSpPr>
                <a:spLocks noChangeArrowheads="1"/>
              </p:cNvSpPr>
              <p:nvPr/>
            </p:nvSpPr>
            <p:spPr bwMode="auto">
              <a:xfrm>
                <a:off x="327" y="2881"/>
                <a:ext cx="639" cy="218"/>
              </a:xfrm>
              <a:prstGeom prst="rect">
                <a:avLst/>
              </a:prstGeom>
              <a:gradFill rotWithShape="0">
                <a:gsLst>
                  <a:gs pos="0">
                    <a:schemeClr val="folHlink"/>
                  </a:gs>
                  <a:gs pos="50000">
                    <a:srgbClr val="FFA011"/>
                  </a:gs>
                  <a:gs pos="100000">
                    <a:schemeClr val="folHlink"/>
                  </a:gs>
                </a:gsLst>
                <a:lin ang="2700000" scaled="1"/>
              </a:gradFill>
              <a:ln>
                <a:noFill/>
              </a:ln>
              <a:effectLst/>
              <a:scene3d>
                <a:camera prst="legacyObliqueTopRight"/>
                <a:lightRig rig="legacyFlat3" dir="r"/>
              </a:scene3d>
              <a:sp3d extrusionH="608000" prstMaterial="legacyMatte">
                <a:bevelT w="13500" h="13500" prst="angle"/>
                <a:bevelB w="13500" h="13500" prst="angle"/>
                <a:extrusionClr>
                  <a:schemeClr val="folHlink"/>
                </a:extrusionClr>
                <a:contourClr>
                  <a:schemeClr val="fo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en-US"/>
              </a:p>
            </p:txBody>
          </p:sp>
          <p:sp>
            <p:nvSpPr>
              <p:cNvPr id="93520" name="Rectangle 11">
                <a:extLst>
                  <a:ext uri="{FF2B5EF4-FFF2-40B4-BE49-F238E27FC236}">
                    <a16:creationId xmlns:a16="http://schemas.microsoft.com/office/drawing/2014/main" id="{47C3D03A-BB38-5A51-79A5-FA28EC68F79F}"/>
                  </a:ext>
                </a:extLst>
              </p:cNvPr>
              <p:cNvSpPr>
                <a:spLocks noChangeArrowheads="1"/>
              </p:cNvSpPr>
              <p:nvPr/>
            </p:nvSpPr>
            <p:spPr bwMode="auto">
              <a:xfrm>
                <a:off x="652" y="2920"/>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521" name="Rectangle 12">
                <a:extLst>
                  <a:ext uri="{FF2B5EF4-FFF2-40B4-BE49-F238E27FC236}">
                    <a16:creationId xmlns:a16="http://schemas.microsoft.com/office/drawing/2014/main" id="{F1E4F082-8584-1FEF-A349-7E7F2457FB5B}"/>
                  </a:ext>
                </a:extLst>
              </p:cNvPr>
              <p:cNvSpPr>
                <a:spLocks noChangeArrowheads="1"/>
              </p:cNvSpPr>
              <p:nvPr/>
            </p:nvSpPr>
            <p:spPr bwMode="auto">
              <a:xfrm>
                <a:off x="652" y="3000"/>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522" name="Line 13">
                <a:extLst>
                  <a:ext uri="{FF2B5EF4-FFF2-40B4-BE49-F238E27FC236}">
                    <a16:creationId xmlns:a16="http://schemas.microsoft.com/office/drawing/2014/main" id="{F7B06B73-88AC-0D42-7634-949CBB06031E}"/>
                  </a:ext>
                </a:extLst>
              </p:cNvPr>
              <p:cNvSpPr>
                <a:spLocks noChangeShapeType="1"/>
              </p:cNvSpPr>
              <p:nvPr/>
            </p:nvSpPr>
            <p:spPr bwMode="auto">
              <a:xfrm>
                <a:off x="390" y="3033"/>
                <a:ext cx="174" cy="0"/>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23" name="Freeform 14">
                <a:extLst>
                  <a:ext uri="{FF2B5EF4-FFF2-40B4-BE49-F238E27FC236}">
                    <a16:creationId xmlns:a16="http://schemas.microsoft.com/office/drawing/2014/main" id="{6F60E52F-2E14-9111-1D6B-AFE981641569}"/>
                  </a:ext>
                </a:extLst>
              </p:cNvPr>
              <p:cNvSpPr>
                <a:spLocks/>
              </p:cNvSpPr>
              <p:nvPr/>
            </p:nvSpPr>
            <p:spPr bwMode="auto">
              <a:xfrm>
                <a:off x="293" y="2890"/>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3524" name="Freeform 15">
                <a:extLst>
                  <a:ext uri="{FF2B5EF4-FFF2-40B4-BE49-F238E27FC236}">
                    <a16:creationId xmlns:a16="http://schemas.microsoft.com/office/drawing/2014/main" id="{4761FC46-41AE-73E9-979C-1F269D7C2CF4}"/>
                  </a:ext>
                </a:extLst>
              </p:cNvPr>
              <p:cNvSpPr>
                <a:spLocks/>
              </p:cNvSpPr>
              <p:nvPr/>
            </p:nvSpPr>
            <p:spPr bwMode="auto">
              <a:xfrm>
                <a:off x="908" y="2891"/>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3525" name="Line 16">
                <a:extLst>
                  <a:ext uri="{FF2B5EF4-FFF2-40B4-BE49-F238E27FC236}">
                    <a16:creationId xmlns:a16="http://schemas.microsoft.com/office/drawing/2014/main" id="{36C30CF5-3334-4BF7-BE6D-44EF3F14089A}"/>
                  </a:ext>
                </a:extLst>
              </p:cNvPr>
              <p:cNvSpPr>
                <a:spLocks noChangeShapeType="1"/>
              </p:cNvSpPr>
              <p:nvPr/>
            </p:nvSpPr>
            <p:spPr bwMode="auto">
              <a:xfrm>
                <a:off x="346" y="2885"/>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3526" name="Line 17">
                <a:extLst>
                  <a:ext uri="{FF2B5EF4-FFF2-40B4-BE49-F238E27FC236}">
                    <a16:creationId xmlns:a16="http://schemas.microsoft.com/office/drawing/2014/main" id="{EB1F6EE4-8843-C7C2-22AB-68849216C0B7}"/>
                  </a:ext>
                </a:extLst>
              </p:cNvPr>
              <p:cNvSpPr>
                <a:spLocks noChangeShapeType="1"/>
              </p:cNvSpPr>
              <p:nvPr/>
            </p:nvSpPr>
            <p:spPr bwMode="auto">
              <a:xfrm>
                <a:off x="948" y="2885"/>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93194" name="Rectangle 18">
              <a:extLst>
                <a:ext uri="{FF2B5EF4-FFF2-40B4-BE49-F238E27FC236}">
                  <a16:creationId xmlns:a16="http://schemas.microsoft.com/office/drawing/2014/main" id="{48B917C2-B712-28BC-3EBC-9FB8CBAE7EEE}"/>
                </a:ext>
              </a:extLst>
            </p:cNvPr>
            <p:cNvSpPr>
              <a:spLocks noChangeArrowheads="1"/>
            </p:cNvSpPr>
            <p:nvPr/>
          </p:nvSpPr>
          <p:spPr bwMode="auto">
            <a:xfrm>
              <a:off x="1008" y="1584"/>
              <a:ext cx="287" cy="165"/>
            </a:xfrm>
            <a:prstGeom prst="rect">
              <a:avLst/>
            </a:prstGeom>
            <a:gradFill rotWithShape="0">
              <a:gsLst>
                <a:gs pos="0">
                  <a:schemeClr val="tx2"/>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chemeClr val="tx2"/>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195" name="Line 19">
              <a:extLst>
                <a:ext uri="{FF2B5EF4-FFF2-40B4-BE49-F238E27FC236}">
                  <a16:creationId xmlns:a16="http://schemas.microsoft.com/office/drawing/2014/main" id="{74239AAC-4C46-3D77-F057-D1896A93663F}"/>
                </a:ext>
              </a:extLst>
            </p:cNvPr>
            <p:cNvSpPr>
              <a:spLocks noChangeShapeType="1"/>
            </p:cNvSpPr>
            <p:nvPr/>
          </p:nvSpPr>
          <p:spPr bwMode="auto">
            <a:xfrm>
              <a:off x="1012" y="1585"/>
              <a:ext cx="284" cy="165"/>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3196" name="Line 20">
              <a:extLst>
                <a:ext uri="{FF2B5EF4-FFF2-40B4-BE49-F238E27FC236}">
                  <a16:creationId xmlns:a16="http://schemas.microsoft.com/office/drawing/2014/main" id="{E06A724F-C473-AE1B-A5D8-95E94E206F63}"/>
                </a:ext>
              </a:extLst>
            </p:cNvPr>
            <p:cNvSpPr>
              <a:spLocks noChangeShapeType="1"/>
            </p:cNvSpPr>
            <p:nvPr/>
          </p:nvSpPr>
          <p:spPr bwMode="auto">
            <a:xfrm flipH="1">
              <a:off x="1008" y="1584"/>
              <a:ext cx="288" cy="16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sp>
          <p:nvSpPr>
            <p:cNvPr id="93197" name="Rectangle 21">
              <a:extLst>
                <a:ext uri="{FF2B5EF4-FFF2-40B4-BE49-F238E27FC236}">
                  <a16:creationId xmlns:a16="http://schemas.microsoft.com/office/drawing/2014/main" id="{4F731869-C57F-AA11-CF7A-975E4626F6AE}"/>
                </a:ext>
              </a:extLst>
            </p:cNvPr>
            <p:cNvSpPr>
              <a:spLocks noChangeArrowheads="1"/>
            </p:cNvSpPr>
            <p:nvPr/>
          </p:nvSpPr>
          <p:spPr bwMode="auto">
            <a:xfrm>
              <a:off x="1920" y="2400"/>
              <a:ext cx="335" cy="529"/>
            </a:xfrm>
            <a:prstGeom prst="rect">
              <a:avLst/>
            </a:prstGeom>
            <a:gradFill rotWithShape="0">
              <a:gsLst>
                <a:gs pos="0">
                  <a:schemeClr val="accent1"/>
                </a:gs>
                <a:gs pos="100000">
                  <a:schemeClr val="tx2"/>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contourClr>
                <a:schemeClr val="accent1"/>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198" name="Line 22">
              <a:extLst>
                <a:ext uri="{FF2B5EF4-FFF2-40B4-BE49-F238E27FC236}">
                  <a16:creationId xmlns:a16="http://schemas.microsoft.com/office/drawing/2014/main" id="{3CEE9899-7EC9-3505-75F0-00AC485E763F}"/>
                </a:ext>
              </a:extLst>
            </p:cNvPr>
            <p:cNvSpPr>
              <a:spLocks noChangeShapeType="1"/>
            </p:cNvSpPr>
            <p:nvPr/>
          </p:nvSpPr>
          <p:spPr bwMode="auto">
            <a:xfrm>
              <a:off x="1925" y="2402"/>
              <a:ext cx="331" cy="530"/>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3199" name="Line 23">
              <a:extLst>
                <a:ext uri="{FF2B5EF4-FFF2-40B4-BE49-F238E27FC236}">
                  <a16:creationId xmlns:a16="http://schemas.microsoft.com/office/drawing/2014/main" id="{94CCB6E6-2D35-E259-6430-7F5528D8BF78}"/>
                </a:ext>
              </a:extLst>
            </p:cNvPr>
            <p:cNvSpPr>
              <a:spLocks noChangeShapeType="1"/>
            </p:cNvSpPr>
            <p:nvPr/>
          </p:nvSpPr>
          <p:spPr bwMode="auto">
            <a:xfrm flipH="1">
              <a:off x="1920" y="2400"/>
              <a:ext cx="336" cy="532"/>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nvGrpSpPr>
            <p:cNvPr id="93200" name="Group 24">
              <a:extLst>
                <a:ext uri="{FF2B5EF4-FFF2-40B4-BE49-F238E27FC236}">
                  <a16:creationId xmlns:a16="http://schemas.microsoft.com/office/drawing/2014/main" id="{5937316C-6E12-5D13-32C5-B80441959047}"/>
                </a:ext>
              </a:extLst>
            </p:cNvPr>
            <p:cNvGrpSpPr>
              <a:grpSpLocks/>
            </p:cNvGrpSpPr>
            <p:nvPr/>
          </p:nvGrpSpPr>
          <p:grpSpPr bwMode="auto">
            <a:xfrm>
              <a:off x="3936" y="2640"/>
              <a:ext cx="432" cy="299"/>
              <a:chOff x="3716" y="3560"/>
              <a:chExt cx="544" cy="401"/>
            </a:xfrm>
          </p:grpSpPr>
          <p:sp>
            <p:nvSpPr>
              <p:cNvPr id="60441" name="AutoShape 25">
                <a:extLst>
                  <a:ext uri="{FF2B5EF4-FFF2-40B4-BE49-F238E27FC236}">
                    <a16:creationId xmlns:a16="http://schemas.microsoft.com/office/drawing/2014/main" id="{5578F2E4-47AC-48B1-861A-F9DA1892390D}"/>
                  </a:ext>
                </a:extLst>
              </p:cNvPr>
              <p:cNvSpPr>
                <a:spLocks noChangeArrowheads="1"/>
              </p:cNvSpPr>
              <p:nvPr/>
            </p:nvSpPr>
            <p:spPr bwMode="auto">
              <a:xfrm>
                <a:off x="3716" y="3558"/>
                <a:ext cx="544" cy="377"/>
              </a:xfrm>
              <a:prstGeom prst="can">
                <a:avLst>
                  <a:gd name="adj" fmla="val 46542"/>
                </a:avLst>
              </a:prstGeom>
              <a:gradFill rotWithShape="0">
                <a:gsLst>
                  <a:gs pos="0">
                    <a:schemeClr val="tx2"/>
                  </a:gs>
                  <a:gs pos="50000">
                    <a:srgbClr val="1EBDCE"/>
                  </a:gs>
                  <a:gs pos="100000">
                    <a:schemeClr val="tx2"/>
                  </a:gs>
                </a:gsLst>
                <a:lin ang="0" scaled="1"/>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93516" name="Freeform 26">
                <a:extLst>
                  <a:ext uri="{FF2B5EF4-FFF2-40B4-BE49-F238E27FC236}">
                    <a16:creationId xmlns:a16="http://schemas.microsoft.com/office/drawing/2014/main" id="{56E469AF-9472-6CC5-CBAE-77CA09DF8486}"/>
                  </a:ext>
                </a:extLst>
              </p:cNvPr>
              <p:cNvSpPr>
                <a:spLocks/>
              </p:cNvSpPr>
              <p:nvPr/>
            </p:nvSpPr>
            <p:spPr bwMode="auto">
              <a:xfrm>
                <a:off x="3790" y="3597"/>
                <a:ext cx="245" cy="103"/>
              </a:xfrm>
              <a:custGeom>
                <a:avLst/>
                <a:gdLst>
                  <a:gd name="T0" fmla="*/ 2 w 322"/>
                  <a:gd name="T1" fmla="*/ 0 h 402"/>
                  <a:gd name="T2" fmla="*/ 36 w 322"/>
                  <a:gd name="T3" fmla="*/ 0 h 402"/>
                  <a:gd name="T4" fmla="*/ 0 w 322"/>
                  <a:gd name="T5" fmla="*/ 0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3517" name="Freeform 27">
                <a:extLst>
                  <a:ext uri="{FF2B5EF4-FFF2-40B4-BE49-F238E27FC236}">
                    <a16:creationId xmlns:a16="http://schemas.microsoft.com/office/drawing/2014/main" id="{C8E5FB65-2057-095C-27C0-76985C1681E5}"/>
                  </a:ext>
                </a:extLst>
              </p:cNvPr>
              <p:cNvSpPr>
                <a:spLocks/>
              </p:cNvSpPr>
              <p:nvPr/>
            </p:nvSpPr>
            <p:spPr bwMode="auto">
              <a:xfrm flipH="1">
                <a:off x="3970" y="3593"/>
                <a:ext cx="218" cy="104"/>
              </a:xfrm>
              <a:custGeom>
                <a:avLst/>
                <a:gdLst>
                  <a:gd name="T0" fmla="*/ 1 w 322"/>
                  <a:gd name="T1" fmla="*/ 0 h 402"/>
                  <a:gd name="T2" fmla="*/ 14 w 322"/>
                  <a:gd name="T3" fmla="*/ 0 h 402"/>
                  <a:gd name="T4" fmla="*/ 0 w 322"/>
                  <a:gd name="T5" fmla="*/ 0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3518" name="Text Box 28" descr="Large grid">
                <a:extLst>
                  <a:ext uri="{FF2B5EF4-FFF2-40B4-BE49-F238E27FC236}">
                    <a16:creationId xmlns:a16="http://schemas.microsoft.com/office/drawing/2014/main" id="{D6D775A4-28F2-0324-EA3D-8DB1D0315443}"/>
                  </a:ext>
                </a:extLst>
              </p:cNvPr>
              <p:cNvSpPr txBox="1">
                <a:spLocks noChangeArrowheads="1"/>
              </p:cNvSpPr>
              <p:nvPr/>
            </p:nvSpPr>
            <p:spPr bwMode="auto">
              <a:xfrm>
                <a:off x="3905" y="3687"/>
                <a:ext cx="146" cy="274"/>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pattFill prst="lgGrid">
                      <a:fgClr>
                        <a:schemeClr val="bg2"/>
                      </a:fgClr>
                      <a:bgClr>
                        <a:schemeClr val="tx1"/>
                      </a:bgClr>
                    </a:patt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ltLang="en-US" sz="1400" b="1">
                  <a:solidFill>
                    <a:schemeClr val="bg1"/>
                  </a:solidFill>
                  <a:latin typeface="Arial" panose="020B0604020202020204" pitchFamily="34" charset="0"/>
                </a:endParaRPr>
              </a:p>
            </p:txBody>
          </p:sp>
        </p:grpSp>
        <p:sp>
          <p:nvSpPr>
            <p:cNvPr id="60445" name="AutoShape 29">
              <a:extLst>
                <a:ext uri="{FF2B5EF4-FFF2-40B4-BE49-F238E27FC236}">
                  <a16:creationId xmlns:a16="http://schemas.microsoft.com/office/drawing/2014/main" id="{D02521C4-A956-AB68-F18D-6192D8E3F129}"/>
                </a:ext>
              </a:extLst>
            </p:cNvPr>
            <p:cNvSpPr>
              <a:spLocks noChangeArrowheads="1"/>
            </p:cNvSpPr>
            <p:nvPr/>
          </p:nvSpPr>
          <p:spPr bwMode="auto">
            <a:xfrm>
              <a:off x="2448" y="1631"/>
              <a:ext cx="144" cy="226"/>
            </a:xfrm>
            <a:prstGeom prst="can">
              <a:avLst>
                <a:gd name="adj" fmla="val 21916"/>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a:defRPr/>
              </a:pPr>
              <a:endParaRPr lang="en-US"/>
            </a:p>
          </p:txBody>
        </p:sp>
        <p:grpSp>
          <p:nvGrpSpPr>
            <p:cNvPr id="93202" name="Group 30">
              <a:extLst>
                <a:ext uri="{FF2B5EF4-FFF2-40B4-BE49-F238E27FC236}">
                  <a16:creationId xmlns:a16="http://schemas.microsoft.com/office/drawing/2014/main" id="{AB2017A6-0BED-D492-AA3B-839DEE045378}"/>
                </a:ext>
              </a:extLst>
            </p:cNvPr>
            <p:cNvGrpSpPr>
              <a:grpSpLocks/>
            </p:cNvGrpSpPr>
            <p:nvPr/>
          </p:nvGrpSpPr>
          <p:grpSpPr bwMode="auto">
            <a:xfrm>
              <a:off x="3504" y="2112"/>
              <a:ext cx="144" cy="306"/>
              <a:chOff x="2299" y="2603"/>
              <a:chExt cx="319" cy="874"/>
            </a:xfrm>
          </p:grpSpPr>
          <p:sp>
            <p:nvSpPr>
              <p:cNvPr id="93505" name="Rectangle 31">
                <a:extLst>
                  <a:ext uri="{FF2B5EF4-FFF2-40B4-BE49-F238E27FC236}">
                    <a16:creationId xmlns:a16="http://schemas.microsoft.com/office/drawing/2014/main" id="{AB2990FA-5395-139E-EA22-15F8BE50020E}"/>
                  </a:ext>
                </a:extLst>
              </p:cNvPr>
              <p:cNvSpPr>
                <a:spLocks noChangeArrowheads="1"/>
              </p:cNvSpPr>
              <p:nvPr/>
            </p:nvSpPr>
            <p:spPr bwMode="auto">
              <a:xfrm>
                <a:off x="2299" y="2603"/>
                <a:ext cx="319" cy="874"/>
              </a:xfrm>
              <a:prstGeom prst="rect">
                <a:avLst/>
              </a:prstGeom>
              <a:gradFill rotWithShape="0">
                <a:gsLst>
                  <a:gs pos="0">
                    <a:schemeClr val="hlink"/>
                  </a:gs>
                  <a:gs pos="100000">
                    <a:srgbClr val="EEE800"/>
                  </a:gs>
                </a:gsLst>
                <a:lin ang="27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nvGrpSpPr>
              <p:cNvPr id="93506" name="Group 32">
                <a:extLst>
                  <a:ext uri="{FF2B5EF4-FFF2-40B4-BE49-F238E27FC236}">
                    <a16:creationId xmlns:a16="http://schemas.microsoft.com/office/drawing/2014/main" id="{4A527959-16BA-07E2-0F74-53E2D2AC6A56}"/>
                  </a:ext>
                </a:extLst>
              </p:cNvPr>
              <p:cNvGrpSpPr>
                <a:grpSpLocks/>
              </p:cNvGrpSpPr>
              <p:nvPr/>
            </p:nvGrpSpPr>
            <p:grpSpPr bwMode="auto">
              <a:xfrm>
                <a:off x="2353" y="2672"/>
                <a:ext cx="216" cy="724"/>
                <a:chOff x="1032" y="2672"/>
                <a:chExt cx="216" cy="724"/>
              </a:xfrm>
            </p:grpSpPr>
            <p:sp>
              <p:nvSpPr>
                <p:cNvPr id="93507" name="Rectangle 33">
                  <a:extLst>
                    <a:ext uri="{FF2B5EF4-FFF2-40B4-BE49-F238E27FC236}">
                      <a16:creationId xmlns:a16="http://schemas.microsoft.com/office/drawing/2014/main" id="{CEECA9A1-10D3-E1E5-6FFC-67D5DBDA10E0}"/>
                    </a:ext>
                  </a:extLst>
                </p:cNvPr>
                <p:cNvSpPr>
                  <a:spLocks noChangeArrowheads="1"/>
                </p:cNvSpPr>
                <p:nvPr/>
              </p:nvSpPr>
              <p:spPr bwMode="auto">
                <a:xfrm>
                  <a:off x="1032" y="26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508" name="Rectangle 34">
                  <a:extLst>
                    <a:ext uri="{FF2B5EF4-FFF2-40B4-BE49-F238E27FC236}">
                      <a16:creationId xmlns:a16="http://schemas.microsoft.com/office/drawing/2014/main" id="{23A1D6D1-7FE4-08AD-55AE-286723F8AEDE}"/>
                    </a:ext>
                  </a:extLst>
                </p:cNvPr>
                <p:cNvSpPr>
                  <a:spLocks noChangeArrowheads="1"/>
                </p:cNvSpPr>
                <p:nvPr/>
              </p:nvSpPr>
              <p:spPr bwMode="auto">
                <a:xfrm>
                  <a:off x="1032" y="27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509" name="Line 35">
                  <a:extLst>
                    <a:ext uri="{FF2B5EF4-FFF2-40B4-BE49-F238E27FC236}">
                      <a16:creationId xmlns:a16="http://schemas.microsoft.com/office/drawing/2014/main" id="{B5FDE6B5-F8D9-516A-CFEC-AEA4E5730828}"/>
                    </a:ext>
                  </a:extLst>
                </p:cNvPr>
                <p:cNvSpPr>
                  <a:spLocks noChangeShapeType="1"/>
                </p:cNvSpPr>
                <p:nvPr/>
              </p:nvSpPr>
              <p:spPr bwMode="auto">
                <a:xfrm>
                  <a:off x="1032" y="321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10" name="Line 36">
                  <a:extLst>
                    <a:ext uri="{FF2B5EF4-FFF2-40B4-BE49-F238E27FC236}">
                      <a16:creationId xmlns:a16="http://schemas.microsoft.com/office/drawing/2014/main" id="{D6F7E308-69C3-86F3-3A84-3A73A58B2FA8}"/>
                    </a:ext>
                  </a:extLst>
                </p:cNvPr>
                <p:cNvSpPr>
                  <a:spLocks noChangeShapeType="1"/>
                </p:cNvSpPr>
                <p:nvPr/>
              </p:nvSpPr>
              <p:spPr bwMode="auto">
                <a:xfrm>
                  <a:off x="1032" y="3252"/>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11" name="Line 37">
                  <a:extLst>
                    <a:ext uri="{FF2B5EF4-FFF2-40B4-BE49-F238E27FC236}">
                      <a16:creationId xmlns:a16="http://schemas.microsoft.com/office/drawing/2014/main" id="{DAD79963-7C85-556C-EA54-1E43ED230C8B}"/>
                    </a:ext>
                  </a:extLst>
                </p:cNvPr>
                <p:cNvSpPr>
                  <a:spLocks noChangeShapeType="1"/>
                </p:cNvSpPr>
                <p:nvPr/>
              </p:nvSpPr>
              <p:spPr bwMode="auto">
                <a:xfrm>
                  <a:off x="1032" y="3288"/>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12" name="Line 38">
                  <a:extLst>
                    <a:ext uri="{FF2B5EF4-FFF2-40B4-BE49-F238E27FC236}">
                      <a16:creationId xmlns:a16="http://schemas.microsoft.com/office/drawing/2014/main" id="{A103E117-F20A-F932-7100-D0858C44CEC6}"/>
                    </a:ext>
                  </a:extLst>
                </p:cNvPr>
                <p:cNvSpPr>
                  <a:spLocks noChangeShapeType="1"/>
                </p:cNvSpPr>
                <p:nvPr/>
              </p:nvSpPr>
              <p:spPr bwMode="auto">
                <a:xfrm>
                  <a:off x="1032" y="3324"/>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13" name="Line 39">
                  <a:extLst>
                    <a:ext uri="{FF2B5EF4-FFF2-40B4-BE49-F238E27FC236}">
                      <a16:creationId xmlns:a16="http://schemas.microsoft.com/office/drawing/2014/main" id="{14148C43-9664-39DF-C668-5845711772E9}"/>
                    </a:ext>
                  </a:extLst>
                </p:cNvPr>
                <p:cNvSpPr>
                  <a:spLocks noChangeShapeType="1"/>
                </p:cNvSpPr>
                <p:nvPr/>
              </p:nvSpPr>
              <p:spPr bwMode="auto">
                <a:xfrm>
                  <a:off x="1032" y="3360"/>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14" name="Line 40">
                  <a:extLst>
                    <a:ext uri="{FF2B5EF4-FFF2-40B4-BE49-F238E27FC236}">
                      <a16:creationId xmlns:a16="http://schemas.microsoft.com/office/drawing/2014/main" id="{D33BB278-8AAF-6333-2F0E-7A35896072D9}"/>
                    </a:ext>
                  </a:extLst>
                </p:cNvPr>
                <p:cNvSpPr>
                  <a:spLocks noChangeShapeType="1"/>
                </p:cNvSpPr>
                <p:nvPr/>
              </p:nvSpPr>
              <p:spPr bwMode="auto">
                <a:xfrm>
                  <a:off x="1032" y="339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grpSp>
        <p:sp>
          <p:nvSpPr>
            <p:cNvPr id="60457" name="AutoShape 41">
              <a:extLst>
                <a:ext uri="{FF2B5EF4-FFF2-40B4-BE49-F238E27FC236}">
                  <a16:creationId xmlns:a16="http://schemas.microsoft.com/office/drawing/2014/main" id="{D1695DD4-36F6-5182-3C44-F24AD0814449}"/>
                </a:ext>
              </a:extLst>
            </p:cNvPr>
            <p:cNvSpPr>
              <a:spLocks noChangeArrowheads="1"/>
            </p:cNvSpPr>
            <p:nvPr/>
          </p:nvSpPr>
          <p:spPr bwMode="auto">
            <a:xfrm>
              <a:off x="2976" y="2016"/>
              <a:ext cx="288" cy="328"/>
            </a:xfrm>
            <a:prstGeom prst="can">
              <a:avLst>
                <a:gd name="adj" fmla="val 15512"/>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a:defRPr/>
              </a:pPr>
              <a:endParaRPr lang="en-US"/>
            </a:p>
          </p:txBody>
        </p:sp>
        <p:sp>
          <p:nvSpPr>
            <p:cNvPr id="93204" name="Line 42">
              <a:extLst>
                <a:ext uri="{FF2B5EF4-FFF2-40B4-BE49-F238E27FC236}">
                  <a16:creationId xmlns:a16="http://schemas.microsoft.com/office/drawing/2014/main" id="{3612544A-C392-7852-51B1-DA40DA29CEA6}"/>
                </a:ext>
              </a:extLst>
            </p:cNvPr>
            <p:cNvSpPr>
              <a:spLocks noChangeShapeType="1"/>
            </p:cNvSpPr>
            <p:nvPr/>
          </p:nvSpPr>
          <p:spPr bwMode="auto">
            <a:xfrm flipV="1">
              <a:off x="768" y="1680"/>
              <a:ext cx="24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05" name="Line 43">
              <a:extLst>
                <a:ext uri="{FF2B5EF4-FFF2-40B4-BE49-F238E27FC236}">
                  <a16:creationId xmlns:a16="http://schemas.microsoft.com/office/drawing/2014/main" id="{8F01F8E5-C993-CE78-32D0-28800B7DB1D4}"/>
                </a:ext>
              </a:extLst>
            </p:cNvPr>
            <p:cNvSpPr>
              <a:spLocks noChangeShapeType="1"/>
            </p:cNvSpPr>
            <p:nvPr/>
          </p:nvSpPr>
          <p:spPr bwMode="auto">
            <a:xfrm>
              <a:off x="3264" y="220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06" name="Line 44">
              <a:extLst>
                <a:ext uri="{FF2B5EF4-FFF2-40B4-BE49-F238E27FC236}">
                  <a16:creationId xmlns:a16="http://schemas.microsoft.com/office/drawing/2014/main" id="{1D6CFA4F-2A7B-B347-E93A-764FCF3F0F76}"/>
                </a:ext>
              </a:extLst>
            </p:cNvPr>
            <p:cNvSpPr>
              <a:spLocks noChangeShapeType="1"/>
            </p:cNvSpPr>
            <p:nvPr/>
          </p:nvSpPr>
          <p:spPr bwMode="auto">
            <a:xfrm>
              <a:off x="2592" y="1776"/>
              <a:ext cx="38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3207" name="Group 45">
              <a:extLst>
                <a:ext uri="{FF2B5EF4-FFF2-40B4-BE49-F238E27FC236}">
                  <a16:creationId xmlns:a16="http://schemas.microsoft.com/office/drawing/2014/main" id="{16622FE7-8051-D18B-55D0-F66DC59B832E}"/>
                </a:ext>
              </a:extLst>
            </p:cNvPr>
            <p:cNvGrpSpPr>
              <a:grpSpLocks/>
            </p:cNvGrpSpPr>
            <p:nvPr/>
          </p:nvGrpSpPr>
          <p:grpSpPr bwMode="auto">
            <a:xfrm>
              <a:off x="672" y="1584"/>
              <a:ext cx="116" cy="285"/>
              <a:chOff x="2276" y="1580"/>
              <a:chExt cx="466" cy="1154"/>
            </a:xfrm>
          </p:grpSpPr>
          <p:sp>
            <p:nvSpPr>
              <p:cNvPr id="93490" name="Freeform 46">
                <a:extLst>
                  <a:ext uri="{FF2B5EF4-FFF2-40B4-BE49-F238E27FC236}">
                    <a16:creationId xmlns:a16="http://schemas.microsoft.com/office/drawing/2014/main" id="{862FF177-D8FC-599E-0662-C274A1162051}"/>
                  </a:ext>
                </a:extLst>
              </p:cNvPr>
              <p:cNvSpPr>
                <a:spLocks/>
              </p:cNvSpPr>
              <p:nvPr/>
            </p:nvSpPr>
            <p:spPr bwMode="auto">
              <a:xfrm>
                <a:off x="2276" y="1818"/>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91" name="Line 47">
                <a:extLst>
                  <a:ext uri="{FF2B5EF4-FFF2-40B4-BE49-F238E27FC236}">
                    <a16:creationId xmlns:a16="http://schemas.microsoft.com/office/drawing/2014/main" id="{6CFA7409-06FF-7A75-AC3F-562C64059486}"/>
                  </a:ext>
                </a:extLst>
              </p:cNvPr>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92" name="Freeform 48">
                <a:extLst>
                  <a:ext uri="{FF2B5EF4-FFF2-40B4-BE49-F238E27FC236}">
                    <a16:creationId xmlns:a16="http://schemas.microsoft.com/office/drawing/2014/main" id="{6370FADE-58D2-6825-2CD5-AEE770EE4B49}"/>
                  </a:ext>
                </a:extLst>
              </p:cNvPr>
              <p:cNvSpPr>
                <a:spLocks/>
              </p:cNvSpPr>
              <p:nvPr/>
            </p:nvSpPr>
            <p:spPr bwMode="auto">
              <a:xfrm>
                <a:off x="2299" y="2560"/>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93" name="Freeform 49">
                <a:extLst>
                  <a:ext uri="{FF2B5EF4-FFF2-40B4-BE49-F238E27FC236}">
                    <a16:creationId xmlns:a16="http://schemas.microsoft.com/office/drawing/2014/main" id="{9DB17149-0EC7-EA1F-458F-9733A6E814CD}"/>
                  </a:ext>
                </a:extLst>
              </p:cNvPr>
              <p:cNvSpPr>
                <a:spLocks/>
              </p:cNvSpPr>
              <p:nvPr/>
            </p:nvSpPr>
            <p:spPr bwMode="auto">
              <a:xfrm>
                <a:off x="2276" y="2575"/>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94" name="Freeform 50">
                <a:extLst>
                  <a:ext uri="{FF2B5EF4-FFF2-40B4-BE49-F238E27FC236}">
                    <a16:creationId xmlns:a16="http://schemas.microsoft.com/office/drawing/2014/main" id="{F7D064DF-EFB9-ADFC-91C9-576FD3E6C9F2}"/>
                  </a:ext>
                </a:extLst>
              </p:cNvPr>
              <p:cNvSpPr>
                <a:spLocks/>
              </p:cNvSpPr>
              <p:nvPr/>
            </p:nvSpPr>
            <p:spPr bwMode="auto">
              <a:xfrm>
                <a:off x="2321" y="2470"/>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95" name="Freeform 51">
                <a:extLst>
                  <a:ext uri="{FF2B5EF4-FFF2-40B4-BE49-F238E27FC236}">
                    <a16:creationId xmlns:a16="http://schemas.microsoft.com/office/drawing/2014/main" id="{91FED08E-3488-EEDD-00A8-716D027E9305}"/>
                  </a:ext>
                </a:extLst>
              </p:cNvPr>
              <p:cNvSpPr>
                <a:spLocks/>
              </p:cNvSpPr>
              <p:nvPr/>
            </p:nvSpPr>
            <p:spPr bwMode="auto">
              <a:xfrm>
                <a:off x="2346" y="2389"/>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96" name="Freeform 52">
                <a:extLst>
                  <a:ext uri="{FF2B5EF4-FFF2-40B4-BE49-F238E27FC236}">
                    <a16:creationId xmlns:a16="http://schemas.microsoft.com/office/drawing/2014/main" id="{3D137CCC-8680-4174-FF5E-D8F8337DD5B7}"/>
                  </a:ext>
                </a:extLst>
              </p:cNvPr>
              <p:cNvSpPr>
                <a:spLocks/>
              </p:cNvSpPr>
              <p:nvPr/>
            </p:nvSpPr>
            <p:spPr bwMode="auto">
              <a:xfrm>
                <a:off x="2369" y="2307"/>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97" name="Freeform 53">
                <a:extLst>
                  <a:ext uri="{FF2B5EF4-FFF2-40B4-BE49-F238E27FC236}">
                    <a16:creationId xmlns:a16="http://schemas.microsoft.com/office/drawing/2014/main" id="{CC435230-C4E0-CB66-1D97-99C4FB7B095D}"/>
                  </a:ext>
                </a:extLst>
              </p:cNvPr>
              <p:cNvSpPr>
                <a:spLocks/>
              </p:cNvSpPr>
              <p:nvPr/>
            </p:nvSpPr>
            <p:spPr bwMode="auto">
              <a:xfrm>
                <a:off x="2389" y="2228"/>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98" name="Freeform 54">
                <a:extLst>
                  <a:ext uri="{FF2B5EF4-FFF2-40B4-BE49-F238E27FC236}">
                    <a16:creationId xmlns:a16="http://schemas.microsoft.com/office/drawing/2014/main" id="{824AB61B-2328-B25C-53F7-08D3B11A8054}"/>
                  </a:ext>
                </a:extLst>
              </p:cNvPr>
              <p:cNvSpPr>
                <a:spLocks/>
              </p:cNvSpPr>
              <p:nvPr/>
            </p:nvSpPr>
            <p:spPr bwMode="auto">
              <a:xfrm>
                <a:off x="2414" y="2148"/>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99" name="Freeform 55">
                <a:extLst>
                  <a:ext uri="{FF2B5EF4-FFF2-40B4-BE49-F238E27FC236}">
                    <a16:creationId xmlns:a16="http://schemas.microsoft.com/office/drawing/2014/main" id="{934E4A97-A90D-75B5-5899-E1D08F16DDE1}"/>
                  </a:ext>
                </a:extLst>
              </p:cNvPr>
              <p:cNvSpPr>
                <a:spLocks/>
              </p:cNvSpPr>
              <p:nvPr/>
            </p:nvSpPr>
            <p:spPr bwMode="auto">
              <a:xfrm>
                <a:off x="2431" y="2082"/>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00" name="Freeform 56">
                <a:extLst>
                  <a:ext uri="{FF2B5EF4-FFF2-40B4-BE49-F238E27FC236}">
                    <a16:creationId xmlns:a16="http://schemas.microsoft.com/office/drawing/2014/main" id="{4278D411-0863-5BD4-46E4-4DE14CA412FB}"/>
                  </a:ext>
                </a:extLst>
              </p:cNvPr>
              <p:cNvSpPr>
                <a:spLocks/>
              </p:cNvSpPr>
              <p:nvPr/>
            </p:nvSpPr>
            <p:spPr bwMode="auto">
              <a:xfrm>
                <a:off x="2451" y="2010"/>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01" name="Freeform 57">
                <a:extLst>
                  <a:ext uri="{FF2B5EF4-FFF2-40B4-BE49-F238E27FC236}">
                    <a16:creationId xmlns:a16="http://schemas.microsoft.com/office/drawing/2014/main" id="{E46657A4-5A2A-88D5-00EF-7633A1BF884D}"/>
                  </a:ext>
                </a:extLst>
              </p:cNvPr>
              <p:cNvSpPr>
                <a:spLocks/>
              </p:cNvSpPr>
              <p:nvPr/>
            </p:nvSpPr>
            <p:spPr bwMode="auto">
              <a:xfrm>
                <a:off x="2471" y="1941"/>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02" name="Freeform 58">
                <a:extLst>
                  <a:ext uri="{FF2B5EF4-FFF2-40B4-BE49-F238E27FC236}">
                    <a16:creationId xmlns:a16="http://schemas.microsoft.com/office/drawing/2014/main" id="{F185FBE2-6165-55B9-095C-299F48FE95D6}"/>
                  </a:ext>
                </a:extLst>
              </p:cNvPr>
              <p:cNvSpPr>
                <a:spLocks/>
              </p:cNvSpPr>
              <p:nvPr/>
            </p:nvSpPr>
            <p:spPr bwMode="auto">
              <a:xfrm>
                <a:off x="2525" y="1656"/>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03" name="Freeform 59">
                <a:extLst>
                  <a:ext uri="{FF2B5EF4-FFF2-40B4-BE49-F238E27FC236}">
                    <a16:creationId xmlns:a16="http://schemas.microsoft.com/office/drawing/2014/main" id="{DBF329B5-8772-19CE-02C3-138E7C20DF84}"/>
                  </a:ext>
                </a:extLst>
              </p:cNvPr>
              <p:cNvSpPr>
                <a:spLocks/>
              </p:cNvSpPr>
              <p:nvPr/>
            </p:nvSpPr>
            <p:spPr bwMode="auto">
              <a:xfrm rot="-5964040">
                <a:off x="2301" y="165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504" name="Freeform 60">
                <a:extLst>
                  <a:ext uri="{FF2B5EF4-FFF2-40B4-BE49-F238E27FC236}">
                    <a16:creationId xmlns:a16="http://schemas.microsoft.com/office/drawing/2014/main" id="{0CC921A9-B9E9-B672-BE2E-B00B91706B45}"/>
                  </a:ext>
                </a:extLst>
              </p:cNvPr>
              <p:cNvSpPr>
                <a:spLocks/>
              </p:cNvSpPr>
              <p:nvPr/>
            </p:nvSpPr>
            <p:spPr bwMode="auto">
              <a:xfrm rot="-2960888">
                <a:off x="2412" y="159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93208" name="Line 61">
              <a:extLst>
                <a:ext uri="{FF2B5EF4-FFF2-40B4-BE49-F238E27FC236}">
                  <a16:creationId xmlns:a16="http://schemas.microsoft.com/office/drawing/2014/main" id="{FF9AF22C-E092-F5D5-EFD1-3BC4B5C7D595}"/>
                </a:ext>
              </a:extLst>
            </p:cNvPr>
            <p:cNvSpPr>
              <a:spLocks noChangeShapeType="1"/>
            </p:cNvSpPr>
            <p:nvPr/>
          </p:nvSpPr>
          <p:spPr bwMode="auto">
            <a:xfrm flipH="1" flipV="1">
              <a:off x="768" y="1488"/>
              <a:ext cx="24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3209" name="Group 62">
              <a:extLst>
                <a:ext uri="{FF2B5EF4-FFF2-40B4-BE49-F238E27FC236}">
                  <a16:creationId xmlns:a16="http://schemas.microsoft.com/office/drawing/2014/main" id="{682B6B1F-91B5-D53B-27BF-EBC3196307CD}"/>
                </a:ext>
              </a:extLst>
            </p:cNvPr>
            <p:cNvGrpSpPr>
              <a:grpSpLocks/>
            </p:cNvGrpSpPr>
            <p:nvPr/>
          </p:nvGrpSpPr>
          <p:grpSpPr bwMode="auto">
            <a:xfrm>
              <a:off x="672" y="1248"/>
              <a:ext cx="116" cy="285"/>
              <a:chOff x="2276" y="1580"/>
              <a:chExt cx="466" cy="1154"/>
            </a:xfrm>
          </p:grpSpPr>
          <p:sp>
            <p:nvSpPr>
              <p:cNvPr id="93475" name="Freeform 63">
                <a:extLst>
                  <a:ext uri="{FF2B5EF4-FFF2-40B4-BE49-F238E27FC236}">
                    <a16:creationId xmlns:a16="http://schemas.microsoft.com/office/drawing/2014/main" id="{02AE0B19-14AD-806B-1FDB-04B879BAEA69}"/>
                  </a:ext>
                </a:extLst>
              </p:cNvPr>
              <p:cNvSpPr>
                <a:spLocks/>
              </p:cNvSpPr>
              <p:nvPr/>
            </p:nvSpPr>
            <p:spPr bwMode="auto">
              <a:xfrm>
                <a:off x="2276" y="1818"/>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76" name="Line 64">
                <a:extLst>
                  <a:ext uri="{FF2B5EF4-FFF2-40B4-BE49-F238E27FC236}">
                    <a16:creationId xmlns:a16="http://schemas.microsoft.com/office/drawing/2014/main" id="{BEF664A7-9EA2-3995-46A5-4B772E67837C}"/>
                  </a:ext>
                </a:extLst>
              </p:cNvPr>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77" name="Freeform 65">
                <a:extLst>
                  <a:ext uri="{FF2B5EF4-FFF2-40B4-BE49-F238E27FC236}">
                    <a16:creationId xmlns:a16="http://schemas.microsoft.com/office/drawing/2014/main" id="{F941A8AF-8191-250D-4DFE-7E3294E6E6FB}"/>
                  </a:ext>
                </a:extLst>
              </p:cNvPr>
              <p:cNvSpPr>
                <a:spLocks/>
              </p:cNvSpPr>
              <p:nvPr/>
            </p:nvSpPr>
            <p:spPr bwMode="auto">
              <a:xfrm>
                <a:off x="2299" y="2560"/>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78" name="Freeform 66">
                <a:extLst>
                  <a:ext uri="{FF2B5EF4-FFF2-40B4-BE49-F238E27FC236}">
                    <a16:creationId xmlns:a16="http://schemas.microsoft.com/office/drawing/2014/main" id="{14D8C313-A865-4027-2481-FE1C5BDC3168}"/>
                  </a:ext>
                </a:extLst>
              </p:cNvPr>
              <p:cNvSpPr>
                <a:spLocks/>
              </p:cNvSpPr>
              <p:nvPr/>
            </p:nvSpPr>
            <p:spPr bwMode="auto">
              <a:xfrm>
                <a:off x="2276" y="2575"/>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79" name="Freeform 67">
                <a:extLst>
                  <a:ext uri="{FF2B5EF4-FFF2-40B4-BE49-F238E27FC236}">
                    <a16:creationId xmlns:a16="http://schemas.microsoft.com/office/drawing/2014/main" id="{F63FE3A3-09C7-AF73-1A7E-2678C2FE881E}"/>
                  </a:ext>
                </a:extLst>
              </p:cNvPr>
              <p:cNvSpPr>
                <a:spLocks/>
              </p:cNvSpPr>
              <p:nvPr/>
            </p:nvSpPr>
            <p:spPr bwMode="auto">
              <a:xfrm>
                <a:off x="2321" y="2470"/>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0" name="Freeform 68">
                <a:extLst>
                  <a:ext uri="{FF2B5EF4-FFF2-40B4-BE49-F238E27FC236}">
                    <a16:creationId xmlns:a16="http://schemas.microsoft.com/office/drawing/2014/main" id="{E5F8F47B-4853-E4D4-5319-4724BEABA252}"/>
                  </a:ext>
                </a:extLst>
              </p:cNvPr>
              <p:cNvSpPr>
                <a:spLocks/>
              </p:cNvSpPr>
              <p:nvPr/>
            </p:nvSpPr>
            <p:spPr bwMode="auto">
              <a:xfrm>
                <a:off x="2346" y="2389"/>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1" name="Freeform 69">
                <a:extLst>
                  <a:ext uri="{FF2B5EF4-FFF2-40B4-BE49-F238E27FC236}">
                    <a16:creationId xmlns:a16="http://schemas.microsoft.com/office/drawing/2014/main" id="{3CB4B4D1-673E-68B1-111E-BC8CDFCF8D28}"/>
                  </a:ext>
                </a:extLst>
              </p:cNvPr>
              <p:cNvSpPr>
                <a:spLocks/>
              </p:cNvSpPr>
              <p:nvPr/>
            </p:nvSpPr>
            <p:spPr bwMode="auto">
              <a:xfrm>
                <a:off x="2369" y="2307"/>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2" name="Freeform 70">
                <a:extLst>
                  <a:ext uri="{FF2B5EF4-FFF2-40B4-BE49-F238E27FC236}">
                    <a16:creationId xmlns:a16="http://schemas.microsoft.com/office/drawing/2014/main" id="{193ABD7E-A1B5-6BD8-FA7C-B8F5B4337FDB}"/>
                  </a:ext>
                </a:extLst>
              </p:cNvPr>
              <p:cNvSpPr>
                <a:spLocks/>
              </p:cNvSpPr>
              <p:nvPr/>
            </p:nvSpPr>
            <p:spPr bwMode="auto">
              <a:xfrm>
                <a:off x="2389" y="2228"/>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3" name="Freeform 71">
                <a:extLst>
                  <a:ext uri="{FF2B5EF4-FFF2-40B4-BE49-F238E27FC236}">
                    <a16:creationId xmlns:a16="http://schemas.microsoft.com/office/drawing/2014/main" id="{BE643CF2-8A9D-97B8-E8C9-99E419B61CE6}"/>
                  </a:ext>
                </a:extLst>
              </p:cNvPr>
              <p:cNvSpPr>
                <a:spLocks/>
              </p:cNvSpPr>
              <p:nvPr/>
            </p:nvSpPr>
            <p:spPr bwMode="auto">
              <a:xfrm>
                <a:off x="2414" y="2148"/>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4" name="Freeform 72">
                <a:extLst>
                  <a:ext uri="{FF2B5EF4-FFF2-40B4-BE49-F238E27FC236}">
                    <a16:creationId xmlns:a16="http://schemas.microsoft.com/office/drawing/2014/main" id="{9103852F-C1AD-6E35-9DB6-F694B47B770F}"/>
                  </a:ext>
                </a:extLst>
              </p:cNvPr>
              <p:cNvSpPr>
                <a:spLocks/>
              </p:cNvSpPr>
              <p:nvPr/>
            </p:nvSpPr>
            <p:spPr bwMode="auto">
              <a:xfrm>
                <a:off x="2431" y="2082"/>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5" name="Freeform 73">
                <a:extLst>
                  <a:ext uri="{FF2B5EF4-FFF2-40B4-BE49-F238E27FC236}">
                    <a16:creationId xmlns:a16="http://schemas.microsoft.com/office/drawing/2014/main" id="{AC5C10B7-77C6-16A1-4986-919620A7EE8E}"/>
                  </a:ext>
                </a:extLst>
              </p:cNvPr>
              <p:cNvSpPr>
                <a:spLocks/>
              </p:cNvSpPr>
              <p:nvPr/>
            </p:nvSpPr>
            <p:spPr bwMode="auto">
              <a:xfrm>
                <a:off x="2451" y="2010"/>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6" name="Freeform 74">
                <a:extLst>
                  <a:ext uri="{FF2B5EF4-FFF2-40B4-BE49-F238E27FC236}">
                    <a16:creationId xmlns:a16="http://schemas.microsoft.com/office/drawing/2014/main" id="{A699184C-ACAF-748A-3854-35FB55EEAD31}"/>
                  </a:ext>
                </a:extLst>
              </p:cNvPr>
              <p:cNvSpPr>
                <a:spLocks/>
              </p:cNvSpPr>
              <p:nvPr/>
            </p:nvSpPr>
            <p:spPr bwMode="auto">
              <a:xfrm>
                <a:off x="2471" y="1941"/>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7" name="Freeform 75">
                <a:extLst>
                  <a:ext uri="{FF2B5EF4-FFF2-40B4-BE49-F238E27FC236}">
                    <a16:creationId xmlns:a16="http://schemas.microsoft.com/office/drawing/2014/main" id="{9E67B8B9-DE74-FAF3-9577-857691548C82}"/>
                  </a:ext>
                </a:extLst>
              </p:cNvPr>
              <p:cNvSpPr>
                <a:spLocks/>
              </p:cNvSpPr>
              <p:nvPr/>
            </p:nvSpPr>
            <p:spPr bwMode="auto">
              <a:xfrm>
                <a:off x="2525" y="1656"/>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8" name="Freeform 76">
                <a:extLst>
                  <a:ext uri="{FF2B5EF4-FFF2-40B4-BE49-F238E27FC236}">
                    <a16:creationId xmlns:a16="http://schemas.microsoft.com/office/drawing/2014/main" id="{FC40A744-E142-7037-91BA-38EB65313720}"/>
                  </a:ext>
                </a:extLst>
              </p:cNvPr>
              <p:cNvSpPr>
                <a:spLocks/>
              </p:cNvSpPr>
              <p:nvPr/>
            </p:nvSpPr>
            <p:spPr bwMode="auto">
              <a:xfrm rot="-5964040">
                <a:off x="2301" y="165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89" name="Freeform 77">
                <a:extLst>
                  <a:ext uri="{FF2B5EF4-FFF2-40B4-BE49-F238E27FC236}">
                    <a16:creationId xmlns:a16="http://schemas.microsoft.com/office/drawing/2014/main" id="{442DDB74-F615-B90B-B5C5-718DAFA7B7E3}"/>
                  </a:ext>
                </a:extLst>
              </p:cNvPr>
              <p:cNvSpPr>
                <a:spLocks/>
              </p:cNvSpPr>
              <p:nvPr/>
            </p:nvSpPr>
            <p:spPr bwMode="auto">
              <a:xfrm rot="-2960888">
                <a:off x="2412" y="159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93210" name="Text Box 78">
              <a:extLst>
                <a:ext uri="{FF2B5EF4-FFF2-40B4-BE49-F238E27FC236}">
                  <a16:creationId xmlns:a16="http://schemas.microsoft.com/office/drawing/2014/main" id="{CB48310A-0B0F-FC35-231E-0DDFBD2BB92D}"/>
                </a:ext>
              </a:extLst>
            </p:cNvPr>
            <p:cNvSpPr txBox="1">
              <a:spLocks noChangeArrowheads="1"/>
            </p:cNvSpPr>
            <p:nvPr/>
          </p:nvSpPr>
          <p:spPr bwMode="auto">
            <a:xfrm>
              <a:off x="576" y="1872"/>
              <a:ext cx="276"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BTS</a:t>
              </a:r>
            </a:p>
          </p:txBody>
        </p:sp>
        <p:sp>
          <p:nvSpPr>
            <p:cNvPr id="93211" name="Text Box 79">
              <a:extLst>
                <a:ext uri="{FF2B5EF4-FFF2-40B4-BE49-F238E27FC236}">
                  <a16:creationId xmlns:a16="http://schemas.microsoft.com/office/drawing/2014/main" id="{3729319A-CF62-246D-AFAF-8CD99548F6C9}"/>
                </a:ext>
              </a:extLst>
            </p:cNvPr>
            <p:cNvSpPr txBox="1">
              <a:spLocks noChangeArrowheads="1"/>
            </p:cNvSpPr>
            <p:nvPr/>
          </p:nvSpPr>
          <p:spPr bwMode="auto">
            <a:xfrm>
              <a:off x="1003" y="1728"/>
              <a:ext cx="288"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BSC</a:t>
              </a:r>
            </a:p>
          </p:txBody>
        </p:sp>
        <p:sp>
          <p:nvSpPr>
            <p:cNvPr id="93212" name="Text Box 80">
              <a:extLst>
                <a:ext uri="{FF2B5EF4-FFF2-40B4-BE49-F238E27FC236}">
                  <a16:creationId xmlns:a16="http://schemas.microsoft.com/office/drawing/2014/main" id="{FE2252DD-7611-D9A5-540F-2E4637EE6F7B}"/>
                </a:ext>
              </a:extLst>
            </p:cNvPr>
            <p:cNvSpPr txBox="1">
              <a:spLocks noChangeArrowheads="1"/>
            </p:cNvSpPr>
            <p:nvPr/>
          </p:nvSpPr>
          <p:spPr bwMode="auto">
            <a:xfrm>
              <a:off x="1832" y="1776"/>
              <a:ext cx="568"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MSC Server</a:t>
              </a:r>
            </a:p>
          </p:txBody>
        </p:sp>
        <p:sp>
          <p:nvSpPr>
            <p:cNvPr id="93213" name="Text Box 81">
              <a:extLst>
                <a:ext uri="{FF2B5EF4-FFF2-40B4-BE49-F238E27FC236}">
                  <a16:creationId xmlns:a16="http://schemas.microsoft.com/office/drawing/2014/main" id="{CBFB4D38-1BF4-F367-3F53-C04D434D0453}"/>
                </a:ext>
              </a:extLst>
            </p:cNvPr>
            <p:cNvSpPr txBox="1">
              <a:spLocks noChangeArrowheads="1"/>
            </p:cNvSpPr>
            <p:nvPr/>
          </p:nvSpPr>
          <p:spPr bwMode="auto">
            <a:xfrm>
              <a:off x="2352" y="1872"/>
              <a:ext cx="276"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VLR</a:t>
              </a:r>
            </a:p>
          </p:txBody>
        </p:sp>
        <p:sp>
          <p:nvSpPr>
            <p:cNvPr id="93214" name="Text Box 82">
              <a:extLst>
                <a:ext uri="{FF2B5EF4-FFF2-40B4-BE49-F238E27FC236}">
                  <a16:creationId xmlns:a16="http://schemas.microsoft.com/office/drawing/2014/main" id="{9A29C507-2120-3C2C-6C1E-C6820CFD49FF}"/>
                </a:ext>
              </a:extLst>
            </p:cNvPr>
            <p:cNvSpPr txBox="1">
              <a:spLocks noChangeArrowheads="1"/>
            </p:cNvSpPr>
            <p:nvPr/>
          </p:nvSpPr>
          <p:spPr bwMode="auto">
            <a:xfrm>
              <a:off x="2975" y="2352"/>
              <a:ext cx="28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HLR</a:t>
              </a:r>
            </a:p>
          </p:txBody>
        </p:sp>
        <p:sp>
          <p:nvSpPr>
            <p:cNvPr id="93215" name="Text Box 83">
              <a:extLst>
                <a:ext uri="{FF2B5EF4-FFF2-40B4-BE49-F238E27FC236}">
                  <a16:creationId xmlns:a16="http://schemas.microsoft.com/office/drawing/2014/main" id="{FC62A005-B8A8-FA23-336D-DF9AD833FA2E}"/>
                </a:ext>
              </a:extLst>
            </p:cNvPr>
            <p:cNvSpPr txBox="1">
              <a:spLocks noChangeArrowheads="1"/>
            </p:cNvSpPr>
            <p:nvPr/>
          </p:nvSpPr>
          <p:spPr bwMode="auto">
            <a:xfrm>
              <a:off x="3407" y="2400"/>
              <a:ext cx="28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AuC</a:t>
              </a:r>
            </a:p>
          </p:txBody>
        </p:sp>
        <p:sp>
          <p:nvSpPr>
            <p:cNvPr id="93216" name="Text Box 84">
              <a:extLst>
                <a:ext uri="{FF2B5EF4-FFF2-40B4-BE49-F238E27FC236}">
                  <a16:creationId xmlns:a16="http://schemas.microsoft.com/office/drawing/2014/main" id="{2AB68B22-959F-CCC7-3910-5AB88A3EEBAD}"/>
                </a:ext>
              </a:extLst>
            </p:cNvPr>
            <p:cNvSpPr txBox="1">
              <a:spLocks noChangeArrowheads="1"/>
            </p:cNvSpPr>
            <p:nvPr/>
          </p:nvSpPr>
          <p:spPr bwMode="auto">
            <a:xfrm>
              <a:off x="3863" y="1776"/>
              <a:ext cx="62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GMSC server</a:t>
              </a:r>
            </a:p>
          </p:txBody>
        </p:sp>
        <p:sp>
          <p:nvSpPr>
            <p:cNvPr id="93217" name="Line 85">
              <a:extLst>
                <a:ext uri="{FF2B5EF4-FFF2-40B4-BE49-F238E27FC236}">
                  <a16:creationId xmlns:a16="http://schemas.microsoft.com/office/drawing/2014/main" id="{29563465-FCF3-E950-82D6-19A48F09A5D2}"/>
                </a:ext>
              </a:extLst>
            </p:cNvPr>
            <p:cNvSpPr>
              <a:spLocks noChangeShapeType="1"/>
            </p:cNvSpPr>
            <p:nvPr/>
          </p:nvSpPr>
          <p:spPr bwMode="auto">
            <a:xfrm>
              <a:off x="2304" y="172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18" name="Rectangle 86">
              <a:extLst>
                <a:ext uri="{FF2B5EF4-FFF2-40B4-BE49-F238E27FC236}">
                  <a16:creationId xmlns:a16="http://schemas.microsoft.com/office/drawing/2014/main" id="{FFCBC606-E62D-350A-E709-81E4E1973EB3}"/>
                </a:ext>
              </a:extLst>
            </p:cNvPr>
            <p:cNvSpPr>
              <a:spLocks noChangeArrowheads="1"/>
            </p:cNvSpPr>
            <p:nvPr/>
          </p:nvSpPr>
          <p:spPr bwMode="auto">
            <a:xfrm>
              <a:off x="528" y="1429"/>
              <a:ext cx="1008" cy="309"/>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219" name="Text Box 87">
              <a:extLst>
                <a:ext uri="{FF2B5EF4-FFF2-40B4-BE49-F238E27FC236}">
                  <a16:creationId xmlns:a16="http://schemas.microsoft.com/office/drawing/2014/main" id="{C86068F8-A1B3-F281-35B7-9197CC516175}"/>
                </a:ext>
              </a:extLst>
            </p:cNvPr>
            <p:cNvSpPr txBox="1">
              <a:spLocks noChangeArrowheads="1"/>
            </p:cNvSpPr>
            <p:nvPr/>
          </p:nvSpPr>
          <p:spPr bwMode="auto">
            <a:xfrm>
              <a:off x="911" y="1152"/>
              <a:ext cx="28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BSS</a:t>
              </a:r>
            </a:p>
          </p:txBody>
        </p:sp>
        <p:sp>
          <p:nvSpPr>
            <p:cNvPr id="93220" name="Text Box 88">
              <a:extLst>
                <a:ext uri="{FF2B5EF4-FFF2-40B4-BE49-F238E27FC236}">
                  <a16:creationId xmlns:a16="http://schemas.microsoft.com/office/drawing/2014/main" id="{8470A027-2C3D-41D9-E476-15CF91831980}"/>
                </a:ext>
              </a:extLst>
            </p:cNvPr>
            <p:cNvSpPr txBox="1">
              <a:spLocks noChangeArrowheads="1"/>
            </p:cNvSpPr>
            <p:nvPr/>
          </p:nvSpPr>
          <p:spPr bwMode="auto">
            <a:xfrm>
              <a:off x="1968" y="2928"/>
              <a:ext cx="342"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SGSN</a:t>
              </a:r>
            </a:p>
          </p:txBody>
        </p:sp>
        <p:grpSp>
          <p:nvGrpSpPr>
            <p:cNvPr id="93221" name="Group 89">
              <a:extLst>
                <a:ext uri="{FF2B5EF4-FFF2-40B4-BE49-F238E27FC236}">
                  <a16:creationId xmlns:a16="http://schemas.microsoft.com/office/drawing/2014/main" id="{CE271B0C-D37D-CC36-FEBD-A0A109C87998}"/>
                </a:ext>
              </a:extLst>
            </p:cNvPr>
            <p:cNvGrpSpPr>
              <a:grpSpLocks/>
            </p:cNvGrpSpPr>
            <p:nvPr/>
          </p:nvGrpSpPr>
          <p:grpSpPr bwMode="auto">
            <a:xfrm>
              <a:off x="4704" y="1152"/>
              <a:ext cx="949" cy="534"/>
              <a:chOff x="400" y="634"/>
              <a:chExt cx="949" cy="534"/>
            </a:xfrm>
          </p:grpSpPr>
          <p:grpSp>
            <p:nvGrpSpPr>
              <p:cNvPr id="93452" name="Group 90">
                <a:extLst>
                  <a:ext uri="{FF2B5EF4-FFF2-40B4-BE49-F238E27FC236}">
                    <a16:creationId xmlns:a16="http://schemas.microsoft.com/office/drawing/2014/main" id="{0C45189E-4CA4-CF80-FC53-6B0B1EBFCA1D}"/>
                  </a:ext>
                </a:extLst>
              </p:cNvPr>
              <p:cNvGrpSpPr>
                <a:grpSpLocks/>
              </p:cNvGrpSpPr>
              <p:nvPr/>
            </p:nvGrpSpPr>
            <p:grpSpPr bwMode="auto">
              <a:xfrm>
                <a:off x="400" y="634"/>
                <a:ext cx="949" cy="534"/>
                <a:chOff x="2880" y="458"/>
                <a:chExt cx="1491" cy="840"/>
              </a:xfrm>
            </p:grpSpPr>
            <p:grpSp>
              <p:nvGrpSpPr>
                <p:cNvPr id="93454" name="Group 91">
                  <a:extLst>
                    <a:ext uri="{FF2B5EF4-FFF2-40B4-BE49-F238E27FC236}">
                      <a16:creationId xmlns:a16="http://schemas.microsoft.com/office/drawing/2014/main" id="{D00004E3-6785-C85B-2ADE-4A943E7253DA}"/>
                    </a:ext>
                  </a:extLst>
                </p:cNvPr>
                <p:cNvGrpSpPr>
                  <a:grpSpLocks/>
                </p:cNvGrpSpPr>
                <p:nvPr/>
              </p:nvGrpSpPr>
              <p:grpSpPr bwMode="auto">
                <a:xfrm>
                  <a:off x="3004" y="544"/>
                  <a:ext cx="320" cy="246"/>
                  <a:chOff x="998" y="593"/>
                  <a:chExt cx="316" cy="217"/>
                </a:xfrm>
              </p:grpSpPr>
              <p:sp>
                <p:nvSpPr>
                  <p:cNvPr id="93473" name="Arc 92">
                    <a:extLst>
                      <a:ext uri="{FF2B5EF4-FFF2-40B4-BE49-F238E27FC236}">
                        <a16:creationId xmlns:a16="http://schemas.microsoft.com/office/drawing/2014/main" id="{C6AB3516-382A-C6CA-87DC-C8AA296DE815}"/>
                      </a:ext>
                    </a:extLst>
                  </p:cNvPr>
                  <p:cNvSpPr>
                    <a:spLocks/>
                  </p:cNvSpPr>
                  <p:nvPr/>
                </p:nvSpPr>
                <p:spPr bwMode="auto">
                  <a:xfrm>
                    <a:off x="998" y="593"/>
                    <a:ext cx="316" cy="217"/>
                  </a:xfrm>
                  <a:custGeom>
                    <a:avLst/>
                    <a:gdLst>
                      <a:gd name="T0" fmla="*/ 0 w 21600"/>
                      <a:gd name="T1" fmla="*/ 0 h 24929"/>
                      <a:gd name="T2" fmla="*/ 0 w 21600"/>
                      <a:gd name="T3" fmla="*/ 0 h 24929"/>
                      <a:gd name="T4" fmla="*/ 0 w 21600"/>
                      <a:gd name="T5" fmla="*/ 0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1" y="9697"/>
                          <a:pt x="9629" y="37"/>
                          <a:pt x="21532" y="0"/>
                        </a:cubicBezTo>
                      </a:path>
                      <a:path w="21600" h="24929" stroke="0" extrusionOk="0">
                        <a:moveTo>
                          <a:pt x="258" y="24928"/>
                        </a:moveTo>
                        <a:cubicBezTo>
                          <a:pt x="86" y="23827"/>
                          <a:pt x="0" y="22714"/>
                          <a:pt x="0" y="21600"/>
                        </a:cubicBezTo>
                        <a:cubicBezTo>
                          <a:pt x="-1"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IN"/>
                  </a:p>
                </p:txBody>
              </p:sp>
              <p:sp>
                <p:nvSpPr>
                  <p:cNvPr id="93474" name="Arc 93">
                    <a:extLst>
                      <a:ext uri="{FF2B5EF4-FFF2-40B4-BE49-F238E27FC236}">
                        <a16:creationId xmlns:a16="http://schemas.microsoft.com/office/drawing/2014/main" id="{AD6FDF7D-875C-0F44-54D2-490ECD303CD2}"/>
                      </a:ext>
                    </a:extLst>
                  </p:cNvPr>
                  <p:cNvSpPr>
                    <a:spLocks/>
                  </p:cNvSpPr>
                  <p:nvPr/>
                </p:nvSpPr>
                <p:spPr bwMode="auto">
                  <a:xfrm>
                    <a:off x="1000" y="595"/>
                    <a:ext cx="314" cy="215"/>
                  </a:xfrm>
                  <a:custGeom>
                    <a:avLst/>
                    <a:gdLst>
                      <a:gd name="T0" fmla="*/ 0 w 21600"/>
                      <a:gd name="T1" fmla="*/ 0 h 24943"/>
                      <a:gd name="T2" fmla="*/ 0 w 21600"/>
                      <a:gd name="T3" fmla="*/ 0 h 24943"/>
                      <a:gd name="T4" fmla="*/ 0 w 21600"/>
                      <a:gd name="T5" fmla="*/ 0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1" y="9697"/>
                          <a:pt x="9629" y="37"/>
                          <a:pt x="21532" y="0"/>
                        </a:cubicBezTo>
                      </a:path>
                      <a:path w="21600" h="24943" stroke="0" extrusionOk="0">
                        <a:moveTo>
                          <a:pt x="260" y="24942"/>
                        </a:moveTo>
                        <a:cubicBezTo>
                          <a:pt x="87" y="23837"/>
                          <a:pt x="0" y="22719"/>
                          <a:pt x="0" y="21600"/>
                        </a:cubicBezTo>
                        <a:cubicBezTo>
                          <a:pt x="-1"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IN"/>
                  </a:p>
                </p:txBody>
              </p:sp>
            </p:grpSp>
            <p:grpSp>
              <p:nvGrpSpPr>
                <p:cNvPr id="93455" name="Group 94">
                  <a:extLst>
                    <a:ext uri="{FF2B5EF4-FFF2-40B4-BE49-F238E27FC236}">
                      <a16:creationId xmlns:a16="http://schemas.microsoft.com/office/drawing/2014/main" id="{C0A8D05F-693B-4C9C-91DE-D9B94AB121B0}"/>
                    </a:ext>
                  </a:extLst>
                </p:cNvPr>
                <p:cNvGrpSpPr>
                  <a:grpSpLocks/>
                </p:cNvGrpSpPr>
                <p:nvPr/>
              </p:nvGrpSpPr>
              <p:grpSpPr bwMode="auto">
                <a:xfrm>
                  <a:off x="3056" y="1022"/>
                  <a:ext cx="478" cy="234"/>
                  <a:chOff x="1046" y="1055"/>
                  <a:chExt cx="470" cy="230"/>
                </a:xfrm>
              </p:grpSpPr>
              <p:sp>
                <p:nvSpPr>
                  <p:cNvPr id="93471" name="Arc 95">
                    <a:extLst>
                      <a:ext uri="{FF2B5EF4-FFF2-40B4-BE49-F238E27FC236}">
                        <a16:creationId xmlns:a16="http://schemas.microsoft.com/office/drawing/2014/main" id="{742FC679-CF5B-38A6-B3E6-D1B507D0B0DB}"/>
                      </a:ext>
                    </a:extLst>
                  </p:cNvPr>
                  <p:cNvSpPr>
                    <a:spLocks/>
                  </p:cNvSpPr>
                  <p:nvPr/>
                </p:nvSpPr>
                <p:spPr bwMode="auto">
                  <a:xfrm>
                    <a:off x="1046" y="1055"/>
                    <a:ext cx="470" cy="230"/>
                  </a:xfrm>
                  <a:custGeom>
                    <a:avLst/>
                    <a:gdLst>
                      <a:gd name="T0" fmla="*/ 0 w 29457"/>
                      <a:gd name="T1" fmla="*/ 0 h 21600"/>
                      <a:gd name="T2" fmla="*/ 0 w 29457"/>
                      <a:gd name="T3" fmla="*/ 0 h 21600"/>
                      <a:gd name="T4" fmla="*/ 0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599"/>
                          <a:pt x="21060" y="21600"/>
                        </a:cubicBezTo>
                        <a:cubicBezTo>
                          <a:pt x="10979" y="21600"/>
                          <a:pt x="2238" y="14626"/>
                          <a:pt x="-1" y="4798"/>
                        </a:cubicBezTo>
                      </a:path>
                      <a:path w="29457" h="21600" stroke="0" extrusionOk="0">
                        <a:moveTo>
                          <a:pt x="29457" y="19901"/>
                        </a:moveTo>
                        <a:cubicBezTo>
                          <a:pt x="26799" y="21022"/>
                          <a:pt x="23944" y="21599"/>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IN"/>
                  </a:p>
                </p:txBody>
              </p:sp>
              <p:sp>
                <p:nvSpPr>
                  <p:cNvPr id="93472" name="Arc 96">
                    <a:extLst>
                      <a:ext uri="{FF2B5EF4-FFF2-40B4-BE49-F238E27FC236}">
                        <a16:creationId xmlns:a16="http://schemas.microsoft.com/office/drawing/2014/main" id="{72555050-38BE-FFAA-3E32-834CAFD7BCC8}"/>
                      </a:ext>
                    </a:extLst>
                  </p:cNvPr>
                  <p:cNvSpPr>
                    <a:spLocks/>
                  </p:cNvSpPr>
                  <p:nvPr/>
                </p:nvSpPr>
                <p:spPr bwMode="auto">
                  <a:xfrm>
                    <a:off x="1048" y="1055"/>
                    <a:ext cx="467" cy="228"/>
                  </a:xfrm>
                  <a:custGeom>
                    <a:avLst/>
                    <a:gdLst>
                      <a:gd name="T0" fmla="*/ 0 w 29433"/>
                      <a:gd name="T1" fmla="*/ 0 h 21600"/>
                      <a:gd name="T2" fmla="*/ 0 w 29433"/>
                      <a:gd name="T3" fmla="*/ 0 h 21600"/>
                      <a:gd name="T4" fmla="*/ 0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599"/>
                          <a:pt x="21057" y="21600"/>
                        </a:cubicBezTo>
                        <a:cubicBezTo>
                          <a:pt x="10981" y="21600"/>
                          <a:pt x="2244" y="14634"/>
                          <a:pt x="-1" y="4812"/>
                        </a:cubicBezTo>
                      </a:path>
                      <a:path w="29433" h="21600" stroke="0" extrusionOk="0">
                        <a:moveTo>
                          <a:pt x="29432" y="19909"/>
                        </a:moveTo>
                        <a:cubicBezTo>
                          <a:pt x="26781" y="21025"/>
                          <a:pt x="23933" y="21599"/>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IN"/>
                  </a:p>
                </p:txBody>
              </p:sp>
            </p:grpSp>
            <p:grpSp>
              <p:nvGrpSpPr>
                <p:cNvPr id="93456" name="Group 97">
                  <a:extLst>
                    <a:ext uri="{FF2B5EF4-FFF2-40B4-BE49-F238E27FC236}">
                      <a16:creationId xmlns:a16="http://schemas.microsoft.com/office/drawing/2014/main" id="{904DEA4D-E6BE-F553-A185-34FD1AB9A7DE}"/>
                    </a:ext>
                  </a:extLst>
                </p:cNvPr>
                <p:cNvGrpSpPr>
                  <a:grpSpLocks/>
                </p:cNvGrpSpPr>
                <p:nvPr/>
              </p:nvGrpSpPr>
              <p:grpSpPr bwMode="auto">
                <a:xfrm>
                  <a:off x="2880" y="780"/>
                  <a:ext cx="252" cy="310"/>
                  <a:chOff x="870" y="821"/>
                  <a:chExt cx="252" cy="300"/>
                </a:xfrm>
              </p:grpSpPr>
              <p:sp>
                <p:nvSpPr>
                  <p:cNvPr id="93469" name="Arc 98">
                    <a:extLst>
                      <a:ext uri="{FF2B5EF4-FFF2-40B4-BE49-F238E27FC236}">
                        <a16:creationId xmlns:a16="http://schemas.microsoft.com/office/drawing/2014/main" id="{B381CAF3-671A-90A6-A04E-A15914296DE8}"/>
                      </a:ext>
                    </a:extLst>
                  </p:cNvPr>
                  <p:cNvSpPr>
                    <a:spLocks/>
                  </p:cNvSpPr>
                  <p:nvPr/>
                </p:nvSpPr>
                <p:spPr bwMode="auto">
                  <a:xfrm>
                    <a:off x="870" y="821"/>
                    <a:ext cx="252" cy="300"/>
                  </a:xfrm>
                  <a:custGeom>
                    <a:avLst/>
                    <a:gdLst>
                      <a:gd name="T0" fmla="*/ 0 w 21600"/>
                      <a:gd name="T1" fmla="*/ 0 h 41592"/>
                      <a:gd name="T2" fmla="*/ 0 w 21600"/>
                      <a:gd name="T3" fmla="*/ 0 h 41592"/>
                      <a:gd name="T4" fmla="*/ 0 w 21600"/>
                      <a:gd name="T5" fmla="*/ 0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1" y="11223"/>
                          <a:pt x="5501" y="3210"/>
                          <a:pt x="13839" y="0"/>
                        </a:cubicBezTo>
                      </a:path>
                      <a:path w="21600" h="41592" stroke="0" extrusionOk="0">
                        <a:moveTo>
                          <a:pt x="18924" y="41591"/>
                        </a:moveTo>
                        <a:cubicBezTo>
                          <a:pt x="8113" y="40241"/>
                          <a:pt x="0" y="31052"/>
                          <a:pt x="0" y="20158"/>
                        </a:cubicBezTo>
                        <a:cubicBezTo>
                          <a:pt x="-1"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IN"/>
                  </a:p>
                </p:txBody>
              </p:sp>
              <p:sp>
                <p:nvSpPr>
                  <p:cNvPr id="93470" name="Arc 99">
                    <a:extLst>
                      <a:ext uri="{FF2B5EF4-FFF2-40B4-BE49-F238E27FC236}">
                        <a16:creationId xmlns:a16="http://schemas.microsoft.com/office/drawing/2014/main" id="{993935C0-6B89-A9C7-E6B4-6B32DEB36BE9}"/>
                      </a:ext>
                    </a:extLst>
                  </p:cNvPr>
                  <p:cNvSpPr>
                    <a:spLocks/>
                  </p:cNvSpPr>
                  <p:nvPr/>
                </p:nvSpPr>
                <p:spPr bwMode="auto">
                  <a:xfrm>
                    <a:off x="872" y="823"/>
                    <a:ext cx="250" cy="297"/>
                  </a:xfrm>
                  <a:custGeom>
                    <a:avLst/>
                    <a:gdLst>
                      <a:gd name="T0" fmla="*/ 0 w 21600"/>
                      <a:gd name="T1" fmla="*/ 0 h 41605"/>
                      <a:gd name="T2" fmla="*/ 0 w 21600"/>
                      <a:gd name="T3" fmla="*/ 0 h 41605"/>
                      <a:gd name="T4" fmla="*/ 0 w 21600"/>
                      <a:gd name="T5" fmla="*/ 0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1" y="11222"/>
                          <a:pt x="5516" y="3201"/>
                          <a:pt x="13871" y="-1"/>
                        </a:cubicBezTo>
                      </a:path>
                      <a:path w="21600" h="41605" stroke="0" extrusionOk="0">
                        <a:moveTo>
                          <a:pt x="18936" y="41605"/>
                        </a:moveTo>
                        <a:cubicBezTo>
                          <a:pt x="8120" y="40261"/>
                          <a:pt x="0" y="31069"/>
                          <a:pt x="0" y="20170"/>
                        </a:cubicBezTo>
                        <a:cubicBezTo>
                          <a:pt x="-1"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IN"/>
                  </a:p>
                </p:txBody>
              </p:sp>
            </p:grpSp>
            <p:grpSp>
              <p:nvGrpSpPr>
                <p:cNvPr id="93457" name="Group 100">
                  <a:extLst>
                    <a:ext uri="{FF2B5EF4-FFF2-40B4-BE49-F238E27FC236}">
                      <a16:creationId xmlns:a16="http://schemas.microsoft.com/office/drawing/2014/main" id="{D155CACA-7C77-63C6-0619-D949AB5368A7}"/>
                    </a:ext>
                  </a:extLst>
                </p:cNvPr>
                <p:cNvGrpSpPr>
                  <a:grpSpLocks/>
                </p:cNvGrpSpPr>
                <p:nvPr/>
              </p:nvGrpSpPr>
              <p:grpSpPr bwMode="auto">
                <a:xfrm>
                  <a:off x="3501" y="1054"/>
                  <a:ext cx="702" cy="244"/>
                  <a:chOff x="1491" y="1086"/>
                  <a:chExt cx="702" cy="236"/>
                </a:xfrm>
              </p:grpSpPr>
              <p:sp>
                <p:nvSpPr>
                  <p:cNvPr id="93467" name="Arc 101">
                    <a:extLst>
                      <a:ext uri="{FF2B5EF4-FFF2-40B4-BE49-F238E27FC236}">
                        <a16:creationId xmlns:a16="http://schemas.microsoft.com/office/drawing/2014/main" id="{E661C364-6808-F31B-7EFA-EFC6DE3FC638}"/>
                      </a:ext>
                    </a:extLst>
                  </p:cNvPr>
                  <p:cNvSpPr>
                    <a:spLocks/>
                  </p:cNvSpPr>
                  <p:nvPr/>
                </p:nvSpPr>
                <p:spPr bwMode="auto">
                  <a:xfrm>
                    <a:off x="1491" y="1086"/>
                    <a:ext cx="702" cy="236"/>
                  </a:xfrm>
                  <a:custGeom>
                    <a:avLst/>
                    <a:gdLst>
                      <a:gd name="T0" fmla="*/ 0 w 37420"/>
                      <a:gd name="T1" fmla="*/ 0 h 21600"/>
                      <a:gd name="T2" fmla="*/ 0 w 37420"/>
                      <a:gd name="T3" fmla="*/ 0 h 21600"/>
                      <a:gd name="T4" fmla="*/ 0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IN"/>
                  </a:p>
                </p:txBody>
              </p:sp>
              <p:sp>
                <p:nvSpPr>
                  <p:cNvPr id="93468" name="Arc 102">
                    <a:extLst>
                      <a:ext uri="{FF2B5EF4-FFF2-40B4-BE49-F238E27FC236}">
                        <a16:creationId xmlns:a16="http://schemas.microsoft.com/office/drawing/2014/main" id="{6F490F1A-BC8F-1097-06A1-9762E8165161}"/>
                      </a:ext>
                    </a:extLst>
                  </p:cNvPr>
                  <p:cNvSpPr>
                    <a:spLocks/>
                  </p:cNvSpPr>
                  <p:nvPr/>
                </p:nvSpPr>
                <p:spPr bwMode="auto">
                  <a:xfrm>
                    <a:off x="1493" y="1086"/>
                    <a:ext cx="698" cy="234"/>
                  </a:xfrm>
                  <a:custGeom>
                    <a:avLst/>
                    <a:gdLst>
                      <a:gd name="T0" fmla="*/ 0 w 37394"/>
                      <a:gd name="T1" fmla="*/ 0 h 21600"/>
                      <a:gd name="T2" fmla="*/ 0 w 37394"/>
                      <a:gd name="T3" fmla="*/ 0 h 21600"/>
                      <a:gd name="T4" fmla="*/ 0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IN"/>
                  </a:p>
                </p:txBody>
              </p:sp>
            </p:grpSp>
            <p:grpSp>
              <p:nvGrpSpPr>
                <p:cNvPr id="93458" name="Group 103">
                  <a:extLst>
                    <a:ext uri="{FF2B5EF4-FFF2-40B4-BE49-F238E27FC236}">
                      <a16:creationId xmlns:a16="http://schemas.microsoft.com/office/drawing/2014/main" id="{37E7020A-9A4C-CD50-2F1B-7FF28CA2E364}"/>
                    </a:ext>
                  </a:extLst>
                </p:cNvPr>
                <p:cNvGrpSpPr>
                  <a:grpSpLocks/>
                </p:cNvGrpSpPr>
                <p:nvPr/>
              </p:nvGrpSpPr>
              <p:grpSpPr bwMode="auto">
                <a:xfrm>
                  <a:off x="3991" y="770"/>
                  <a:ext cx="380" cy="317"/>
                  <a:chOff x="1981" y="812"/>
                  <a:chExt cx="380" cy="306"/>
                </a:xfrm>
              </p:grpSpPr>
              <p:sp>
                <p:nvSpPr>
                  <p:cNvPr id="93465" name="Arc 104">
                    <a:extLst>
                      <a:ext uri="{FF2B5EF4-FFF2-40B4-BE49-F238E27FC236}">
                        <a16:creationId xmlns:a16="http://schemas.microsoft.com/office/drawing/2014/main" id="{22C23C0D-5C11-C070-79C1-725634447328}"/>
                      </a:ext>
                    </a:extLst>
                  </p:cNvPr>
                  <p:cNvSpPr>
                    <a:spLocks/>
                  </p:cNvSpPr>
                  <p:nvPr/>
                </p:nvSpPr>
                <p:spPr bwMode="auto">
                  <a:xfrm>
                    <a:off x="1981" y="812"/>
                    <a:ext cx="380" cy="306"/>
                  </a:xfrm>
                  <a:custGeom>
                    <a:avLst/>
                    <a:gdLst>
                      <a:gd name="T0" fmla="*/ 0 w 21600"/>
                      <a:gd name="T1" fmla="*/ 0 h 35488"/>
                      <a:gd name="T2" fmla="*/ 0 w 21600"/>
                      <a:gd name="T3" fmla="*/ 0 h 35488"/>
                      <a:gd name="T4" fmla="*/ 0 w 21600"/>
                      <a:gd name="T5" fmla="*/ 0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IN"/>
                  </a:p>
                </p:txBody>
              </p:sp>
              <p:sp>
                <p:nvSpPr>
                  <p:cNvPr id="93466" name="Arc 105">
                    <a:extLst>
                      <a:ext uri="{FF2B5EF4-FFF2-40B4-BE49-F238E27FC236}">
                        <a16:creationId xmlns:a16="http://schemas.microsoft.com/office/drawing/2014/main" id="{3A750428-83B3-02F0-B9B8-E7778B389B63}"/>
                      </a:ext>
                    </a:extLst>
                  </p:cNvPr>
                  <p:cNvSpPr>
                    <a:spLocks/>
                  </p:cNvSpPr>
                  <p:nvPr/>
                </p:nvSpPr>
                <p:spPr bwMode="auto">
                  <a:xfrm>
                    <a:off x="1981" y="813"/>
                    <a:ext cx="378" cy="304"/>
                  </a:xfrm>
                  <a:custGeom>
                    <a:avLst/>
                    <a:gdLst>
                      <a:gd name="T0" fmla="*/ 0 w 21600"/>
                      <a:gd name="T1" fmla="*/ 0 h 35551"/>
                      <a:gd name="T2" fmla="*/ 0 w 21600"/>
                      <a:gd name="T3" fmla="*/ 0 h 35551"/>
                      <a:gd name="T4" fmla="*/ 0 w 21600"/>
                      <a:gd name="T5" fmla="*/ 0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IN"/>
                  </a:p>
                </p:txBody>
              </p:sp>
            </p:grpSp>
            <p:grpSp>
              <p:nvGrpSpPr>
                <p:cNvPr id="93459" name="Group 106">
                  <a:extLst>
                    <a:ext uri="{FF2B5EF4-FFF2-40B4-BE49-F238E27FC236}">
                      <a16:creationId xmlns:a16="http://schemas.microsoft.com/office/drawing/2014/main" id="{FFDBFABC-D711-56F1-0A23-C61CF293BC60}"/>
                    </a:ext>
                  </a:extLst>
                </p:cNvPr>
                <p:cNvGrpSpPr>
                  <a:grpSpLocks/>
                </p:cNvGrpSpPr>
                <p:nvPr/>
              </p:nvGrpSpPr>
              <p:grpSpPr bwMode="auto">
                <a:xfrm>
                  <a:off x="3866" y="551"/>
                  <a:ext cx="369" cy="218"/>
                  <a:chOff x="1856" y="600"/>
                  <a:chExt cx="363" cy="191"/>
                </a:xfrm>
              </p:grpSpPr>
              <p:sp>
                <p:nvSpPr>
                  <p:cNvPr id="93463" name="Arc 107">
                    <a:extLst>
                      <a:ext uri="{FF2B5EF4-FFF2-40B4-BE49-F238E27FC236}">
                        <a16:creationId xmlns:a16="http://schemas.microsoft.com/office/drawing/2014/main" id="{54A02020-50CB-C7E9-AF20-5804EAAB798F}"/>
                      </a:ext>
                    </a:extLst>
                  </p:cNvPr>
                  <p:cNvSpPr>
                    <a:spLocks/>
                  </p:cNvSpPr>
                  <p:nvPr/>
                </p:nvSpPr>
                <p:spPr bwMode="auto">
                  <a:xfrm>
                    <a:off x="1856" y="600"/>
                    <a:ext cx="363" cy="191"/>
                  </a:xfrm>
                  <a:custGeom>
                    <a:avLst/>
                    <a:gdLst>
                      <a:gd name="T0" fmla="*/ 0 w 22728"/>
                      <a:gd name="T1" fmla="*/ 0 h 21600"/>
                      <a:gd name="T2" fmla="*/ 0 w 22728"/>
                      <a:gd name="T3" fmla="*/ 0 h 21600"/>
                      <a:gd name="T4" fmla="*/ 0 w 22728"/>
                      <a:gd name="T5" fmla="*/ 0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1"/>
                          <a:pt x="1128" y="0"/>
                        </a:cubicBezTo>
                        <a:cubicBezTo>
                          <a:pt x="13012" y="0"/>
                          <a:pt x="22664" y="9601"/>
                          <a:pt x="22727" y="21486"/>
                        </a:cubicBezTo>
                      </a:path>
                      <a:path w="22728" h="21600" stroke="0" extrusionOk="0">
                        <a:moveTo>
                          <a:pt x="0" y="29"/>
                        </a:moveTo>
                        <a:cubicBezTo>
                          <a:pt x="375" y="9"/>
                          <a:pt x="751" y="-1"/>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IN"/>
                  </a:p>
                </p:txBody>
              </p:sp>
              <p:sp>
                <p:nvSpPr>
                  <p:cNvPr id="93464" name="Arc 108">
                    <a:extLst>
                      <a:ext uri="{FF2B5EF4-FFF2-40B4-BE49-F238E27FC236}">
                        <a16:creationId xmlns:a16="http://schemas.microsoft.com/office/drawing/2014/main" id="{F6F9DE4C-655D-A54A-0544-B027B3CB4FF9}"/>
                      </a:ext>
                    </a:extLst>
                  </p:cNvPr>
                  <p:cNvSpPr>
                    <a:spLocks/>
                  </p:cNvSpPr>
                  <p:nvPr/>
                </p:nvSpPr>
                <p:spPr bwMode="auto">
                  <a:xfrm>
                    <a:off x="1856" y="602"/>
                    <a:ext cx="361" cy="189"/>
                  </a:xfrm>
                  <a:custGeom>
                    <a:avLst/>
                    <a:gdLst>
                      <a:gd name="T0" fmla="*/ 0 w 22723"/>
                      <a:gd name="T1" fmla="*/ 0 h 21600"/>
                      <a:gd name="T2" fmla="*/ 0 w 22723"/>
                      <a:gd name="T3" fmla="*/ 0 h 21600"/>
                      <a:gd name="T4" fmla="*/ 0 w 22723"/>
                      <a:gd name="T5" fmla="*/ 0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1"/>
                          <a:pt x="1123" y="0"/>
                        </a:cubicBezTo>
                        <a:cubicBezTo>
                          <a:pt x="13007" y="0"/>
                          <a:pt x="22659" y="9601"/>
                          <a:pt x="22722" y="21486"/>
                        </a:cubicBezTo>
                      </a:path>
                      <a:path w="22723" h="21600" stroke="0" extrusionOk="0">
                        <a:moveTo>
                          <a:pt x="0" y="29"/>
                        </a:moveTo>
                        <a:cubicBezTo>
                          <a:pt x="374" y="9"/>
                          <a:pt x="748" y="-1"/>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IN"/>
                  </a:p>
                </p:txBody>
              </p:sp>
            </p:grpSp>
            <p:grpSp>
              <p:nvGrpSpPr>
                <p:cNvPr id="93460" name="Group 109">
                  <a:extLst>
                    <a:ext uri="{FF2B5EF4-FFF2-40B4-BE49-F238E27FC236}">
                      <a16:creationId xmlns:a16="http://schemas.microsoft.com/office/drawing/2014/main" id="{C62C81CC-DBDF-400D-5B8F-DC50C1D2CE58}"/>
                    </a:ext>
                  </a:extLst>
                </p:cNvPr>
                <p:cNvGrpSpPr>
                  <a:grpSpLocks/>
                </p:cNvGrpSpPr>
                <p:nvPr/>
              </p:nvGrpSpPr>
              <p:grpSpPr bwMode="auto">
                <a:xfrm>
                  <a:off x="3286" y="458"/>
                  <a:ext cx="611" cy="267"/>
                  <a:chOff x="1276" y="510"/>
                  <a:chExt cx="611" cy="258"/>
                </a:xfrm>
              </p:grpSpPr>
              <p:sp>
                <p:nvSpPr>
                  <p:cNvPr id="93461" name="Arc 110">
                    <a:extLst>
                      <a:ext uri="{FF2B5EF4-FFF2-40B4-BE49-F238E27FC236}">
                        <a16:creationId xmlns:a16="http://schemas.microsoft.com/office/drawing/2014/main" id="{18F3A483-DCD6-7B22-5D87-858A5FFD1878}"/>
                      </a:ext>
                    </a:extLst>
                  </p:cNvPr>
                  <p:cNvSpPr>
                    <a:spLocks/>
                  </p:cNvSpPr>
                  <p:nvPr/>
                </p:nvSpPr>
                <p:spPr bwMode="auto">
                  <a:xfrm>
                    <a:off x="1276" y="510"/>
                    <a:ext cx="611" cy="258"/>
                  </a:xfrm>
                  <a:custGeom>
                    <a:avLst/>
                    <a:gdLst>
                      <a:gd name="T0" fmla="*/ 0 w 35966"/>
                      <a:gd name="T1" fmla="*/ 0 h 21600"/>
                      <a:gd name="T2" fmla="*/ 0 w 35966"/>
                      <a:gd name="T3" fmla="*/ 0 h 21600"/>
                      <a:gd name="T4" fmla="*/ 0 w 35966"/>
                      <a:gd name="T5" fmla="*/ 0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1"/>
                          <a:pt x="17689" y="0"/>
                        </a:cubicBezTo>
                        <a:cubicBezTo>
                          <a:pt x="25109" y="0"/>
                          <a:pt x="32010" y="3809"/>
                          <a:pt x="35965" y="10088"/>
                        </a:cubicBezTo>
                      </a:path>
                      <a:path w="35966" h="21600" stroke="0" extrusionOk="0">
                        <a:moveTo>
                          <a:pt x="0" y="9204"/>
                        </a:moveTo>
                        <a:cubicBezTo>
                          <a:pt x="4042" y="3435"/>
                          <a:pt x="10644" y="-1"/>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IN"/>
                  </a:p>
                </p:txBody>
              </p:sp>
              <p:sp>
                <p:nvSpPr>
                  <p:cNvPr id="93462" name="Arc 111">
                    <a:extLst>
                      <a:ext uri="{FF2B5EF4-FFF2-40B4-BE49-F238E27FC236}">
                        <a16:creationId xmlns:a16="http://schemas.microsoft.com/office/drawing/2014/main" id="{DF0EE928-635A-E078-ADFC-3F6CCF1FA21F}"/>
                      </a:ext>
                    </a:extLst>
                  </p:cNvPr>
                  <p:cNvSpPr>
                    <a:spLocks/>
                  </p:cNvSpPr>
                  <p:nvPr/>
                </p:nvSpPr>
                <p:spPr bwMode="auto">
                  <a:xfrm>
                    <a:off x="1278" y="512"/>
                    <a:ext cx="607" cy="256"/>
                  </a:xfrm>
                  <a:custGeom>
                    <a:avLst/>
                    <a:gdLst>
                      <a:gd name="T0" fmla="*/ 0 w 35940"/>
                      <a:gd name="T1" fmla="*/ 0 h 21600"/>
                      <a:gd name="T2" fmla="*/ 0 w 35940"/>
                      <a:gd name="T3" fmla="*/ 0 h 21600"/>
                      <a:gd name="T4" fmla="*/ 0 w 35940"/>
                      <a:gd name="T5" fmla="*/ 0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1"/>
                          <a:pt x="17675" y="0"/>
                        </a:cubicBezTo>
                        <a:cubicBezTo>
                          <a:pt x="25087" y="0"/>
                          <a:pt x="31982" y="3801"/>
                          <a:pt x="35939" y="10069"/>
                        </a:cubicBezTo>
                      </a:path>
                      <a:path w="35940" h="21600" stroke="0" extrusionOk="0">
                        <a:moveTo>
                          <a:pt x="-1" y="9184"/>
                        </a:moveTo>
                        <a:cubicBezTo>
                          <a:pt x="4043" y="3427"/>
                          <a:pt x="10638" y="-1"/>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IN"/>
                  </a:p>
                </p:txBody>
              </p:sp>
            </p:grpSp>
          </p:grpSp>
          <p:sp>
            <p:nvSpPr>
              <p:cNvPr id="93453" name="Oval 112">
                <a:extLst>
                  <a:ext uri="{FF2B5EF4-FFF2-40B4-BE49-F238E27FC236}">
                    <a16:creationId xmlns:a16="http://schemas.microsoft.com/office/drawing/2014/main" id="{FD10703A-49A0-753C-10DC-B5FE18624309}"/>
                  </a:ext>
                </a:extLst>
              </p:cNvPr>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3222" name="Line 113">
              <a:extLst>
                <a:ext uri="{FF2B5EF4-FFF2-40B4-BE49-F238E27FC236}">
                  <a16:creationId xmlns:a16="http://schemas.microsoft.com/office/drawing/2014/main" id="{DDA771B2-8366-7AC3-EC57-9FE9E1F808D7}"/>
                </a:ext>
              </a:extLst>
            </p:cNvPr>
            <p:cNvSpPr>
              <a:spLocks noChangeShapeType="1"/>
            </p:cNvSpPr>
            <p:nvPr/>
          </p:nvSpPr>
          <p:spPr bwMode="auto">
            <a:xfrm flipV="1">
              <a:off x="3264" y="1680"/>
              <a:ext cx="72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23" name="Line 114">
              <a:extLst>
                <a:ext uri="{FF2B5EF4-FFF2-40B4-BE49-F238E27FC236}">
                  <a16:creationId xmlns:a16="http://schemas.microsoft.com/office/drawing/2014/main" id="{25F31FC1-ED6A-2BCA-9D0A-7EAAFE0C5671}"/>
                </a:ext>
              </a:extLst>
            </p:cNvPr>
            <p:cNvSpPr>
              <a:spLocks noChangeShapeType="1"/>
            </p:cNvSpPr>
            <p:nvPr/>
          </p:nvSpPr>
          <p:spPr bwMode="auto">
            <a:xfrm>
              <a:off x="1392" y="1632"/>
              <a:ext cx="528" cy="1008"/>
            </a:xfrm>
            <a:prstGeom prst="line">
              <a:avLst/>
            </a:prstGeom>
            <a:noFill/>
            <a:ln w="1905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24" name="Line 115">
              <a:extLst>
                <a:ext uri="{FF2B5EF4-FFF2-40B4-BE49-F238E27FC236}">
                  <a16:creationId xmlns:a16="http://schemas.microsoft.com/office/drawing/2014/main" id="{18417B4C-6BF3-979F-22AA-EFA9EC41B2EF}"/>
                </a:ext>
              </a:extLst>
            </p:cNvPr>
            <p:cNvSpPr>
              <a:spLocks noChangeShapeType="1"/>
            </p:cNvSpPr>
            <p:nvPr/>
          </p:nvSpPr>
          <p:spPr bwMode="auto">
            <a:xfrm>
              <a:off x="2160" y="1776"/>
              <a:ext cx="0" cy="528"/>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25" name="Line 116">
              <a:extLst>
                <a:ext uri="{FF2B5EF4-FFF2-40B4-BE49-F238E27FC236}">
                  <a16:creationId xmlns:a16="http://schemas.microsoft.com/office/drawing/2014/main" id="{B18BC036-6F14-1DA0-37E9-F5419729C462}"/>
                </a:ext>
              </a:extLst>
            </p:cNvPr>
            <p:cNvSpPr>
              <a:spLocks noChangeShapeType="1"/>
            </p:cNvSpPr>
            <p:nvPr/>
          </p:nvSpPr>
          <p:spPr bwMode="auto">
            <a:xfrm flipV="1">
              <a:off x="2352" y="2352"/>
              <a:ext cx="672" cy="336"/>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26" name="Line 117">
              <a:extLst>
                <a:ext uri="{FF2B5EF4-FFF2-40B4-BE49-F238E27FC236}">
                  <a16:creationId xmlns:a16="http://schemas.microsoft.com/office/drawing/2014/main" id="{AD505D27-380E-91DD-793E-10CB1CF24520}"/>
                </a:ext>
              </a:extLst>
            </p:cNvPr>
            <p:cNvSpPr>
              <a:spLocks noChangeShapeType="1"/>
            </p:cNvSpPr>
            <p:nvPr/>
          </p:nvSpPr>
          <p:spPr bwMode="auto">
            <a:xfrm>
              <a:off x="2352" y="2784"/>
              <a:ext cx="1584"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grpSp>
          <p:nvGrpSpPr>
            <p:cNvPr id="93227" name="Group 118">
              <a:extLst>
                <a:ext uri="{FF2B5EF4-FFF2-40B4-BE49-F238E27FC236}">
                  <a16:creationId xmlns:a16="http://schemas.microsoft.com/office/drawing/2014/main" id="{231231F8-2F86-28BC-9AE7-EB5D01892EEB}"/>
                </a:ext>
              </a:extLst>
            </p:cNvPr>
            <p:cNvGrpSpPr>
              <a:grpSpLocks/>
            </p:cNvGrpSpPr>
            <p:nvPr/>
          </p:nvGrpSpPr>
          <p:grpSpPr bwMode="auto">
            <a:xfrm>
              <a:off x="4704" y="2496"/>
              <a:ext cx="949" cy="534"/>
              <a:chOff x="400" y="634"/>
              <a:chExt cx="949" cy="534"/>
            </a:xfrm>
          </p:grpSpPr>
          <p:grpSp>
            <p:nvGrpSpPr>
              <p:cNvPr id="93429" name="Group 119">
                <a:extLst>
                  <a:ext uri="{FF2B5EF4-FFF2-40B4-BE49-F238E27FC236}">
                    <a16:creationId xmlns:a16="http://schemas.microsoft.com/office/drawing/2014/main" id="{1FE4F2E1-D44F-1136-D8AE-11029CEBD3B3}"/>
                  </a:ext>
                </a:extLst>
              </p:cNvPr>
              <p:cNvGrpSpPr>
                <a:grpSpLocks/>
              </p:cNvGrpSpPr>
              <p:nvPr/>
            </p:nvGrpSpPr>
            <p:grpSpPr bwMode="auto">
              <a:xfrm>
                <a:off x="400" y="634"/>
                <a:ext cx="949" cy="534"/>
                <a:chOff x="2880" y="458"/>
                <a:chExt cx="1491" cy="840"/>
              </a:xfrm>
            </p:grpSpPr>
            <p:grpSp>
              <p:nvGrpSpPr>
                <p:cNvPr id="93431" name="Group 120">
                  <a:extLst>
                    <a:ext uri="{FF2B5EF4-FFF2-40B4-BE49-F238E27FC236}">
                      <a16:creationId xmlns:a16="http://schemas.microsoft.com/office/drawing/2014/main" id="{A24E29D5-56F8-2F08-8AEC-15E13A18B8C4}"/>
                    </a:ext>
                  </a:extLst>
                </p:cNvPr>
                <p:cNvGrpSpPr>
                  <a:grpSpLocks/>
                </p:cNvGrpSpPr>
                <p:nvPr/>
              </p:nvGrpSpPr>
              <p:grpSpPr bwMode="auto">
                <a:xfrm>
                  <a:off x="3004" y="544"/>
                  <a:ext cx="320" cy="246"/>
                  <a:chOff x="998" y="593"/>
                  <a:chExt cx="316" cy="217"/>
                </a:xfrm>
              </p:grpSpPr>
              <p:sp>
                <p:nvSpPr>
                  <p:cNvPr id="93450" name="Arc 121">
                    <a:extLst>
                      <a:ext uri="{FF2B5EF4-FFF2-40B4-BE49-F238E27FC236}">
                        <a16:creationId xmlns:a16="http://schemas.microsoft.com/office/drawing/2014/main" id="{71EBAD6D-5F04-70A2-2638-AD8D8F399E01}"/>
                      </a:ext>
                    </a:extLst>
                  </p:cNvPr>
                  <p:cNvSpPr>
                    <a:spLocks/>
                  </p:cNvSpPr>
                  <p:nvPr/>
                </p:nvSpPr>
                <p:spPr bwMode="auto">
                  <a:xfrm>
                    <a:off x="998" y="593"/>
                    <a:ext cx="316" cy="217"/>
                  </a:xfrm>
                  <a:custGeom>
                    <a:avLst/>
                    <a:gdLst>
                      <a:gd name="T0" fmla="*/ 0 w 21600"/>
                      <a:gd name="T1" fmla="*/ 0 h 24929"/>
                      <a:gd name="T2" fmla="*/ 0 w 21600"/>
                      <a:gd name="T3" fmla="*/ 0 h 24929"/>
                      <a:gd name="T4" fmla="*/ 0 w 21600"/>
                      <a:gd name="T5" fmla="*/ 0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1" y="9697"/>
                          <a:pt x="9629" y="37"/>
                          <a:pt x="21532" y="0"/>
                        </a:cubicBezTo>
                      </a:path>
                      <a:path w="21600" h="24929" stroke="0" extrusionOk="0">
                        <a:moveTo>
                          <a:pt x="258" y="24928"/>
                        </a:moveTo>
                        <a:cubicBezTo>
                          <a:pt x="86" y="23827"/>
                          <a:pt x="0" y="22714"/>
                          <a:pt x="0" y="21600"/>
                        </a:cubicBezTo>
                        <a:cubicBezTo>
                          <a:pt x="-1"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IN"/>
                  </a:p>
                </p:txBody>
              </p:sp>
              <p:sp>
                <p:nvSpPr>
                  <p:cNvPr id="93451" name="Arc 122">
                    <a:extLst>
                      <a:ext uri="{FF2B5EF4-FFF2-40B4-BE49-F238E27FC236}">
                        <a16:creationId xmlns:a16="http://schemas.microsoft.com/office/drawing/2014/main" id="{C1765F96-412F-15CE-1F8A-EB9CF75D6589}"/>
                      </a:ext>
                    </a:extLst>
                  </p:cNvPr>
                  <p:cNvSpPr>
                    <a:spLocks/>
                  </p:cNvSpPr>
                  <p:nvPr/>
                </p:nvSpPr>
                <p:spPr bwMode="auto">
                  <a:xfrm>
                    <a:off x="1000" y="595"/>
                    <a:ext cx="314" cy="215"/>
                  </a:xfrm>
                  <a:custGeom>
                    <a:avLst/>
                    <a:gdLst>
                      <a:gd name="T0" fmla="*/ 0 w 21600"/>
                      <a:gd name="T1" fmla="*/ 0 h 24943"/>
                      <a:gd name="T2" fmla="*/ 0 w 21600"/>
                      <a:gd name="T3" fmla="*/ 0 h 24943"/>
                      <a:gd name="T4" fmla="*/ 0 w 21600"/>
                      <a:gd name="T5" fmla="*/ 0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1" y="9697"/>
                          <a:pt x="9629" y="37"/>
                          <a:pt x="21532" y="0"/>
                        </a:cubicBezTo>
                      </a:path>
                      <a:path w="21600" h="24943" stroke="0" extrusionOk="0">
                        <a:moveTo>
                          <a:pt x="260" y="24942"/>
                        </a:moveTo>
                        <a:cubicBezTo>
                          <a:pt x="87" y="23837"/>
                          <a:pt x="0" y="22719"/>
                          <a:pt x="0" y="21600"/>
                        </a:cubicBezTo>
                        <a:cubicBezTo>
                          <a:pt x="-1"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IN"/>
                  </a:p>
                </p:txBody>
              </p:sp>
            </p:grpSp>
            <p:grpSp>
              <p:nvGrpSpPr>
                <p:cNvPr id="93432" name="Group 123">
                  <a:extLst>
                    <a:ext uri="{FF2B5EF4-FFF2-40B4-BE49-F238E27FC236}">
                      <a16:creationId xmlns:a16="http://schemas.microsoft.com/office/drawing/2014/main" id="{014C541D-F578-4FD9-C904-3B00F8D01F30}"/>
                    </a:ext>
                  </a:extLst>
                </p:cNvPr>
                <p:cNvGrpSpPr>
                  <a:grpSpLocks/>
                </p:cNvGrpSpPr>
                <p:nvPr/>
              </p:nvGrpSpPr>
              <p:grpSpPr bwMode="auto">
                <a:xfrm>
                  <a:off x="3056" y="1022"/>
                  <a:ext cx="478" cy="234"/>
                  <a:chOff x="1046" y="1055"/>
                  <a:chExt cx="470" cy="230"/>
                </a:xfrm>
              </p:grpSpPr>
              <p:sp>
                <p:nvSpPr>
                  <p:cNvPr id="93448" name="Arc 124">
                    <a:extLst>
                      <a:ext uri="{FF2B5EF4-FFF2-40B4-BE49-F238E27FC236}">
                        <a16:creationId xmlns:a16="http://schemas.microsoft.com/office/drawing/2014/main" id="{87A80151-178B-3604-79F9-830CE0085A3E}"/>
                      </a:ext>
                    </a:extLst>
                  </p:cNvPr>
                  <p:cNvSpPr>
                    <a:spLocks/>
                  </p:cNvSpPr>
                  <p:nvPr/>
                </p:nvSpPr>
                <p:spPr bwMode="auto">
                  <a:xfrm>
                    <a:off x="1046" y="1055"/>
                    <a:ext cx="470" cy="230"/>
                  </a:xfrm>
                  <a:custGeom>
                    <a:avLst/>
                    <a:gdLst>
                      <a:gd name="T0" fmla="*/ 0 w 29457"/>
                      <a:gd name="T1" fmla="*/ 0 h 21600"/>
                      <a:gd name="T2" fmla="*/ 0 w 29457"/>
                      <a:gd name="T3" fmla="*/ 0 h 21600"/>
                      <a:gd name="T4" fmla="*/ 0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599"/>
                          <a:pt x="21060" y="21600"/>
                        </a:cubicBezTo>
                        <a:cubicBezTo>
                          <a:pt x="10979" y="21600"/>
                          <a:pt x="2238" y="14626"/>
                          <a:pt x="-1" y="4798"/>
                        </a:cubicBezTo>
                      </a:path>
                      <a:path w="29457" h="21600" stroke="0" extrusionOk="0">
                        <a:moveTo>
                          <a:pt x="29457" y="19901"/>
                        </a:moveTo>
                        <a:cubicBezTo>
                          <a:pt x="26799" y="21022"/>
                          <a:pt x="23944" y="21599"/>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IN"/>
                  </a:p>
                </p:txBody>
              </p:sp>
              <p:sp>
                <p:nvSpPr>
                  <p:cNvPr id="93449" name="Arc 125">
                    <a:extLst>
                      <a:ext uri="{FF2B5EF4-FFF2-40B4-BE49-F238E27FC236}">
                        <a16:creationId xmlns:a16="http://schemas.microsoft.com/office/drawing/2014/main" id="{C8CD6A25-CDBC-6F33-AA94-36B3A866B2FD}"/>
                      </a:ext>
                    </a:extLst>
                  </p:cNvPr>
                  <p:cNvSpPr>
                    <a:spLocks/>
                  </p:cNvSpPr>
                  <p:nvPr/>
                </p:nvSpPr>
                <p:spPr bwMode="auto">
                  <a:xfrm>
                    <a:off x="1048" y="1055"/>
                    <a:ext cx="467" cy="228"/>
                  </a:xfrm>
                  <a:custGeom>
                    <a:avLst/>
                    <a:gdLst>
                      <a:gd name="T0" fmla="*/ 0 w 29433"/>
                      <a:gd name="T1" fmla="*/ 0 h 21600"/>
                      <a:gd name="T2" fmla="*/ 0 w 29433"/>
                      <a:gd name="T3" fmla="*/ 0 h 21600"/>
                      <a:gd name="T4" fmla="*/ 0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599"/>
                          <a:pt x="21057" y="21600"/>
                        </a:cubicBezTo>
                        <a:cubicBezTo>
                          <a:pt x="10981" y="21600"/>
                          <a:pt x="2244" y="14634"/>
                          <a:pt x="-1" y="4812"/>
                        </a:cubicBezTo>
                      </a:path>
                      <a:path w="29433" h="21600" stroke="0" extrusionOk="0">
                        <a:moveTo>
                          <a:pt x="29432" y="19909"/>
                        </a:moveTo>
                        <a:cubicBezTo>
                          <a:pt x="26781" y="21025"/>
                          <a:pt x="23933" y="21599"/>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IN"/>
                  </a:p>
                </p:txBody>
              </p:sp>
            </p:grpSp>
            <p:grpSp>
              <p:nvGrpSpPr>
                <p:cNvPr id="93433" name="Group 126">
                  <a:extLst>
                    <a:ext uri="{FF2B5EF4-FFF2-40B4-BE49-F238E27FC236}">
                      <a16:creationId xmlns:a16="http://schemas.microsoft.com/office/drawing/2014/main" id="{26B5E975-5E9E-A3BC-2D85-64DA61CE3D1E}"/>
                    </a:ext>
                  </a:extLst>
                </p:cNvPr>
                <p:cNvGrpSpPr>
                  <a:grpSpLocks/>
                </p:cNvGrpSpPr>
                <p:nvPr/>
              </p:nvGrpSpPr>
              <p:grpSpPr bwMode="auto">
                <a:xfrm>
                  <a:off x="2880" y="780"/>
                  <a:ext cx="252" cy="310"/>
                  <a:chOff x="870" y="821"/>
                  <a:chExt cx="252" cy="300"/>
                </a:xfrm>
              </p:grpSpPr>
              <p:sp>
                <p:nvSpPr>
                  <p:cNvPr id="93446" name="Arc 127">
                    <a:extLst>
                      <a:ext uri="{FF2B5EF4-FFF2-40B4-BE49-F238E27FC236}">
                        <a16:creationId xmlns:a16="http://schemas.microsoft.com/office/drawing/2014/main" id="{EDF59AED-D7D5-BC93-6C4C-B2BDFBFB7555}"/>
                      </a:ext>
                    </a:extLst>
                  </p:cNvPr>
                  <p:cNvSpPr>
                    <a:spLocks/>
                  </p:cNvSpPr>
                  <p:nvPr/>
                </p:nvSpPr>
                <p:spPr bwMode="auto">
                  <a:xfrm>
                    <a:off x="870" y="821"/>
                    <a:ext cx="252" cy="300"/>
                  </a:xfrm>
                  <a:custGeom>
                    <a:avLst/>
                    <a:gdLst>
                      <a:gd name="T0" fmla="*/ 0 w 21600"/>
                      <a:gd name="T1" fmla="*/ 0 h 41592"/>
                      <a:gd name="T2" fmla="*/ 0 w 21600"/>
                      <a:gd name="T3" fmla="*/ 0 h 41592"/>
                      <a:gd name="T4" fmla="*/ 0 w 21600"/>
                      <a:gd name="T5" fmla="*/ 0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1" y="11223"/>
                          <a:pt x="5501" y="3210"/>
                          <a:pt x="13839" y="0"/>
                        </a:cubicBezTo>
                      </a:path>
                      <a:path w="21600" h="41592" stroke="0" extrusionOk="0">
                        <a:moveTo>
                          <a:pt x="18924" y="41591"/>
                        </a:moveTo>
                        <a:cubicBezTo>
                          <a:pt x="8113" y="40241"/>
                          <a:pt x="0" y="31052"/>
                          <a:pt x="0" y="20158"/>
                        </a:cubicBezTo>
                        <a:cubicBezTo>
                          <a:pt x="-1"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IN"/>
                  </a:p>
                </p:txBody>
              </p:sp>
              <p:sp>
                <p:nvSpPr>
                  <p:cNvPr id="93447" name="Arc 128">
                    <a:extLst>
                      <a:ext uri="{FF2B5EF4-FFF2-40B4-BE49-F238E27FC236}">
                        <a16:creationId xmlns:a16="http://schemas.microsoft.com/office/drawing/2014/main" id="{E07EEEA6-3DD7-A45D-D0D0-3E382DADD0DB}"/>
                      </a:ext>
                    </a:extLst>
                  </p:cNvPr>
                  <p:cNvSpPr>
                    <a:spLocks/>
                  </p:cNvSpPr>
                  <p:nvPr/>
                </p:nvSpPr>
                <p:spPr bwMode="auto">
                  <a:xfrm>
                    <a:off x="872" y="823"/>
                    <a:ext cx="250" cy="297"/>
                  </a:xfrm>
                  <a:custGeom>
                    <a:avLst/>
                    <a:gdLst>
                      <a:gd name="T0" fmla="*/ 0 w 21600"/>
                      <a:gd name="T1" fmla="*/ 0 h 41605"/>
                      <a:gd name="T2" fmla="*/ 0 w 21600"/>
                      <a:gd name="T3" fmla="*/ 0 h 41605"/>
                      <a:gd name="T4" fmla="*/ 0 w 21600"/>
                      <a:gd name="T5" fmla="*/ 0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1" y="11222"/>
                          <a:pt x="5516" y="3201"/>
                          <a:pt x="13871" y="-1"/>
                        </a:cubicBezTo>
                      </a:path>
                      <a:path w="21600" h="41605" stroke="0" extrusionOk="0">
                        <a:moveTo>
                          <a:pt x="18936" y="41605"/>
                        </a:moveTo>
                        <a:cubicBezTo>
                          <a:pt x="8120" y="40261"/>
                          <a:pt x="0" y="31069"/>
                          <a:pt x="0" y="20170"/>
                        </a:cubicBezTo>
                        <a:cubicBezTo>
                          <a:pt x="-1"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IN"/>
                  </a:p>
                </p:txBody>
              </p:sp>
            </p:grpSp>
            <p:grpSp>
              <p:nvGrpSpPr>
                <p:cNvPr id="93434" name="Group 129">
                  <a:extLst>
                    <a:ext uri="{FF2B5EF4-FFF2-40B4-BE49-F238E27FC236}">
                      <a16:creationId xmlns:a16="http://schemas.microsoft.com/office/drawing/2014/main" id="{3B77AB4B-F09E-8897-EE91-80D21CA17EAA}"/>
                    </a:ext>
                  </a:extLst>
                </p:cNvPr>
                <p:cNvGrpSpPr>
                  <a:grpSpLocks/>
                </p:cNvGrpSpPr>
                <p:nvPr/>
              </p:nvGrpSpPr>
              <p:grpSpPr bwMode="auto">
                <a:xfrm>
                  <a:off x="3501" y="1054"/>
                  <a:ext cx="702" cy="244"/>
                  <a:chOff x="1491" y="1086"/>
                  <a:chExt cx="702" cy="236"/>
                </a:xfrm>
              </p:grpSpPr>
              <p:sp>
                <p:nvSpPr>
                  <p:cNvPr id="93444" name="Arc 130">
                    <a:extLst>
                      <a:ext uri="{FF2B5EF4-FFF2-40B4-BE49-F238E27FC236}">
                        <a16:creationId xmlns:a16="http://schemas.microsoft.com/office/drawing/2014/main" id="{5E47CCA0-BF67-2D15-11D3-FEDF62EF8A48}"/>
                      </a:ext>
                    </a:extLst>
                  </p:cNvPr>
                  <p:cNvSpPr>
                    <a:spLocks/>
                  </p:cNvSpPr>
                  <p:nvPr/>
                </p:nvSpPr>
                <p:spPr bwMode="auto">
                  <a:xfrm>
                    <a:off x="1491" y="1086"/>
                    <a:ext cx="702" cy="236"/>
                  </a:xfrm>
                  <a:custGeom>
                    <a:avLst/>
                    <a:gdLst>
                      <a:gd name="T0" fmla="*/ 0 w 37420"/>
                      <a:gd name="T1" fmla="*/ 0 h 21600"/>
                      <a:gd name="T2" fmla="*/ 0 w 37420"/>
                      <a:gd name="T3" fmla="*/ 0 h 21600"/>
                      <a:gd name="T4" fmla="*/ 0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IN"/>
                  </a:p>
                </p:txBody>
              </p:sp>
              <p:sp>
                <p:nvSpPr>
                  <p:cNvPr id="93445" name="Arc 131">
                    <a:extLst>
                      <a:ext uri="{FF2B5EF4-FFF2-40B4-BE49-F238E27FC236}">
                        <a16:creationId xmlns:a16="http://schemas.microsoft.com/office/drawing/2014/main" id="{5AD0B778-9719-08F3-8829-8C07C2BEF9F8}"/>
                      </a:ext>
                    </a:extLst>
                  </p:cNvPr>
                  <p:cNvSpPr>
                    <a:spLocks/>
                  </p:cNvSpPr>
                  <p:nvPr/>
                </p:nvSpPr>
                <p:spPr bwMode="auto">
                  <a:xfrm>
                    <a:off x="1493" y="1086"/>
                    <a:ext cx="698" cy="234"/>
                  </a:xfrm>
                  <a:custGeom>
                    <a:avLst/>
                    <a:gdLst>
                      <a:gd name="T0" fmla="*/ 0 w 37394"/>
                      <a:gd name="T1" fmla="*/ 0 h 21600"/>
                      <a:gd name="T2" fmla="*/ 0 w 37394"/>
                      <a:gd name="T3" fmla="*/ 0 h 21600"/>
                      <a:gd name="T4" fmla="*/ 0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IN"/>
                  </a:p>
                </p:txBody>
              </p:sp>
            </p:grpSp>
            <p:grpSp>
              <p:nvGrpSpPr>
                <p:cNvPr id="93435" name="Group 132">
                  <a:extLst>
                    <a:ext uri="{FF2B5EF4-FFF2-40B4-BE49-F238E27FC236}">
                      <a16:creationId xmlns:a16="http://schemas.microsoft.com/office/drawing/2014/main" id="{5438C429-A584-6C13-451D-6894137AC470}"/>
                    </a:ext>
                  </a:extLst>
                </p:cNvPr>
                <p:cNvGrpSpPr>
                  <a:grpSpLocks/>
                </p:cNvGrpSpPr>
                <p:nvPr/>
              </p:nvGrpSpPr>
              <p:grpSpPr bwMode="auto">
                <a:xfrm>
                  <a:off x="3991" y="770"/>
                  <a:ext cx="380" cy="317"/>
                  <a:chOff x="1981" y="812"/>
                  <a:chExt cx="380" cy="306"/>
                </a:xfrm>
              </p:grpSpPr>
              <p:sp>
                <p:nvSpPr>
                  <p:cNvPr id="93442" name="Arc 133">
                    <a:extLst>
                      <a:ext uri="{FF2B5EF4-FFF2-40B4-BE49-F238E27FC236}">
                        <a16:creationId xmlns:a16="http://schemas.microsoft.com/office/drawing/2014/main" id="{2EBFD3C3-EA7B-B589-B0D2-A57A353686C0}"/>
                      </a:ext>
                    </a:extLst>
                  </p:cNvPr>
                  <p:cNvSpPr>
                    <a:spLocks/>
                  </p:cNvSpPr>
                  <p:nvPr/>
                </p:nvSpPr>
                <p:spPr bwMode="auto">
                  <a:xfrm>
                    <a:off x="1981" y="812"/>
                    <a:ext cx="380" cy="306"/>
                  </a:xfrm>
                  <a:custGeom>
                    <a:avLst/>
                    <a:gdLst>
                      <a:gd name="T0" fmla="*/ 0 w 21600"/>
                      <a:gd name="T1" fmla="*/ 0 h 35488"/>
                      <a:gd name="T2" fmla="*/ 0 w 21600"/>
                      <a:gd name="T3" fmla="*/ 0 h 35488"/>
                      <a:gd name="T4" fmla="*/ 0 w 21600"/>
                      <a:gd name="T5" fmla="*/ 0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IN"/>
                  </a:p>
                </p:txBody>
              </p:sp>
              <p:sp>
                <p:nvSpPr>
                  <p:cNvPr id="93443" name="Arc 134">
                    <a:extLst>
                      <a:ext uri="{FF2B5EF4-FFF2-40B4-BE49-F238E27FC236}">
                        <a16:creationId xmlns:a16="http://schemas.microsoft.com/office/drawing/2014/main" id="{58CEE4A2-E6EB-059D-936F-373115F6D99B}"/>
                      </a:ext>
                    </a:extLst>
                  </p:cNvPr>
                  <p:cNvSpPr>
                    <a:spLocks/>
                  </p:cNvSpPr>
                  <p:nvPr/>
                </p:nvSpPr>
                <p:spPr bwMode="auto">
                  <a:xfrm>
                    <a:off x="1981" y="813"/>
                    <a:ext cx="378" cy="304"/>
                  </a:xfrm>
                  <a:custGeom>
                    <a:avLst/>
                    <a:gdLst>
                      <a:gd name="T0" fmla="*/ 0 w 21600"/>
                      <a:gd name="T1" fmla="*/ 0 h 35551"/>
                      <a:gd name="T2" fmla="*/ 0 w 21600"/>
                      <a:gd name="T3" fmla="*/ 0 h 35551"/>
                      <a:gd name="T4" fmla="*/ 0 w 21600"/>
                      <a:gd name="T5" fmla="*/ 0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IN"/>
                  </a:p>
                </p:txBody>
              </p:sp>
            </p:grpSp>
            <p:grpSp>
              <p:nvGrpSpPr>
                <p:cNvPr id="93436" name="Group 135">
                  <a:extLst>
                    <a:ext uri="{FF2B5EF4-FFF2-40B4-BE49-F238E27FC236}">
                      <a16:creationId xmlns:a16="http://schemas.microsoft.com/office/drawing/2014/main" id="{79310B1D-10D7-DC7A-F2A1-E25AF0A47215}"/>
                    </a:ext>
                  </a:extLst>
                </p:cNvPr>
                <p:cNvGrpSpPr>
                  <a:grpSpLocks/>
                </p:cNvGrpSpPr>
                <p:nvPr/>
              </p:nvGrpSpPr>
              <p:grpSpPr bwMode="auto">
                <a:xfrm>
                  <a:off x="3866" y="551"/>
                  <a:ext cx="369" cy="218"/>
                  <a:chOff x="1856" y="600"/>
                  <a:chExt cx="363" cy="191"/>
                </a:xfrm>
              </p:grpSpPr>
              <p:sp>
                <p:nvSpPr>
                  <p:cNvPr id="93440" name="Arc 136">
                    <a:extLst>
                      <a:ext uri="{FF2B5EF4-FFF2-40B4-BE49-F238E27FC236}">
                        <a16:creationId xmlns:a16="http://schemas.microsoft.com/office/drawing/2014/main" id="{E8924DB1-FC66-5141-5A8C-4FE1E7AD8D96}"/>
                      </a:ext>
                    </a:extLst>
                  </p:cNvPr>
                  <p:cNvSpPr>
                    <a:spLocks/>
                  </p:cNvSpPr>
                  <p:nvPr/>
                </p:nvSpPr>
                <p:spPr bwMode="auto">
                  <a:xfrm>
                    <a:off x="1856" y="600"/>
                    <a:ext cx="363" cy="191"/>
                  </a:xfrm>
                  <a:custGeom>
                    <a:avLst/>
                    <a:gdLst>
                      <a:gd name="T0" fmla="*/ 0 w 22728"/>
                      <a:gd name="T1" fmla="*/ 0 h 21600"/>
                      <a:gd name="T2" fmla="*/ 0 w 22728"/>
                      <a:gd name="T3" fmla="*/ 0 h 21600"/>
                      <a:gd name="T4" fmla="*/ 0 w 22728"/>
                      <a:gd name="T5" fmla="*/ 0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1"/>
                          <a:pt x="1128" y="0"/>
                        </a:cubicBezTo>
                        <a:cubicBezTo>
                          <a:pt x="13012" y="0"/>
                          <a:pt x="22664" y="9601"/>
                          <a:pt x="22727" y="21486"/>
                        </a:cubicBezTo>
                      </a:path>
                      <a:path w="22728" h="21600" stroke="0" extrusionOk="0">
                        <a:moveTo>
                          <a:pt x="0" y="29"/>
                        </a:moveTo>
                        <a:cubicBezTo>
                          <a:pt x="375" y="9"/>
                          <a:pt x="751" y="-1"/>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IN"/>
                  </a:p>
                </p:txBody>
              </p:sp>
              <p:sp>
                <p:nvSpPr>
                  <p:cNvPr id="93441" name="Arc 137">
                    <a:extLst>
                      <a:ext uri="{FF2B5EF4-FFF2-40B4-BE49-F238E27FC236}">
                        <a16:creationId xmlns:a16="http://schemas.microsoft.com/office/drawing/2014/main" id="{F1B4209A-A09A-894C-15FE-5A323324164C}"/>
                      </a:ext>
                    </a:extLst>
                  </p:cNvPr>
                  <p:cNvSpPr>
                    <a:spLocks/>
                  </p:cNvSpPr>
                  <p:nvPr/>
                </p:nvSpPr>
                <p:spPr bwMode="auto">
                  <a:xfrm>
                    <a:off x="1856" y="602"/>
                    <a:ext cx="361" cy="189"/>
                  </a:xfrm>
                  <a:custGeom>
                    <a:avLst/>
                    <a:gdLst>
                      <a:gd name="T0" fmla="*/ 0 w 22723"/>
                      <a:gd name="T1" fmla="*/ 0 h 21600"/>
                      <a:gd name="T2" fmla="*/ 0 w 22723"/>
                      <a:gd name="T3" fmla="*/ 0 h 21600"/>
                      <a:gd name="T4" fmla="*/ 0 w 22723"/>
                      <a:gd name="T5" fmla="*/ 0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1"/>
                          <a:pt x="1123" y="0"/>
                        </a:cubicBezTo>
                        <a:cubicBezTo>
                          <a:pt x="13007" y="0"/>
                          <a:pt x="22659" y="9601"/>
                          <a:pt x="22722" y="21486"/>
                        </a:cubicBezTo>
                      </a:path>
                      <a:path w="22723" h="21600" stroke="0" extrusionOk="0">
                        <a:moveTo>
                          <a:pt x="0" y="29"/>
                        </a:moveTo>
                        <a:cubicBezTo>
                          <a:pt x="374" y="9"/>
                          <a:pt x="748" y="-1"/>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IN"/>
                  </a:p>
                </p:txBody>
              </p:sp>
            </p:grpSp>
            <p:grpSp>
              <p:nvGrpSpPr>
                <p:cNvPr id="93437" name="Group 138">
                  <a:extLst>
                    <a:ext uri="{FF2B5EF4-FFF2-40B4-BE49-F238E27FC236}">
                      <a16:creationId xmlns:a16="http://schemas.microsoft.com/office/drawing/2014/main" id="{A45B964D-D84D-7469-F8B7-9CCCAAEF0B67}"/>
                    </a:ext>
                  </a:extLst>
                </p:cNvPr>
                <p:cNvGrpSpPr>
                  <a:grpSpLocks/>
                </p:cNvGrpSpPr>
                <p:nvPr/>
              </p:nvGrpSpPr>
              <p:grpSpPr bwMode="auto">
                <a:xfrm>
                  <a:off x="3286" y="458"/>
                  <a:ext cx="611" cy="267"/>
                  <a:chOff x="1276" y="510"/>
                  <a:chExt cx="611" cy="258"/>
                </a:xfrm>
              </p:grpSpPr>
              <p:sp>
                <p:nvSpPr>
                  <p:cNvPr id="93438" name="Arc 139">
                    <a:extLst>
                      <a:ext uri="{FF2B5EF4-FFF2-40B4-BE49-F238E27FC236}">
                        <a16:creationId xmlns:a16="http://schemas.microsoft.com/office/drawing/2014/main" id="{22611255-762A-067D-6340-7A4CAAAE1646}"/>
                      </a:ext>
                    </a:extLst>
                  </p:cNvPr>
                  <p:cNvSpPr>
                    <a:spLocks/>
                  </p:cNvSpPr>
                  <p:nvPr/>
                </p:nvSpPr>
                <p:spPr bwMode="auto">
                  <a:xfrm>
                    <a:off x="1276" y="510"/>
                    <a:ext cx="611" cy="258"/>
                  </a:xfrm>
                  <a:custGeom>
                    <a:avLst/>
                    <a:gdLst>
                      <a:gd name="T0" fmla="*/ 0 w 35966"/>
                      <a:gd name="T1" fmla="*/ 0 h 21600"/>
                      <a:gd name="T2" fmla="*/ 0 w 35966"/>
                      <a:gd name="T3" fmla="*/ 0 h 21600"/>
                      <a:gd name="T4" fmla="*/ 0 w 35966"/>
                      <a:gd name="T5" fmla="*/ 0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1"/>
                          <a:pt x="17689" y="0"/>
                        </a:cubicBezTo>
                        <a:cubicBezTo>
                          <a:pt x="25109" y="0"/>
                          <a:pt x="32010" y="3809"/>
                          <a:pt x="35965" y="10088"/>
                        </a:cubicBezTo>
                      </a:path>
                      <a:path w="35966" h="21600" stroke="0" extrusionOk="0">
                        <a:moveTo>
                          <a:pt x="0" y="9204"/>
                        </a:moveTo>
                        <a:cubicBezTo>
                          <a:pt x="4042" y="3435"/>
                          <a:pt x="10644" y="-1"/>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IN"/>
                  </a:p>
                </p:txBody>
              </p:sp>
              <p:sp>
                <p:nvSpPr>
                  <p:cNvPr id="93439" name="Arc 140">
                    <a:extLst>
                      <a:ext uri="{FF2B5EF4-FFF2-40B4-BE49-F238E27FC236}">
                        <a16:creationId xmlns:a16="http://schemas.microsoft.com/office/drawing/2014/main" id="{9867DB0A-09A6-AE44-3E0D-E9A0DCAEABF6}"/>
                      </a:ext>
                    </a:extLst>
                  </p:cNvPr>
                  <p:cNvSpPr>
                    <a:spLocks/>
                  </p:cNvSpPr>
                  <p:nvPr/>
                </p:nvSpPr>
                <p:spPr bwMode="auto">
                  <a:xfrm>
                    <a:off x="1278" y="512"/>
                    <a:ext cx="607" cy="256"/>
                  </a:xfrm>
                  <a:custGeom>
                    <a:avLst/>
                    <a:gdLst>
                      <a:gd name="T0" fmla="*/ 0 w 35940"/>
                      <a:gd name="T1" fmla="*/ 0 h 21600"/>
                      <a:gd name="T2" fmla="*/ 0 w 35940"/>
                      <a:gd name="T3" fmla="*/ 0 h 21600"/>
                      <a:gd name="T4" fmla="*/ 0 w 35940"/>
                      <a:gd name="T5" fmla="*/ 0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1"/>
                          <a:pt x="17675" y="0"/>
                        </a:cubicBezTo>
                        <a:cubicBezTo>
                          <a:pt x="25087" y="0"/>
                          <a:pt x="31982" y="3801"/>
                          <a:pt x="35939" y="10069"/>
                        </a:cubicBezTo>
                      </a:path>
                      <a:path w="35940" h="21600" stroke="0" extrusionOk="0">
                        <a:moveTo>
                          <a:pt x="-1" y="9184"/>
                        </a:moveTo>
                        <a:cubicBezTo>
                          <a:pt x="4043" y="3427"/>
                          <a:pt x="10638" y="-1"/>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IN"/>
                  </a:p>
                </p:txBody>
              </p:sp>
            </p:grpSp>
          </p:grpSp>
          <p:sp>
            <p:nvSpPr>
              <p:cNvPr id="93430" name="Oval 141">
                <a:extLst>
                  <a:ext uri="{FF2B5EF4-FFF2-40B4-BE49-F238E27FC236}">
                    <a16:creationId xmlns:a16="http://schemas.microsoft.com/office/drawing/2014/main" id="{383F62BE-5B7B-D96E-E1AA-B39A52860513}"/>
                  </a:ext>
                </a:extLst>
              </p:cNvPr>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3228" name="Text Box 142">
              <a:extLst>
                <a:ext uri="{FF2B5EF4-FFF2-40B4-BE49-F238E27FC236}">
                  <a16:creationId xmlns:a16="http://schemas.microsoft.com/office/drawing/2014/main" id="{45CC1FBA-5E36-0CA9-E881-22855830611A}"/>
                </a:ext>
              </a:extLst>
            </p:cNvPr>
            <p:cNvSpPr txBox="1">
              <a:spLocks noChangeArrowheads="1"/>
            </p:cNvSpPr>
            <p:nvPr/>
          </p:nvSpPr>
          <p:spPr bwMode="auto">
            <a:xfrm>
              <a:off x="3980" y="2928"/>
              <a:ext cx="351"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GGSN</a:t>
              </a:r>
            </a:p>
          </p:txBody>
        </p:sp>
        <p:sp>
          <p:nvSpPr>
            <p:cNvPr id="93229" name="Line 143">
              <a:extLst>
                <a:ext uri="{FF2B5EF4-FFF2-40B4-BE49-F238E27FC236}">
                  <a16:creationId xmlns:a16="http://schemas.microsoft.com/office/drawing/2014/main" id="{24BF1C47-04E7-04FB-871E-3CE87A508DE3}"/>
                </a:ext>
              </a:extLst>
            </p:cNvPr>
            <p:cNvSpPr>
              <a:spLocks noChangeShapeType="1"/>
            </p:cNvSpPr>
            <p:nvPr/>
          </p:nvSpPr>
          <p:spPr bwMode="auto">
            <a:xfrm>
              <a:off x="4368" y="2784"/>
              <a:ext cx="336"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30" name="Line 144">
              <a:extLst>
                <a:ext uri="{FF2B5EF4-FFF2-40B4-BE49-F238E27FC236}">
                  <a16:creationId xmlns:a16="http://schemas.microsoft.com/office/drawing/2014/main" id="{DE6D65D0-36E9-168C-AB71-39BAF34A3DA7}"/>
                </a:ext>
              </a:extLst>
            </p:cNvPr>
            <p:cNvSpPr>
              <a:spLocks noChangeShapeType="1"/>
            </p:cNvSpPr>
            <p:nvPr/>
          </p:nvSpPr>
          <p:spPr bwMode="auto">
            <a:xfrm>
              <a:off x="3216" y="2352"/>
              <a:ext cx="720" cy="384"/>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31" name="Text Box 145">
              <a:extLst>
                <a:ext uri="{FF2B5EF4-FFF2-40B4-BE49-F238E27FC236}">
                  <a16:creationId xmlns:a16="http://schemas.microsoft.com/office/drawing/2014/main" id="{C773CA20-3906-4F04-1312-7D0D130817D7}"/>
                </a:ext>
              </a:extLst>
            </p:cNvPr>
            <p:cNvSpPr txBox="1">
              <a:spLocks noChangeArrowheads="1"/>
            </p:cNvSpPr>
            <p:nvPr/>
          </p:nvSpPr>
          <p:spPr bwMode="auto">
            <a:xfrm>
              <a:off x="4975" y="1362"/>
              <a:ext cx="419"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latin typeface="Arial" panose="020B0604020202020204" pitchFamily="34" charset="0"/>
                </a:rPr>
                <a:t>PSTN</a:t>
              </a:r>
            </a:p>
          </p:txBody>
        </p:sp>
        <p:sp>
          <p:nvSpPr>
            <p:cNvPr id="93232" name="Text Box 146">
              <a:extLst>
                <a:ext uri="{FF2B5EF4-FFF2-40B4-BE49-F238E27FC236}">
                  <a16:creationId xmlns:a16="http://schemas.microsoft.com/office/drawing/2014/main" id="{BA30D0FF-C1A9-6A3B-F76B-547F77FA2706}"/>
                </a:ext>
              </a:extLst>
            </p:cNvPr>
            <p:cNvSpPr txBox="1">
              <a:spLocks noChangeArrowheads="1"/>
            </p:cNvSpPr>
            <p:nvPr/>
          </p:nvSpPr>
          <p:spPr bwMode="auto">
            <a:xfrm>
              <a:off x="5002" y="2688"/>
              <a:ext cx="432"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latin typeface="Arial" panose="020B0604020202020204" pitchFamily="34" charset="0"/>
                </a:rPr>
                <a:t>PSDN</a:t>
              </a:r>
            </a:p>
          </p:txBody>
        </p:sp>
        <p:sp>
          <p:nvSpPr>
            <p:cNvPr id="93233" name="Rectangle 147">
              <a:extLst>
                <a:ext uri="{FF2B5EF4-FFF2-40B4-BE49-F238E27FC236}">
                  <a16:creationId xmlns:a16="http://schemas.microsoft.com/office/drawing/2014/main" id="{3BDDADC3-E60F-BC29-188D-4CE40DF7EA95}"/>
                </a:ext>
              </a:extLst>
            </p:cNvPr>
            <p:cNvSpPr>
              <a:spLocks noChangeArrowheads="1"/>
            </p:cNvSpPr>
            <p:nvPr/>
          </p:nvSpPr>
          <p:spPr bwMode="auto">
            <a:xfrm>
              <a:off x="1824" y="1909"/>
              <a:ext cx="2688" cy="309"/>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234" name="Text Box 148">
              <a:extLst>
                <a:ext uri="{FF2B5EF4-FFF2-40B4-BE49-F238E27FC236}">
                  <a16:creationId xmlns:a16="http://schemas.microsoft.com/office/drawing/2014/main" id="{A27ECD02-D047-0235-4C42-3E33E3B0BEF2}"/>
                </a:ext>
              </a:extLst>
            </p:cNvPr>
            <p:cNvSpPr txBox="1">
              <a:spLocks noChangeArrowheads="1"/>
            </p:cNvSpPr>
            <p:nvPr/>
          </p:nvSpPr>
          <p:spPr bwMode="auto">
            <a:xfrm>
              <a:off x="3096" y="960"/>
              <a:ext cx="23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CN</a:t>
              </a:r>
            </a:p>
          </p:txBody>
        </p:sp>
        <p:grpSp>
          <p:nvGrpSpPr>
            <p:cNvPr id="93235" name="Group 149">
              <a:extLst>
                <a:ext uri="{FF2B5EF4-FFF2-40B4-BE49-F238E27FC236}">
                  <a16:creationId xmlns:a16="http://schemas.microsoft.com/office/drawing/2014/main" id="{559DA7B8-046C-F660-EF45-F74C34B7FE37}"/>
                </a:ext>
              </a:extLst>
            </p:cNvPr>
            <p:cNvGrpSpPr>
              <a:grpSpLocks/>
            </p:cNvGrpSpPr>
            <p:nvPr/>
          </p:nvGrpSpPr>
          <p:grpSpPr bwMode="auto">
            <a:xfrm>
              <a:off x="3551" y="1728"/>
              <a:ext cx="176" cy="192"/>
              <a:chOff x="1631" y="1440"/>
              <a:chExt cx="176" cy="192"/>
            </a:xfrm>
          </p:grpSpPr>
          <p:sp>
            <p:nvSpPr>
              <p:cNvPr id="93427" name="Text Box 150">
                <a:extLst>
                  <a:ext uri="{FF2B5EF4-FFF2-40B4-BE49-F238E27FC236}">
                    <a16:creationId xmlns:a16="http://schemas.microsoft.com/office/drawing/2014/main" id="{4E333548-7446-2812-2ECD-5A09B61AC058}"/>
                  </a:ext>
                </a:extLst>
              </p:cNvPr>
              <p:cNvSpPr txBox="1">
                <a:spLocks noChangeArrowheads="1"/>
              </p:cNvSpPr>
              <p:nvPr/>
            </p:nvSpPr>
            <p:spPr bwMode="auto">
              <a:xfrm>
                <a:off x="1631" y="1440"/>
                <a:ext cx="17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C</a:t>
                </a:r>
              </a:p>
            </p:txBody>
          </p:sp>
          <p:sp>
            <p:nvSpPr>
              <p:cNvPr id="93428" name="Line 151">
                <a:extLst>
                  <a:ext uri="{FF2B5EF4-FFF2-40B4-BE49-F238E27FC236}">
                    <a16:creationId xmlns:a16="http://schemas.microsoft.com/office/drawing/2014/main" id="{4AC19B26-8721-9293-100A-025021B77EC8}"/>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3236" name="Group 152">
              <a:extLst>
                <a:ext uri="{FF2B5EF4-FFF2-40B4-BE49-F238E27FC236}">
                  <a16:creationId xmlns:a16="http://schemas.microsoft.com/office/drawing/2014/main" id="{C96A41D7-5A5C-B7EA-9750-6C0C4C2CD811}"/>
                </a:ext>
              </a:extLst>
            </p:cNvPr>
            <p:cNvGrpSpPr>
              <a:grpSpLocks/>
            </p:cNvGrpSpPr>
            <p:nvPr/>
          </p:nvGrpSpPr>
          <p:grpSpPr bwMode="auto">
            <a:xfrm>
              <a:off x="2735" y="1824"/>
              <a:ext cx="176" cy="192"/>
              <a:chOff x="1631" y="1440"/>
              <a:chExt cx="176" cy="192"/>
            </a:xfrm>
          </p:grpSpPr>
          <p:sp>
            <p:nvSpPr>
              <p:cNvPr id="93425" name="Text Box 153">
                <a:extLst>
                  <a:ext uri="{FF2B5EF4-FFF2-40B4-BE49-F238E27FC236}">
                    <a16:creationId xmlns:a16="http://schemas.microsoft.com/office/drawing/2014/main" id="{33841027-3500-CF23-EF60-B6C49C606F0C}"/>
                  </a:ext>
                </a:extLst>
              </p:cNvPr>
              <p:cNvSpPr txBox="1">
                <a:spLocks noChangeArrowheads="1"/>
              </p:cNvSpPr>
              <p:nvPr/>
            </p:nvSpPr>
            <p:spPr bwMode="auto">
              <a:xfrm>
                <a:off x="1631" y="1440"/>
                <a:ext cx="17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D</a:t>
                </a:r>
              </a:p>
            </p:txBody>
          </p:sp>
          <p:sp>
            <p:nvSpPr>
              <p:cNvPr id="93426" name="Line 154">
                <a:extLst>
                  <a:ext uri="{FF2B5EF4-FFF2-40B4-BE49-F238E27FC236}">
                    <a16:creationId xmlns:a16="http://schemas.microsoft.com/office/drawing/2014/main" id="{F6F77EB6-CAF3-0D29-8457-A1234773A779}"/>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3237" name="Group 155">
              <a:extLst>
                <a:ext uri="{FF2B5EF4-FFF2-40B4-BE49-F238E27FC236}">
                  <a16:creationId xmlns:a16="http://schemas.microsoft.com/office/drawing/2014/main" id="{C8354C46-79D5-14E8-C812-502458D52E38}"/>
                </a:ext>
              </a:extLst>
            </p:cNvPr>
            <p:cNvGrpSpPr>
              <a:grpSpLocks/>
            </p:cNvGrpSpPr>
            <p:nvPr/>
          </p:nvGrpSpPr>
          <p:grpSpPr bwMode="auto">
            <a:xfrm>
              <a:off x="3623" y="2448"/>
              <a:ext cx="224" cy="192"/>
              <a:chOff x="1607" y="1440"/>
              <a:chExt cx="224" cy="192"/>
            </a:xfrm>
          </p:grpSpPr>
          <p:sp>
            <p:nvSpPr>
              <p:cNvPr id="93423" name="Text Box 156">
                <a:extLst>
                  <a:ext uri="{FF2B5EF4-FFF2-40B4-BE49-F238E27FC236}">
                    <a16:creationId xmlns:a16="http://schemas.microsoft.com/office/drawing/2014/main" id="{5CED3A91-F8F2-5ABB-4612-980E93616EEF}"/>
                  </a:ext>
                </a:extLst>
              </p:cNvPr>
              <p:cNvSpPr txBox="1">
                <a:spLocks noChangeArrowheads="1"/>
              </p:cNvSpPr>
              <p:nvPr/>
            </p:nvSpPr>
            <p:spPr bwMode="auto">
              <a:xfrm>
                <a:off x="1607" y="1440"/>
                <a:ext cx="22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Gc</a:t>
                </a:r>
              </a:p>
            </p:txBody>
          </p:sp>
          <p:sp>
            <p:nvSpPr>
              <p:cNvPr id="93424" name="Line 157">
                <a:extLst>
                  <a:ext uri="{FF2B5EF4-FFF2-40B4-BE49-F238E27FC236}">
                    <a16:creationId xmlns:a16="http://schemas.microsoft.com/office/drawing/2014/main" id="{56A3FE46-BB9D-C8F7-EA66-62085A3EBC7E}"/>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3238" name="Group 158">
              <a:extLst>
                <a:ext uri="{FF2B5EF4-FFF2-40B4-BE49-F238E27FC236}">
                  <a16:creationId xmlns:a16="http://schemas.microsoft.com/office/drawing/2014/main" id="{D20C8B4A-BB95-BAD4-BD1E-1F1B1B3EC90C}"/>
                </a:ext>
              </a:extLst>
            </p:cNvPr>
            <p:cNvGrpSpPr>
              <a:grpSpLocks/>
            </p:cNvGrpSpPr>
            <p:nvPr/>
          </p:nvGrpSpPr>
          <p:grpSpPr bwMode="auto">
            <a:xfrm>
              <a:off x="2670" y="2352"/>
              <a:ext cx="211" cy="192"/>
              <a:chOff x="1614" y="1440"/>
              <a:chExt cx="211" cy="192"/>
            </a:xfrm>
          </p:grpSpPr>
          <p:sp>
            <p:nvSpPr>
              <p:cNvPr id="93421" name="Text Box 159">
                <a:extLst>
                  <a:ext uri="{FF2B5EF4-FFF2-40B4-BE49-F238E27FC236}">
                    <a16:creationId xmlns:a16="http://schemas.microsoft.com/office/drawing/2014/main" id="{C00F98DE-B05E-C55A-BE06-2224CD38C68E}"/>
                  </a:ext>
                </a:extLst>
              </p:cNvPr>
              <p:cNvSpPr txBox="1">
                <a:spLocks noChangeArrowheads="1"/>
              </p:cNvSpPr>
              <p:nvPr/>
            </p:nvSpPr>
            <p:spPr bwMode="auto">
              <a:xfrm>
                <a:off x="1614" y="1440"/>
                <a:ext cx="211"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Gr</a:t>
                </a:r>
              </a:p>
            </p:txBody>
          </p:sp>
          <p:sp>
            <p:nvSpPr>
              <p:cNvPr id="93422" name="Line 160">
                <a:extLst>
                  <a:ext uri="{FF2B5EF4-FFF2-40B4-BE49-F238E27FC236}">
                    <a16:creationId xmlns:a16="http://schemas.microsoft.com/office/drawing/2014/main" id="{73098F07-462F-AAE7-E4CB-CE087683E0EA}"/>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3239" name="Group 161">
              <a:extLst>
                <a:ext uri="{FF2B5EF4-FFF2-40B4-BE49-F238E27FC236}">
                  <a16:creationId xmlns:a16="http://schemas.microsoft.com/office/drawing/2014/main" id="{689827D5-167B-428A-3635-9CB81A29DD72}"/>
                </a:ext>
              </a:extLst>
            </p:cNvPr>
            <p:cNvGrpSpPr>
              <a:grpSpLocks/>
            </p:cNvGrpSpPr>
            <p:nvPr/>
          </p:nvGrpSpPr>
          <p:grpSpPr bwMode="auto">
            <a:xfrm>
              <a:off x="3045" y="2640"/>
              <a:ext cx="229" cy="192"/>
              <a:chOff x="1605" y="1440"/>
              <a:chExt cx="229" cy="192"/>
            </a:xfrm>
          </p:grpSpPr>
          <p:sp>
            <p:nvSpPr>
              <p:cNvPr id="93419" name="Text Box 162">
                <a:extLst>
                  <a:ext uri="{FF2B5EF4-FFF2-40B4-BE49-F238E27FC236}">
                    <a16:creationId xmlns:a16="http://schemas.microsoft.com/office/drawing/2014/main" id="{1E1FDAFF-BCD8-D388-D547-FDBFB1B1A03A}"/>
                  </a:ext>
                </a:extLst>
              </p:cNvPr>
              <p:cNvSpPr txBox="1">
                <a:spLocks noChangeArrowheads="1"/>
              </p:cNvSpPr>
              <p:nvPr/>
            </p:nvSpPr>
            <p:spPr bwMode="auto">
              <a:xfrm>
                <a:off x="1605" y="1440"/>
                <a:ext cx="22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Gn</a:t>
                </a:r>
              </a:p>
            </p:txBody>
          </p:sp>
          <p:sp>
            <p:nvSpPr>
              <p:cNvPr id="93420" name="Line 163">
                <a:extLst>
                  <a:ext uri="{FF2B5EF4-FFF2-40B4-BE49-F238E27FC236}">
                    <a16:creationId xmlns:a16="http://schemas.microsoft.com/office/drawing/2014/main" id="{3FF7A5CB-66D4-45D7-7CA0-B34AEB324C6E}"/>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3240" name="Group 164">
              <a:extLst>
                <a:ext uri="{FF2B5EF4-FFF2-40B4-BE49-F238E27FC236}">
                  <a16:creationId xmlns:a16="http://schemas.microsoft.com/office/drawing/2014/main" id="{13546B46-BA35-B9F7-C5EF-6033B61579C3}"/>
                </a:ext>
              </a:extLst>
            </p:cNvPr>
            <p:cNvGrpSpPr>
              <a:grpSpLocks/>
            </p:cNvGrpSpPr>
            <p:nvPr/>
          </p:nvGrpSpPr>
          <p:grpSpPr bwMode="auto">
            <a:xfrm>
              <a:off x="4498" y="2640"/>
              <a:ext cx="202" cy="192"/>
              <a:chOff x="1618" y="1440"/>
              <a:chExt cx="202" cy="192"/>
            </a:xfrm>
          </p:grpSpPr>
          <p:sp>
            <p:nvSpPr>
              <p:cNvPr id="93417" name="Text Box 165">
                <a:extLst>
                  <a:ext uri="{FF2B5EF4-FFF2-40B4-BE49-F238E27FC236}">
                    <a16:creationId xmlns:a16="http://schemas.microsoft.com/office/drawing/2014/main" id="{B445B6FF-24BB-2668-FA67-E2E7116055DF}"/>
                  </a:ext>
                </a:extLst>
              </p:cNvPr>
              <p:cNvSpPr txBox="1">
                <a:spLocks noChangeArrowheads="1"/>
              </p:cNvSpPr>
              <p:nvPr/>
            </p:nvSpPr>
            <p:spPr bwMode="auto">
              <a:xfrm>
                <a:off x="1618" y="1440"/>
                <a:ext cx="20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Gi</a:t>
                </a:r>
              </a:p>
            </p:txBody>
          </p:sp>
          <p:sp>
            <p:nvSpPr>
              <p:cNvPr id="93418" name="Line 166">
                <a:extLst>
                  <a:ext uri="{FF2B5EF4-FFF2-40B4-BE49-F238E27FC236}">
                    <a16:creationId xmlns:a16="http://schemas.microsoft.com/office/drawing/2014/main" id="{9CBFCC85-BD8B-1716-FF76-FD26801704D7}"/>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sp>
          <p:nvSpPr>
            <p:cNvPr id="93241" name="Text Box 167">
              <a:extLst>
                <a:ext uri="{FF2B5EF4-FFF2-40B4-BE49-F238E27FC236}">
                  <a16:creationId xmlns:a16="http://schemas.microsoft.com/office/drawing/2014/main" id="{D523E0B1-E110-94CB-5D91-29FEF2093D07}"/>
                </a:ext>
              </a:extLst>
            </p:cNvPr>
            <p:cNvSpPr txBox="1">
              <a:spLocks noChangeArrowheads="1"/>
            </p:cNvSpPr>
            <p:nvPr/>
          </p:nvSpPr>
          <p:spPr bwMode="auto">
            <a:xfrm>
              <a:off x="1487" y="1824"/>
              <a:ext cx="22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Gb</a:t>
              </a:r>
            </a:p>
          </p:txBody>
        </p:sp>
        <p:sp>
          <p:nvSpPr>
            <p:cNvPr id="93242" name="Line 168">
              <a:extLst>
                <a:ext uri="{FF2B5EF4-FFF2-40B4-BE49-F238E27FC236}">
                  <a16:creationId xmlns:a16="http://schemas.microsoft.com/office/drawing/2014/main" id="{30938AA7-71C1-5707-6C54-5176F4301F84}"/>
                </a:ext>
              </a:extLst>
            </p:cNvPr>
            <p:cNvSpPr>
              <a:spLocks noChangeShapeType="1"/>
            </p:cNvSpPr>
            <p:nvPr/>
          </p:nvSpPr>
          <p:spPr bwMode="auto">
            <a:xfrm>
              <a:off x="1562" y="19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3243" name="Group 169">
              <a:extLst>
                <a:ext uri="{FF2B5EF4-FFF2-40B4-BE49-F238E27FC236}">
                  <a16:creationId xmlns:a16="http://schemas.microsoft.com/office/drawing/2014/main" id="{F4FDE2DB-467A-41AE-DEFD-4339FDA1F87A}"/>
                </a:ext>
              </a:extLst>
            </p:cNvPr>
            <p:cNvGrpSpPr>
              <a:grpSpLocks/>
            </p:cNvGrpSpPr>
            <p:nvPr/>
          </p:nvGrpSpPr>
          <p:grpSpPr bwMode="auto">
            <a:xfrm>
              <a:off x="710" y="1392"/>
              <a:ext cx="292" cy="192"/>
              <a:chOff x="1574" y="1440"/>
              <a:chExt cx="292" cy="192"/>
            </a:xfrm>
          </p:grpSpPr>
          <p:sp>
            <p:nvSpPr>
              <p:cNvPr id="93415" name="Text Box 170">
                <a:extLst>
                  <a:ext uri="{FF2B5EF4-FFF2-40B4-BE49-F238E27FC236}">
                    <a16:creationId xmlns:a16="http://schemas.microsoft.com/office/drawing/2014/main" id="{22185E56-AD18-ABE7-D36E-C5193C1DE2E4}"/>
                  </a:ext>
                </a:extLst>
              </p:cNvPr>
              <p:cNvSpPr txBox="1">
                <a:spLocks noChangeArrowheads="1"/>
              </p:cNvSpPr>
              <p:nvPr/>
            </p:nvSpPr>
            <p:spPr bwMode="auto">
              <a:xfrm>
                <a:off x="1574" y="1440"/>
                <a:ext cx="29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Abis</a:t>
                </a:r>
              </a:p>
            </p:txBody>
          </p:sp>
          <p:sp>
            <p:nvSpPr>
              <p:cNvPr id="93416" name="Line 171">
                <a:extLst>
                  <a:ext uri="{FF2B5EF4-FFF2-40B4-BE49-F238E27FC236}">
                    <a16:creationId xmlns:a16="http://schemas.microsoft.com/office/drawing/2014/main" id="{172A2BC3-BB92-6BDE-E06C-68E2EE404983}"/>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sp>
          <p:nvSpPr>
            <p:cNvPr id="93244" name="Text Box 172">
              <a:extLst>
                <a:ext uri="{FF2B5EF4-FFF2-40B4-BE49-F238E27FC236}">
                  <a16:creationId xmlns:a16="http://schemas.microsoft.com/office/drawing/2014/main" id="{B53EC595-B17C-C67F-6C3A-38611F9B3A80}"/>
                </a:ext>
              </a:extLst>
            </p:cNvPr>
            <p:cNvSpPr txBox="1">
              <a:spLocks noChangeArrowheads="1"/>
            </p:cNvSpPr>
            <p:nvPr/>
          </p:nvSpPr>
          <p:spPr bwMode="auto">
            <a:xfrm>
              <a:off x="2088" y="1920"/>
              <a:ext cx="222"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Gs</a:t>
              </a:r>
            </a:p>
          </p:txBody>
        </p:sp>
        <p:sp>
          <p:nvSpPr>
            <p:cNvPr id="93245" name="Line 173">
              <a:extLst>
                <a:ext uri="{FF2B5EF4-FFF2-40B4-BE49-F238E27FC236}">
                  <a16:creationId xmlns:a16="http://schemas.microsoft.com/office/drawing/2014/main" id="{F529017B-A366-AC03-ADF3-B53AD6B3D0BD}"/>
                </a:ext>
              </a:extLst>
            </p:cNvPr>
            <p:cNvSpPr>
              <a:spLocks noChangeShapeType="1"/>
            </p:cNvSpPr>
            <p:nvPr/>
          </p:nvSpPr>
          <p:spPr bwMode="auto">
            <a:xfrm>
              <a:off x="2112" y="20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grpSp>
          <p:nvGrpSpPr>
            <p:cNvPr id="93246" name="Group 174">
              <a:extLst>
                <a:ext uri="{FF2B5EF4-FFF2-40B4-BE49-F238E27FC236}">
                  <a16:creationId xmlns:a16="http://schemas.microsoft.com/office/drawing/2014/main" id="{15341A6D-DD45-2AE9-ED97-8E4B9CF13AED}"/>
                </a:ext>
              </a:extLst>
            </p:cNvPr>
            <p:cNvGrpSpPr>
              <a:grpSpLocks/>
            </p:cNvGrpSpPr>
            <p:nvPr/>
          </p:nvGrpSpPr>
          <p:grpSpPr bwMode="auto">
            <a:xfrm>
              <a:off x="2303" y="1584"/>
              <a:ext cx="176" cy="192"/>
              <a:chOff x="1631" y="1440"/>
              <a:chExt cx="176" cy="192"/>
            </a:xfrm>
          </p:grpSpPr>
          <p:sp>
            <p:nvSpPr>
              <p:cNvPr id="93413" name="Text Box 175">
                <a:extLst>
                  <a:ext uri="{FF2B5EF4-FFF2-40B4-BE49-F238E27FC236}">
                    <a16:creationId xmlns:a16="http://schemas.microsoft.com/office/drawing/2014/main" id="{1E57AE42-FB0D-9186-3195-87F92BEFC444}"/>
                  </a:ext>
                </a:extLst>
              </p:cNvPr>
              <p:cNvSpPr txBox="1">
                <a:spLocks noChangeArrowheads="1"/>
              </p:cNvSpPr>
              <p:nvPr/>
            </p:nvSpPr>
            <p:spPr bwMode="auto">
              <a:xfrm>
                <a:off x="1631" y="1440"/>
                <a:ext cx="17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B</a:t>
                </a:r>
              </a:p>
            </p:txBody>
          </p:sp>
          <p:sp>
            <p:nvSpPr>
              <p:cNvPr id="93414" name="Line 176">
                <a:extLst>
                  <a:ext uri="{FF2B5EF4-FFF2-40B4-BE49-F238E27FC236}">
                    <a16:creationId xmlns:a16="http://schemas.microsoft.com/office/drawing/2014/main" id="{9236A356-10E2-C049-35B2-C1E240105D8E}"/>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3247" name="Group 177">
              <a:extLst>
                <a:ext uri="{FF2B5EF4-FFF2-40B4-BE49-F238E27FC236}">
                  <a16:creationId xmlns:a16="http://schemas.microsoft.com/office/drawing/2014/main" id="{11902FEB-4DB0-7C82-F480-D9F0AD3BAEC0}"/>
                </a:ext>
              </a:extLst>
            </p:cNvPr>
            <p:cNvGrpSpPr>
              <a:grpSpLocks/>
            </p:cNvGrpSpPr>
            <p:nvPr/>
          </p:nvGrpSpPr>
          <p:grpSpPr bwMode="auto">
            <a:xfrm>
              <a:off x="3264" y="2064"/>
              <a:ext cx="174" cy="192"/>
              <a:chOff x="1632" y="1440"/>
              <a:chExt cx="174" cy="192"/>
            </a:xfrm>
          </p:grpSpPr>
          <p:sp>
            <p:nvSpPr>
              <p:cNvPr id="93411" name="Text Box 178">
                <a:extLst>
                  <a:ext uri="{FF2B5EF4-FFF2-40B4-BE49-F238E27FC236}">
                    <a16:creationId xmlns:a16="http://schemas.microsoft.com/office/drawing/2014/main" id="{9EB2A146-F05B-A13A-181F-E48969455ECF}"/>
                  </a:ext>
                </a:extLst>
              </p:cNvPr>
              <p:cNvSpPr txBox="1">
                <a:spLocks noChangeArrowheads="1"/>
              </p:cNvSpPr>
              <p:nvPr/>
            </p:nvSpPr>
            <p:spPr bwMode="auto">
              <a:xfrm>
                <a:off x="1632" y="1440"/>
                <a:ext cx="174"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H</a:t>
                </a:r>
              </a:p>
            </p:txBody>
          </p:sp>
          <p:sp>
            <p:nvSpPr>
              <p:cNvPr id="93412" name="Line 179">
                <a:extLst>
                  <a:ext uri="{FF2B5EF4-FFF2-40B4-BE49-F238E27FC236}">
                    <a16:creationId xmlns:a16="http://schemas.microsoft.com/office/drawing/2014/main" id="{2AE917F0-8419-ADE1-1A94-AEF76A7C0381}"/>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sp>
          <p:nvSpPr>
            <p:cNvPr id="93248" name="Text Box 180">
              <a:extLst>
                <a:ext uri="{FF2B5EF4-FFF2-40B4-BE49-F238E27FC236}">
                  <a16:creationId xmlns:a16="http://schemas.microsoft.com/office/drawing/2014/main" id="{091214BF-8E23-412E-6B17-B2B8FDC07171}"/>
                </a:ext>
              </a:extLst>
            </p:cNvPr>
            <p:cNvSpPr txBox="1">
              <a:spLocks noChangeArrowheads="1"/>
            </p:cNvSpPr>
            <p:nvPr/>
          </p:nvSpPr>
          <p:spPr bwMode="auto">
            <a:xfrm>
              <a:off x="432" y="3264"/>
              <a:ext cx="1310" cy="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en-US" sz="1000" b="1" i="1">
                  <a:solidFill>
                    <a:srgbClr val="808080"/>
                  </a:solidFill>
                  <a:latin typeface="Arial" panose="020B0604020202020204" pitchFamily="34" charset="0"/>
                </a:rPr>
                <a:t>BSS  Base Station System</a:t>
              </a:r>
            </a:p>
            <a:p>
              <a:pPr>
                <a:spcBef>
                  <a:spcPct val="50000"/>
                </a:spcBef>
              </a:pPr>
              <a:r>
                <a:rPr lang="fr-FR" altLang="en-US" sz="1000" b="1">
                  <a:latin typeface="Arial" panose="020B0604020202020204" pitchFamily="34" charset="0"/>
                </a:rPr>
                <a:t>BTS  Base Transceiver Station</a:t>
              </a:r>
            </a:p>
            <a:p>
              <a:pPr>
                <a:spcBef>
                  <a:spcPct val="50000"/>
                </a:spcBef>
              </a:pPr>
              <a:r>
                <a:rPr lang="fr-FR" altLang="en-US" sz="1000" b="1">
                  <a:latin typeface="Arial" panose="020B0604020202020204" pitchFamily="34" charset="0"/>
                </a:rPr>
                <a:t>BSC  Base Station Controller</a:t>
              </a:r>
            </a:p>
            <a:p>
              <a:pPr>
                <a:spcBef>
                  <a:spcPct val="50000"/>
                </a:spcBef>
              </a:pPr>
              <a:endParaRPr lang="fr-FR" altLang="en-US" sz="1000" b="1">
                <a:latin typeface="Arial" panose="020B0604020202020204" pitchFamily="34" charset="0"/>
              </a:endParaRPr>
            </a:p>
            <a:p>
              <a:pPr>
                <a:spcBef>
                  <a:spcPct val="50000"/>
                </a:spcBef>
              </a:pPr>
              <a:r>
                <a:rPr lang="fr-FR" altLang="en-US" sz="1000" b="1" i="1">
                  <a:solidFill>
                    <a:srgbClr val="808080"/>
                  </a:solidFill>
                  <a:latin typeface="Arial" panose="020B0604020202020204" pitchFamily="34" charset="0"/>
                </a:rPr>
                <a:t>RNS  Radio Network System</a:t>
              </a:r>
            </a:p>
            <a:p>
              <a:pPr>
                <a:spcBef>
                  <a:spcPct val="50000"/>
                </a:spcBef>
              </a:pPr>
              <a:r>
                <a:rPr lang="fr-FR" altLang="en-US" sz="1000" b="1">
                  <a:latin typeface="Arial" panose="020B0604020202020204" pitchFamily="34" charset="0"/>
                </a:rPr>
                <a:t>RNC  Radio Network Controller</a:t>
              </a:r>
            </a:p>
          </p:txBody>
        </p:sp>
        <p:sp>
          <p:nvSpPr>
            <p:cNvPr id="93249" name="Text Box 181">
              <a:extLst>
                <a:ext uri="{FF2B5EF4-FFF2-40B4-BE49-F238E27FC236}">
                  <a16:creationId xmlns:a16="http://schemas.microsoft.com/office/drawing/2014/main" id="{FB836F7C-7987-B01D-A5C5-9021C6B6A114}"/>
                </a:ext>
              </a:extLst>
            </p:cNvPr>
            <p:cNvSpPr txBox="1">
              <a:spLocks noChangeArrowheads="1"/>
            </p:cNvSpPr>
            <p:nvPr/>
          </p:nvSpPr>
          <p:spPr bwMode="auto">
            <a:xfrm>
              <a:off x="1920" y="3264"/>
              <a:ext cx="1711" cy="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en-US" sz="1000" b="1" i="1">
                  <a:solidFill>
                    <a:srgbClr val="808080"/>
                  </a:solidFill>
                  <a:latin typeface="Arial" panose="020B0604020202020204" pitchFamily="34" charset="0"/>
                </a:rPr>
                <a:t>CN  Core Network</a:t>
              </a:r>
            </a:p>
            <a:p>
              <a:pPr>
                <a:spcBef>
                  <a:spcPct val="50000"/>
                </a:spcBef>
              </a:pPr>
              <a:r>
                <a:rPr lang="fr-FR" altLang="en-US" sz="1000" b="1">
                  <a:latin typeface="Arial" panose="020B0604020202020204" pitchFamily="34" charset="0"/>
                </a:rPr>
                <a:t>MSC  Mobile-service Switching Controller</a:t>
              </a:r>
            </a:p>
            <a:p>
              <a:pPr>
                <a:spcBef>
                  <a:spcPct val="50000"/>
                </a:spcBef>
              </a:pPr>
              <a:r>
                <a:rPr lang="fr-FR" altLang="en-US" sz="1000" b="1">
                  <a:latin typeface="Arial" panose="020B0604020202020204" pitchFamily="34" charset="0"/>
                </a:rPr>
                <a:t>VLR  Visitor Location Register</a:t>
              </a:r>
            </a:p>
            <a:p>
              <a:pPr>
                <a:spcBef>
                  <a:spcPct val="50000"/>
                </a:spcBef>
              </a:pPr>
              <a:r>
                <a:rPr lang="fr-FR" altLang="en-US" sz="1000" b="1">
                  <a:latin typeface="Arial" panose="020B0604020202020204" pitchFamily="34" charset="0"/>
                </a:rPr>
                <a:t>HLR  Home Location Register</a:t>
              </a:r>
            </a:p>
            <a:p>
              <a:pPr>
                <a:spcBef>
                  <a:spcPct val="50000"/>
                </a:spcBef>
              </a:pPr>
              <a:r>
                <a:rPr lang="fr-FR" altLang="en-US" sz="1000" b="1">
                  <a:latin typeface="Arial" panose="020B0604020202020204" pitchFamily="34" charset="0"/>
                </a:rPr>
                <a:t>AuC  Authentication Server</a:t>
              </a:r>
            </a:p>
            <a:p>
              <a:pPr>
                <a:spcBef>
                  <a:spcPct val="50000"/>
                </a:spcBef>
              </a:pPr>
              <a:r>
                <a:rPr lang="fr-FR" altLang="en-US" sz="1000" b="1">
                  <a:latin typeface="Arial" panose="020B0604020202020204" pitchFamily="34" charset="0"/>
                </a:rPr>
                <a:t>GMSC  Gateway MSC</a:t>
              </a:r>
            </a:p>
          </p:txBody>
        </p:sp>
        <p:sp>
          <p:nvSpPr>
            <p:cNvPr id="93250" name="Text Box 182">
              <a:extLst>
                <a:ext uri="{FF2B5EF4-FFF2-40B4-BE49-F238E27FC236}">
                  <a16:creationId xmlns:a16="http://schemas.microsoft.com/office/drawing/2014/main" id="{F3604069-368C-FFF4-AAD4-8948E85702FD}"/>
                </a:ext>
              </a:extLst>
            </p:cNvPr>
            <p:cNvSpPr txBox="1">
              <a:spLocks noChangeArrowheads="1"/>
            </p:cNvSpPr>
            <p:nvPr/>
          </p:nvSpPr>
          <p:spPr bwMode="auto">
            <a:xfrm>
              <a:off x="3744" y="3264"/>
              <a:ext cx="1536"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en-US" sz="1000" b="1">
                  <a:latin typeface="Arial" panose="020B0604020202020204" pitchFamily="34" charset="0"/>
                </a:rPr>
                <a:t>SGSN  Serving GPRS Support Node</a:t>
              </a:r>
            </a:p>
            <a:p>
              <a:pPr>
                <a:spcBef>
                  <a:spcPct val="50000"/>
                </a:spcBef>
              </a:pPr>
              <a:r>
                <a:rPr lang="fr-FR" altLang="en-US" sz="1000" b="1">
                  <a:latin typeface="Arial" panose="020B0604020202020204" pitchFamily="34" charset="0"/>
                </a:rPr>
                <a:t>GGSN  Gateway GPRS Support Node</a:t>
              </a:r>
            </a:p>
          </p:txBody>
        </p:sp>
        <p:grpSp>
          <p:nvGrpSpPr>
            <p:cNvPr id="93251" name="Group 183">
              <a:extLst>
                <a:ext uri="{FF2B5EF4-FFF2-40B4-BE49-F238E27FC236}">
                  <a16:creationId xmlns:a16="http://schemas.microsoft.com/office/drawing/2014/main" id="{204F99E5-974C-F33A-EFD3-786FFD346A3E}"/>
                </a:ext>
              </a:extLst>
            </p:cNvPr>
            <p:cNvGrpSpPr>
              <a:grpSpLocks/>
            </p:cNvGrpSpPr>
            <p:nvPr/>
          </p:nvGrpSpPr>
          <p:grpSpPr bwMode="auto">
            <a:xfrm>
              <a:off x="336" y="1440"/>
              <a:ext cx="96" cy="330"/>
              <a:chOff x="2184" y="1062"/>
              <a:chExt cx="225" cy="788"/>
            </a:xfrm>
          </p:grpSpPr>
          <p:sp>
            <p:nvSpPr>
              <p:cNvPr id="93394" name="AutoShape 184">
                <a:extLst>
                  <a:ext uri="{FF2B5EF4-FFF2-40B4-BE49-F238E27FC236}">
                    <a16:creationId xmlns:a16="http://schemas.microsoft.com/office/drawing/2014/main" id="{3926D2AF-B61C-9CEE-FA78-3B67AE4F84A0}"/>
                  </a:ext>
                </a:extLst>
              </p:cNvPr>
              <p:cNvSpPr>
                <a:spLocks noChangeArrowheads="1"/>
              </p:cNvSpPr>
              <p:nvPr/>
            </p:nvSpPr>
            <p:spPr bwMode="auto">
              <a:xfrm>
                <a:off x="2184" y="1307"/>
                <a:ext cx="225" cy="543"/>
              </a:xfrm>
              <a:prstGeom prst="roundRect">
                <a:avLst>
                  <a:gd name="adj" fmla="val 16667"/>
                </a:avLst>
              </a:prstGeom>
              <a:solidFill>
                <a:schemeClr val="hlink"/>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95" name="Rectangle 185">
                <a:extLst>
                  <a:ext uri="{FF2B5EF4-FFF2-40B4-BE49-F238E27FC236}">
                    <a16:creationId xmlns:a16="http://schemas.microsoft.com/office/drawing/2014/main" id="{BC039792-A0E4-5D82-AF94-3E7F1A44F4F5}"/>
                  </a:ext>
                </a:extLst>
              </p:cNvPr>
              <p:cNvSpPr>
                <a:spLocks noChangeArrowheads="1"/>
              </p:cNvSpPr>
              <p:nvPr/>
            </p:nvSpPr>
            <p:spPr bwMode="auto">
              <a:xfrm>
                <a:off x="2207" y="1359"/>
                <a:ext cx="179"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96" name="AutoShape 186">
                <a:extLst>
                  <a:ext uri="{FF2B5EF4-FFF2-40B4-BE49-F238E27FC236}">
                    <a16:creationId xmlns:a16="http://schemas.microsoft.com/office/drawing/2014/main" id="{24E7484D-EA75-0CAF-3201-69714CFCA463}"/>
                  </a:ext>
                </a:extLst>
              </p:cNvPr>
              <p:cNvSpPr>
                <a:spLocks noChangeArrowheads="1"/>
              </p:cNvSpPr>
              <p:nvPr/>
            </p:nvSpPr>
            <p:spPr bwMode="auto">
              <a:xfrm>
                <a:off x="2205"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97" name="AutoShape 187">
                <a:extLst>
                  <a:ext uri="{FF2B5EF4-FFF2-40B4-BE49-F238E27FC236}">
                    <a16:creationId xmlns:a16="http://schemas.microsoft.com/office/drawing/2014/main" id="{35083C6F-294B-EE80-D05D-1A3010EE0E5F}"/>
                  </a:ext>
                </a:extLst>
              </p:cNvPr>
              <p:cNvSpPr>
                <a:spLocks noChangeArrowheads="1"/>
              </p:cNvSpPr>
              <p:nvPr/>
            </p:nvSpPr>
            <p:spPr bwMode="auto">
              <a:xfrm>
                <a:off x="2270" y="149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98" name="AutoShape 188">
                <a:extLst>
                  <a:ext uri="{FF2B5EF4-FFF2-40B4-BE49-F238E27FC236}">
                    <a16:creationId xmlns:a16="http://schemas.microsoft.com/office/drawing/2014/main" id="{7A7F99BF-C257-0207-B173-670DDC21E1A2}"/>
                  </a:ext>
                </a:extLst>
              </p:cNvPr>
              <p:cNvSpPr>
                <a:spLocks noChangeArrowheads="1"/>
              </p:cNvSpPr>
              <p:nvPr/>
            </p:nvSpPr>
            <p:spPr bwMode="auto">
              <a:xfrm>
                <a:off x="2337"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99" name="AutoShape 189">
                <a:extLst>
                  <a:ext uri="{FF2B5EF4-FFF2-40B4-BE49-F238E27FC236}">
                    <a16:creationId xmlns:a16="http://schemas.microsoft.com/office/drawing/2014/main" id="{6561DB70-D90D-E934-38C4-D08D136C93B5}"/>
                  </a:ext>
                </a:extLst>
              </p:cNvPr>
              <p:cNvSpPr>
                <a:spLocks noChangeArrowheads="1"/>
              </p:cNvSpPr>
              <p:nvPr/>
            </p:nvSpPr>
            <p:spPr bwMode="auto">
              <a:xfrm>
                <a:off x="2204"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00" name="AutoShape 190">
                <a:extLst>
                  <a:ext uri="{FF2B5EF4-FFF2-40B4-BE49-F238E27FC236}">
                    <a16:creationId xmlns:a16="http://schemas.microsoft.com/office/drawing/2014/main" id="{9017C2BD-76E0-AFCB-6090-FC652E1F6275}"/>
                  </a:ext>
                </a:extLst>
              </p:cNvPr>
              <p:cNvSpPr>
                <a:spLocks noChangeArrowheads="1"/>
              </p:cNvSpPr>
              <p:nvPr/>
            </p:nvSpPr>
            <p:spPr bwMode="auto">
              <a:xfrm>
                <a:off x="2269" y="155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01" name="AutoShape 191">
                <a:extLst>
                  <a:ext uri="{FF2B5EF4-FFF2-40B4-BE49-F238E27FC236}">
                    <a16:creationId xmlns:a16="http://schemas.microsoft.com/office/drawing/2014/main" id="{72C625A1-7939-FC9D-B137-5980E7EE7A80}"/>
                  </a:ext>
                </a:extLst>
              </p:cNvPr>
              <p:cNvSpPr>
                <a:spLocks noChangeArrowheads="1"/>
              </p:cNvSpPr>
              <p:nvPr/>
            </p:nvSpPr>
            <p:spPr bwMode="auto">
              <a:xfrm>
                <a:off x="2336"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02" name="AutoShape 192">
                <a:extLst>
                  <a:ext uri="{FF2B5EF4-FFF2-40B4-BE49-F238E27FC236}">
                    <a16:creationId xmlns:a16="http://schemas.microsoft.com/office/drawing/2014/main" id="{58D5892C-1904-8BBF-2E9D-D147C2D303A3}"/>
                  </a:ext>
                </a:extLst>
              </p:cNvPr>
              <p:cNvSpPr>
                <a:spLocks noChangeArrowheads="1"/>
              </p:cNvSpPr>
              <p:nvPr/>
            </p:nvSpPr>
            <p:spPr bwMode="auto">
              <a:xfrm>
                <a:off x="2204"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03" name="AutoShape 193">
                <a:extLst>
                  <a:ext uri="{FF2B5EF4-FFF2-40B4-BE49-F238E27FC236}">
                    <a16:creationId xmlns:a16="http://schemas.microsoft.com/office/drawing/2014/main" id="{FEBCF9C9-4347-CB13-2B27-B1AEE2B4591A}"/>
                  </a:ext>
                </a:extLst>
              </p:cNvPr>
              <p:cNvSpPr>
                <a:spLocks noChangeArrowheads="1"/>
              </p:cNvSpPr>
              <p:nvPr/>
            </p:nvSpPr>
            <p:spPr bwMode="auto">
              <a:xfrm>
                <a:off x="2269" y="161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04" name="AutoShape 194">
                <a:extLst>
                  <a:ext uri="{FF2B5EF4-FFF2-40B4-BE49-F238E27FC236}">
                    <a16:creationId xmlns:a16="http://schemas.microsoft.com/office/drawing/2014/main" id="{E7DE09BD-BF99-D107-3EAB-976DE29C7BED}"/>
                  </a:ext>
                </a:extLst>
              </p:cNvPr>
              <p:cNvSpPr>
                <a:spLocks noChangeArrowheads="1"/>
              </p:cNvSpPr>
              <p:nvPr/>
            </p:nvSpPr>
            <p:spPr bwMode="auto">
              <a:xfrm>
                <a:off x="2336"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05" name="AutoShape 195">
                <a:extLst>
                  <a:ext uri="{FF2B5EF4-FFF2-40B4-BE49-F238E27FC236}">
                    <a16:creationId xmlns:a16="http://schemas.microsoft.com/office/drawing/2014/main" id="{35213AE2-085F-84C7-05C1-64DFDDC67A44}"/>
                  </a:ext>
                </a:extLst>
              </p:cNvPr>
              <p:cNvSpPr>
                <a:spLocks noChangeArrowheads="1"/>
              </p:cNvSpPr>
              <p:nvPr/>
            </p:nvSpPr>
            <p:spPr bwMode="auto">
              <a:xfrm>
                <a:off x="2203"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06" name="AutoShape 196">
                <a:extLst>
                  <a:ext uri="{FF2B5EF4-FFF2-40B4-BE49-F238E27FC236}">
                    <a16:creationId xmlns:a16="http://schemas.microsoft.com/office/drawing/2014/main" id="{5A6D0401-AE11-F4AF-C339-A42D3A634515}"/>
                  </a:ext>
                </a:extLst>
              </p:cNvPr>
              <p:cNvSpPr>
                <a:spLocks noChangeArrowheads="1"/>
              </p:cNvSpPr>
              <p:nvPr/>
            </p:nvSpPr>
            <p:spPr bwMode="auto">
              <a:xfrm>
                <a:off x="2268" y="167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07" name="AutoShape 197">
                <a:extLst>
                  <a:ext uri="{FF2B5EF4-FFF2-40B4-BE49-F238E27FC236}">
                    <a16:creationId xmlns:a16="http://schemas.microsoft.com/office/drawing/2014/main" id="{2FE26024-28BB-2086-14B2-4A999DF6372F}"/>
                  </a:ext>
                </a:extLst>
              </p:cNvPr>
              <p:cNvSpPr>
                <a:spLocks noChangeArrowheads="1"/>
              </p:cNvSpPr>
              <p:nvPr/>
            </p:nvSpPr>
            <p:spPr bwMode="auto">
              <a:xfrm>
                <a:off x="2335"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08" name="Line 198">
                <a:extLst>
                  <a:ext uri="{FF2B5EF4-FFF2-40B4-BE49-F238E27FC236}">
                    <a16:creationId xmlns:a16="http://schemas.microsoft.com/office/drawing/2014/main" id="{F24B17DB-034C-B632-EEE2-89E407E13826}"/>
                  </a:ext>
                </a:extLst>
              </p:cNvPr>
              <p:cNvSpPr>
                <a:spLocks noChangeShapeType="1"/>
              </p:cNvSpPr>
              <p:nvPr/>
            </p:nvSpPr>
            <p:spPr bwMode="auto">
              <a:xfrm flipV="1">
                <a:off x="2357" y="1062"/>
                <a:ext cx="0" cy="18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409" name="AutoShape 199">
                <a:extLst>
                  <a:ext uri="{FF2B5EF4-FFF2-40B4-BE49-F238E27FC236}">
                    <a16:creationId xmlns:a16="http://schemas.microsoft.com/office/drawing/2014/main" id="{22B28D39-9648-6EB2-3E72-6D3E1C23EE3D}"/>
                  </a:ext>
                </a:extLst>
              </p:cNvPr>
              <p:cNvSpPr>
                <a:spLocks noChangeArrowheads="1"/>
              </p:cNvSpPr>
              <p:nvPr/>
            </p:nvSpPr>
            <p:spPr bwMode="auto">
              <a:xfrm>
                <a:off x="2334" y="1238"/>
                <a:ext cx="47" cy="60"/>
              </a:xfrm>
              <a:prstGeom prst="roundRect">
                <a:avLst>
                  <a:gd name="adj" fmla="val 16667"/>
                </a:avLst>
              </a:prstGeom>
              <a:solidFill>
                <a:srgbClr val="8D8A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410" name="AutoShape 200" descr="80%">
                <a:extLst>
                  <a:ext uri="{FF2B5EF4-FFF2-40B4-BE49-F238E27FC236}">
                    <a16:creationId xmlns:a16="http://schemas.microsoft.com/office/drawing/2014/main" id="{1E8563C7-2D90-D9CB-5DF7-261B5F63CA9E}"/>
                  </a:ext>
                </a:extLst>
              </p:cNvPr>
              <p:cNvSpPr>
                <a:spLocks noChangeArrowheads="1"/>
              </p:cNvSpPr>
              <p:nvPr/>
            </p:nvSpPr>
            <p:spPr bwMode="auto">
              <a:xfrm>
                <a:off x="2250" y="1757"/>
                <a:ext cx="93" cy="49"/>
              </a:xfrm>
              <a:prstGeom prst="roundRect">
                <a:avLst>
                  <a:gd name="adj" fmla="val 16667"/>
                </a:avLst>
              </a:prstGeom>
              <a:pattFill prst="pct80">
                <a:fgClr>
                  <a:srgbClr val="8D8A00"/>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3252" name="Line 201">
              <a:extLst>
                <a:ext uri="{FF2B5EF4-FFF2-40B4-BE49-F238E27FC236}">
                  <a16:creationId xmlns:a16="http://schemas.microsoft.com/office/drawing/2014/main" id="{CD48AF32-0F6B-381B-20B5-83D13CDACCC2}"/>
                </a:ext>
              </a:extLst>
            </p:cNvPr>
            <p:cNvSpPr>
              <a:spLocks noChangeShapeType="1"/>
            </p:cNvSpPr>
            <p:nvPr/>
          </p:nvSpPr>
          <p:spPr bwMode="auto">
            <a:xfrm flipV="1">
              <a:off x="1392" y="1392"/>
              <a:ext cx="528"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53" name="Line 202">
              <a:extLst>
                <a:ext uri="{FF2B5EF4-FFF2-40B4-BE49-F238E27FC236}">
                  <a16:creationId xmlns:a16="http://schemas.microsoft.com/office/drawing/2014/main" id="{842C8134-1C68-FF14-A38D-11EC378354F0}"/>
                </a:ext>
              </a:extLst>
            </p:cNvPr>
            <p:cNvSpPr>
              <a:spLocks noChangeShapeType="1"/>
            </p:cNvSpPr>
            <p:nvPr/>
          </p:nvSpPr>
          <p:spPr bwMode="auto">
            <a:xfrm>
              <a:off x="2352" y="1248"/>
              <a:ext cx="163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54" name="Text Box 203">
              <a:extLst>
                <a:ext uri="{FF2B5EF4-FFF2-40B4-BE49-F238E27FC236}">
                  <a16:creationId xmlns:a16="http://schemas.microsoft.com/office/drawing/2014/main" id="{2542FA10-7955-3F3F-E3A0-A15B7946ED30}"/>
                </a:ext>
              </a:extLst>
            </p:cNvPr>
            <p:cNvSpPr txBox="1">
              <a:spLocks noChangeArrowheads="1"/>
            </p:cNvSpPr>
            <p:nvPr/>
          </p:nvSpPr>
          <p:spPr bwMode="auto">
            <a:xfrm>
              <a:off x="1535" y="1344"/>
              <a:ext cx="17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A</a:t>
              </a:r>
            </a:p>
          </p:txBody>
        </p:sp>
        <p:sp>
          <p:nvSpPr>
            <p:cNvPr id="93255" name="Line 204">
              <a:extLst>
                <a:ext uri="{FF2B5EF4-FFF2-40B4-BE49-F238E27FC236}">
                  <a16:creationId xmlns:a16="http://schemas.microsoft.com/office/drawing/2014/main" id="{56D34A8B-8FA3-E13B-E56E-FDFDD0418EDA}"/>
                </a:ext>
              </a:extLst>
            </p:cNvPr>
            <p:cNvSpPr>
              <a:spLocks noChangeShapeType="1"/>
            </p:cNvSpPr>
            <p:nvPr/>
          </p:nvSpPr>
          <p:spPr bwMode="auto">
            <a:xfrm>
              <a:off x="1584" y="148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56" name="Text Box 205">
              <a:extLst>
                <a:ext uri="{FF2B5EF4-FFF2-40B4-BE49-F238E27FC236}">
                  <a16:creationId xmlns:a16="http://schemas.microsoft.com/office/drawing/2014/main" id="{64AF5100-6738-2F69-BC68-3D59411ADA92}"/>
                </a:ext>
              </a:extLst>
            </p:cNvPr>
            <p:cNvSpPr txBox="1">
              <a:spLocks noChangeArrowheads="1"/>
            </p:cNvSpPr>
            <p:nvPr/>
          </p:nvSpPr>
          <p:spPr bwMode="auto">
            <a:xfrm>
              <a:off x="3049" y="1392"/>
              <a:ext cx="220"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Nc</a:t>
              </a:r>
            </a:p>
          </p:txBody>
        </p:sp>
        <p:sp>
          <p:nvSpPr>
            <p:cNvPr id="93257" name="Line 206">
              <a:extLst>
                <a:ext uri="{FF2B5EF4-FFF2-40B4-BE49-F238E27FC236}">
                  <a16:creationId xmlns:a16="http://schemas.microsoft.com/office/drawing/2014/main" id="{6612CF56-19BD-FCDA-543C-4C9057704061}"/>
                </a:ext>
              </a:extLst>
            </p:cNvPr>
            <p:cNvSpPr>
              <a:spLocks noChangeShapeType="1"/>
            </p:cNvSpPr>
            <p:nvPr/>
          </p:nvSpPr>
          <p:spPr bwMode="auto">
            <a:xfrm>
              <a:off x="312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58" name="Line 207">
              <a:extLst>
                <a:ext uri="{FF2B5EF4-FFF2-40B4-BE49-F238E27FC236}">
                  <a16:creationId xmlns:a16="http://schemas.microsoft.com/office/drawing/2014/main" id="{426C73BE-D559-49FC-47A5-5BE7E1A9FE71}"/>
                </a:ext>
              </a:extLst>
            </p:cNvPr>
            <p:cNvSpPr>
              <a:spLocks noChangeShapeType="1"/>
            </p:cNvSpPr>
            <p:nvPr/>
          </p:nvSpPr>
          <p:spPr bwMode="auto">
            <a:xfrm>
              <a:off x="1392" y="1632"/>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59" name="Line 208">
              <a:extLst>
                <a:ext uri="{FF2B5EF4-FFF2-40B4-BE49-F238E27FC236}">
                  <a16:creationId xmlns:a16="http://schemas.microsoft.com/office/drawing/2014/main" id="{A36E2255-2BE5-AD2C-3378-EDB6AC85889B}"/>
                </a:ext>
              </a:extLst>
            </p:cNvPr>
            <p:cNvSpPr>
              <a:spLocks noChangeShapeType="1"/>
            </p:cNvSpPr>
            <p:nvPr/>
          </p:nvSpPr>
          <p:spPr bwMode="auto">
            <a:xfrm>
              <a:off x="2400" y="1584"/>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60" name="Line 209">
              <a:extLst>
                <a:ext uri="{FF2B5EF4-FFF2-40B4-BE49-F238E27FC236}">
                  <a16:creationId xmlns:a16="http://schemas.microsoft.com/office/drawing/2014/main" id="{4CB05C8A-7CD1-473D-016A-AAE882DDBD71}"/>
                </a:ext>
              </a:extLst>
            </p:cNvPr>
            <p:cNvSpPr>
              <a:spLocks noChangeShapeType="1"/>
            </p:cNvSpPr>
            <p:nvPr/>
          </p:nvSpPr>
          <p:spPr bwMode="auto">
            <a:xfrm>
              <a:off x="4416" y="1248"/>
              <a:ext cx="288"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61" name="Line 210">
              <a:extLst>
                <a:ext uri="{FF2B5EF4-FFF2-40B4-BE49-F238E27FC236}">
                  <a16:creationId xmlns:a16="http://schemas.microsoft.com/office/drawing/2014/main" id="{E7FE2E6B-37BC-BFCC-EDFA-A33BE985380A}"/>
                </a:ext>
              </a:extLst>
            </p:cNvPr>
            <p:cNvSpPr>
              <a:spLocks noChangeShapeType="1"/>
            </p:cNvSpPr>
            <p:nvPr/>
          </p:nvSpPr>
          <p:spPr bwMode="auto">
            <a:xfrm>
              <a:off x="4560"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62" name="Line 211">
              <a:extLst>
                <a:ext uri="{FF2B5EF4-FFF2-40B4-BE49-F238E27FC236}">
                  <a16:creationId xmlns:a16="http://schemas.microsoft.com/office/drawing/2014/main" id="{A23B1F9F-C88B-2425-2098-2575CE3AEB88}"/>
                </a:ext>
              </a:extLst>
            </p:cNvPr>
            <p:cNvSpPr>
              <a:spLocks noChangeShapeType="1"/>
            </p:cNvSpPr>
            <p:nvPr/>
          </p:nvSpPr>
          <p:spPr bwMode="auto">
            <a:xfrm>
              <a:off x="4416" y="153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63" name="Line 212">
              <a:extLst>
                <a:ext uri="{FF2B5EF4-FFF2-40B4-BE49-F238E27FC236}">
                  <a16:creationId xmlns:a16="http://schemas.microsoft.com/office/drawing/2014/main" id="{581309DC-A361-2C6B-CA96-D9E2C9F625C4}"/>
                </a:ext>
              </a:extLst>
            </p:cNvPr>
            <p:cNvSpPr>
              <a:spLocks noChangeShapeType="1"/>
            </p:cNvSpPr>
            <p:nvPr/>
          </p:nvSpPr>
          <p:spPr bwMode="auto">
            <a:xfrm>
              <a:off x="1344" y="1680"/>
              <a:ext cx="576" cy="1056"/>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64" name="Line 213">
              <a:extLst>
                <a:ext uri="{FF2B5EF4-FFF2-40B4-BE49-F238E27FC236}">
                  <a16:creationId xmlns:a16="http://schemas.microsoft.com/office/drawing/2014/main" id="{357CA29C-7951-DBE1-A138-F4C30F2E28E9}"/>
                </a:ext>
              </a:extLst>
            </p:cNvPr>
            <p:cNvSpPr>
              <a:spLocks noChangeShapeType="1"/>
            </p:cNvSpPr>
            <p:nvPr/>
          </p:nvSpPr>
          <p:spPr bwMode="auto">
            <a:xfrm>
              <a:off x="2352" y="2832"/>
              <a:ext cx="1584" cy="0"/>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65" name="Text Box 214">
              <a:extLst>
                <a:ext uri="{FF2B5EF4-FFF2-40B4-BE49-F238E27FC236}">
                  <a16:creationId xmlns:a16="http://schemas.microsoft.com/office/drawing/2014/main" id="{6813FAEC-6366-2143-AABD-EE829D5AC3FA}"/>
                </a:ext>
              </a:extLst>
            </p:cNvPr>
            <p:cNvSpPr txBox="1">
              <a:spLocks noChangeArrowheads="1"/>
            </p:cNvSpPr>
            <p:nvPr/>
          </p:nvSpPr>
          <p:spPr bwMode="auto">
            <a:xfrm>
              <a:off x="92" y="912"/>
              <a:ext cx="80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a:latin typeface="Arial" panose="020B0604020202020204" pitchFamily="34" charset="0"/>
                </a:rPr>
                <a:t>2G MS (voice only)</a:t>
              </a:r>
            </a:p>
          </p:txBody>
        </p:sp>
        <p:sp>
          <p:nvSpPr>
            <p:cNvPr id="93266" name="Line 215">
              <a:extLst>
                <a:ext uri="{FF2B5EF4-FFF2-40B4-BE49-F238E27FC236}">
                  <a16:creationId xmlns:a16="http://schemas.microsoft.com/office/drawing/2014/main" id="{BD2E1EF7-2ACD-916F-E202-22C693D9A528}"/>
                </a:ext>
              </a:extLst>
            </p:cNvPr>
            <p:cNvSpPr>
              <a:spLocks noChangeShapeType="1"/>
            </p:cNvSpPr>
            <p:nvPr/>
          </p:nvSpPr>
          <p:spPr bwMode="auto">
            <a:xfrm>
              <a:off x="384" y="1056"/>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67" name="Text Box 216">
              <a:extLst>
                <a:ext uri="{FF2B5EF4-FFF2-40B4-BE49-F238E27FC236}">
                  <a16:creationId xmlns:a16="http://schemas.microsoft.com/office/drawing/2014/main" id="{F66E56C5-448B-6F96-9057-0B61870BA1E3}"/>
                </a:ext>
              </a:extLst>
            </p:cNvPr>
            <p:cNvSpPr txBox="1">
              <a:spLocks noChangeArrowheads="1"/>
            </p:cNvSpPr>
            <p:nvPr/>
          </p:nvSpPr>
          <p:spPr bwMode="auto">
            <a:xfrm>
              <a:off x="0" y="2112"/>
              <a:ext cx="924"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a:latin typeface="Arial" panose="020B0604020202020204" pitchFamily="34" charset="0"/>
                </a:rPr>
                <a:t>2G+ MS (voice &amp; data)</a:t>
              </a:r>
            </a:p>
          </p:txBody>
        </p:sp>
        <p:sp>
          <p:nvSpPr>
            <p:cNvPr id="93268" name="Line 217">
              <a:extLst>
                <a:ext uri="{FF2B5EF4-FFF2-40B4-BE49-F238E27FC236}">
                  <a16:creationId xmlns:a16="http://schemas.microsoft.com/office/drawing/2014/main" id="{900E672F-D902-4C99-DE1F-1B10317528E2}"/>
                </a:ext>
              </a:extLst>
            </p:cNvPr>
            <p:cNvSpPr>
              <a:spLocks noChangeShapeType="1"/>
            </p:cNvSpPr>
            <p:nvPr/>
          </p:nvSpPr>
          <p:spPr bwMode="auto">
            <a:xfrm flipV="1">
              <a:off x="240" y="1824"/>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3269" name="Group 218">
              <a:extLst>
                <a:ext uri="{FF2B5EF4-FFF2-40B4-BE49-F238E27FC236}">
                  <a16:creationId xmlns:a16="http://schemas.microsoft.com/office/drawing/2014/main" id="{D38370F2-52A8-B64C-DBFA-F97005F07B81}"/>
                </a:ext>
              </a:extLst>
            </p:cNvPr>
            <p:cNvGrpSpPr>
              <a:grpSpLocks/>
            </p:cNvGrpSpPr>
            <p:nvPr/>
          </p:nvGrpSpPr>
          <p:grpSpPr bwMode="auto">
            <a:xfrm>
              <a:off x="1008" y="2736"/>
              <a:ext cx="288" cy="144"/>
              <a:chOff x="1705" y="1892"/>
              <a:chExt cx="417" cy="676"/>
            </a:xfrm>
          </p:grpSpPr>
          <p:sp>
            <p:nvSpPr>
              <p:cNvPr id="93391" name="Rectangle 219">
                <a:extLst>
                  <a:ext uri="{FF2B5EF4-FFF2-40B4-BE49-F238E27FC236}">
                    <a16:creationId xmlns:a16="http://schemas.microsoft.com/office/drawing/2014/main" id="{D27541AE-070A-1265-8624-F5F69E2C8450}"/>
                  </a:ext>
                </a:extLst>
              </p:cNvPr>
              <p:cNvSpPr>
                <a:spLocks noChangeArrowheads="1"/>
              </p:cNvSpPr>
              <p:nvPr/>
            </p:nvSpPr>
            <p:spPr bwMode="auto">
              <a:xfrm>
                <a:off x="1705" y="1892"/>
                <a:ext cx="416" cy="672"/>
              </a:xfrm>
              <a:prstGeom prst="rect">
                <a:avLst/>
              </a:prstGeom>
              <a:gradFill rotWithShape="0">
                <a:gsLst>
                  <a:gs pos="0">
                    <a:srgbClr val="8200CA"/>
                  </a:gs>
                  <a:gs pos="100000">
                    <a:schemeClr val="accent1"/>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rgbClr val="8200CA"/>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92" name="Line 220">
                <a:extLst>
                  <a:ext uri="{FF2B5EF4-FFF2-40B4-BE49-F238E27FC236}">
                    <a16:creationId xmlns:a16="http://schemas.microsoft.com/office/drawing/2014/main" id="{F6528EDB-D7DD-5226-49BB-422808F721A3}"/>
                  </a:ext>
                </a:extLst>
              </p:cNvPr>
              <p:cNvSpPr>
                <a:spLocks noChangeShapeType="1"/>
              </p:cNvSpPr>
              <p:nvPr/>
            </p:nvSpPr>
            <p:spPr bwMode="auto">
              <a:xfrm>
                <a:off x="1711"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3393" name="Line 221">
                <a:extLst>
                  <a:ext uri="{FF2B5EF4-FFF2-40B4-BE49-F238E27FC236}">
                    <a16:creationId xmlns:a16="http://schemas.microsoft.com/office/drawing/2014/main" id="{EB0A8A9E-9CEE-4478-1224-E6B7BC00F50C}"/>
                  </a:ext>
                </a:extLst>
              </p:cNvPr>
              <p:cNvSpPr>
                <a:spLocks noChangeShapeType="1"/>
              </p:cNvSpPr>
              <p:nvPr/>
            </p:nvSpPr>
            <p:spPr bwMode="auto">
              <a:xfrm flipH="1">
                <a:off x="1705"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grpSp>
          <p:nvGrpSpPr>
            <p:cNvPr id="93270" name="Group 222">
              <a:extLst>
                <a:ext uri="{FF2B5EF4-FFF2-40B4-BE49-F238E27FC236}">
                  <a16:creationId xmlns:a16="http://schemas.microsoft.com/office/drawing/2014/main" id="{9ACAF049-3F6B-2C1F-9195-3430A3365B5F}"/>
                </a:ext>
              </a:extLst>
            </p:cNvPr>
            <p:cNvGrpSpPr>
              <a:grpSpLocks/>
            </p:cNvGrpSpPr>
            <p:nvPr/>
          </p:nvGrpSpPr>
          <p:grpSpPr bwMode="auto">
            <a:xfrm>
              <a:off x="672" y="2400"/>
              <a:ext cx="96" cy="290"/>
              <a:chOff x="1484" y="1054"/>
              <a:chExt cx="466" cy="1154"/>
            </a:xfrm>
          </p:grpSpPr>
          <p:sp>
            <p:nvSpPr>
              <p:cNvPr id="93376" name="Freeform 223">
                <a:extLst>
                  <a:ext uri="{FF2B5EF4-FFF2-40B4-BE49-F238E27FC236}">
                    <a16:creationId xmlns:a16="http://schemas.microsoft.com/office/drawing/2014/main" id="{15A11B9D-F843-7470-E5FF-90AA30936AFE}"/>
                  </a:ext>
                </a:extLst>
              </p:cNvPr>
              <p:cNvSpPr>
                <a:spLocks/>
              </p:cNvSpPr>
              <p:nvPr/>
            </p:nvSpPr>
            <p:spPr bwMode="auto">
              <a:xfrm>
                <a:off x="1484" y="1292"/>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accent1">
                  <a:alpha val="50195"/>
                </a:schemeClr>
              </a:solidFill>
              <a:ln w="19050"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77" name="Line 224">
                <a:extLst>
                  <a:ext uri="{FF2B5EF4-FFF2-40B4-BE49-F238E27FC236}">
                    <a16:creationId xmlns:a16="http://schemas.microsoft.com/office/drawing/2014/main" id="{85E861F3-492B-DFCC-4B79-0BD3DB67E499}"/>
                  </a:ext>
                </a:extLst>
              </p:cNvPr>
              <p:cNvSpPr>
                <a:spLocks noChangeShapeType="1"/>
              </p:cNvSpPr>
              <p:nvPr/>
            </p:nvSpPr>
            <p:spPr bwMode="auto">
              <a:xfrm flipV="1">
                <a:off x="1714" y="1296"/>
                <a:ext cx="0" cy="91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78" name="Freeform 225">
                <a:extLst>
                  <a:ext uri="{FF2B5EF4-FFF2-40B4-BE49-F238E27FC236}">
                    <a16:creationId xmlns:a16="http://schemas.microsoft.com/office/drawing/2014/main" id="{6251A240-9C7D-AACC-828F-DD2EDEC8F8CD}"/>
                  </a:ext>
                </a:extLst>
              </p:cNvPr>
              <p:cNvSpPr>
                <a:spLocks/>
              </p:cNvSpPr>
              <p:nvPr/>
            </p:nvSpPr>
            <p:spPr bwMode="auto">
              <a:xfrm>
                <a:off x="1507" y="2034"/>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79" name="Freeform 226">
                <a:extLst>
                  <a:ext uri="{FF2B5EF4-FFF2-40B4-BE49-F238E27FC236}">
                    <a16:creationId xmlns:a16="http://schemas.microsoft.com/office/drawing/2014/main" id="{992F47CB-AFCC-E18B-3E4E-833592F65527}"/>
                  </a:ext>
                </a:extLst>
              </p:cNvPr>
              <p:cNvSpPr>
                <a:spLocks/>
              </p:cNvSpPr>
              <p:nvPr/>
            </p:nvSpPr>
            <p:spPr bwMode="auto">
              <a:xfrm>
                <a:off x="1484" y="2049"/>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0" name="Freeform 227">
                <a:extLst>
                  <a:ext uri="{FF2B5EF4-FFF2-40B4-BE49-F238E27FC236}">
                    <a16:creationId xmlns:a16="http://schemas.microsoft.com/office/drawing/2014/main" id="{F709240D-10C9-8405-50A6-A4E0F146355A}"/>
                  </a:ext>
                </a:extLst>
              </p:cNvPr>
              <p:cNvSpPr>
                <a:spLocks/>
              </p:cNvSpPr>
              <p:nvPr/>
            </p:nvSpPr>
            <p:spPr bwMode="auto">
              <a:xfrm>
                <a:off x="1529" y="1944"/>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1" name="Freeform 228">
                <a:extLst>
                  <a:ext uri="{FF2B5EF4-FFF2-40B4-BE49-F238E27FC236}">
                    <a16:creationId xmlns:a16="http://schemas.microsoft.com/office/drawing/2014/main" id="{010EFAAD-4A86-4E45-98EC-3CD555BE5323}"/>
                  </a:ext>
                </a:extLst>
              </p:cNvPr>
              <p:cNvSpPr>
                <a:spLocks/>
              </p:cNvSpPr>
              <p:nvPr/>
            </p:nvSpPr>
            <p:spPr bwMode="auto">
              <a:xfrm>
                <a:off x="1554" y="1863"/>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2" name="Freeform 229">
                <a:extLst>
                  <a:ext uri="{FF2B5EF4-FFF2-40B4-BE49-F238E27FC236}">
                    <a16:creationId xmlns:a16="http://schemas.microsoft.com/office/drawing/2014/main" id="{E8A9D52E-5ABC-B12A-C165-457645012505}"/>
                  </a:ext>
                </a:extLst>
              </p:cNvPr>
              <p:cNvSpPr>
                <a:spLocks/>
              </p:cNvSpPr>
              <p:nvPr/>
            </p:nvSpPr>
            <p:spPr bwMode="auto">
              <a:xfrm>
                <a:off x="1577" y="1781"/>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3" name="Freeform 230">
                <a:extLst>
                  <a:ext uri="{FF2B5EF4-FFF2-40B4-BE49-F238E27FC236}">
                    <a16:creationId xmlns:a16="http://schemas.microsoft.com/office/drawing/2014/main" id="{26D49231-4C4D-BB2E-0426-4F60644BEE3A}"/>
                  </a:ext>
                </a:extLst>
              </p:cNvPr>
              <p:cNvSpPr>
                <a:spLocks/>
              </p:cNvSpPr>
              <p:nvPr/>
            </p:nvSpPr>
            <p:spPr bwMode="auto">
              <a:xfrm>
                <a:off x="1597" y="1702"/>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4" name="Freeform 231">
                <a:extLst>
                  <a:ext uri="{FF2B5EF4-FFF2-40B4-BE49-F238E27FC236}">
                    <a16:creationId xmlns:a16="http://schemas.microsoft.com/office/drawing/2014/main" id="{C40C57EE-3AC7-0807-DF69-BAF70BEFEAAA}"/>
                  </a:ext>
                </a:extLst>
              </p:cNvPr>
              <p:cNvSpPr>
                <a:spLocks/>
              </p:cNvSpPr>
              <p:nvPr/>
            </p:nvSpPr>
            <p:spPr bwMode="auto">
              <a:xfrm>
                <a:off x="1622" y="1622"/>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5" name="Freeform 232">
                <a:extLst>
                  <a:ext uri="{FF2B5EF4-FFF2-40B4-BE49-F238E27FC236}">
                    <a16:creationId xmlns:a16="http://schemas.microsoft.com/office/drawing/2014/main" id="{52B2D881-45CC-7A4D-D60A-0C1E6FEF17EA}"/>
                  </a:ext>
                </a:extLst>
              </p:cNvPr>
              <p:cNvSpPr>
                <a:spLocks/>
              </p:cNvSpPr>
              <p:nvPr/>
            </p:nvSpPr>
            <p:spPr bwMode="auto">
              <a:xfrm>
                <a:off x="1639" y="1556"/>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6" name="Freeform 233">
                <a:extLst>
                  <a:ext uri="{FF2B5EF4-FFF2-40B4-BE49-F238E27FC236}">
                    <a16:creationId xmlns:a16="http://schemas.microsoft.com/office/drawing/2014/main" id="{AF8AB9F6-0112-D24E-7E7D-A31A203FDD96}"/>
                  </a:ext>
                </a:extLst>
              </p:cNvPr>
              <p:cNvSpPr>
                <a:spLocks/>
              </p:cNvSpPr>
              <p:nvPr/>
            </p:nvSpPr>
            <p:spPr bwMode="auto">
              <a:xfrm>
                <a:off x="1659" y="1484"/>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7" name="Freeform 234">
                <a:extLst>
                  <a:ext uri="{FF2B5EF4-FFF2-40B4-BE49-F238E27FC236}">
                    <a16:creationId xmlns:a16="http://schemas.microsoft.com/office/drawing/2014/main" id="{56280E89-0738-9FD5-5872-F3EF3920D747}"/>
                  </a:ext>
                </a:extLst>
              </p:cNvPr>
              <p:cNvSpPr>
                <a:spLocks/>
              </p:cNvSpPr>
              <p:nvPr/>
            </p:nvSpPr>
            <p:spPr bwMode="auto">
              <a:xfrm>
                <a:off x="1679" y="1415"/>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8" name="Freeform 235">
                <a:extLst>
                  <a:ext uri="{FF2B5EF4-FFF2-40B4-BE49-F238E27FC236}">
                    <a16:creationId xmlns:a16="http://schemas.microsoft.com/office/drawing/2014/main" id="{6087B298-1814-567B-022D-3DC7C1694B71}"/>
                  </a:ext>
                </a:extLst>
              </p:cNvPr>
              <p:cNvSpPr>
                <a:spLocks/>
              </p:cNvSpPr>
              <p:nvPr/>
            </p:nvSpPr>
            <p:spPr bwMode="auto">
              <a:xfrm>
                <a:off x="1733" y="1130"/>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89" name="Freeform 236">
                <a:extLst>
                  <a:ext uri="{FF2B5EF4-FFF2-40B4-BE49-F238E27FC236}">
                    <a16:creationId xmlns:a16="http://schemas.microsoft.com/office/drawing/2014/main" id="{DDA902D2-91B2-65E4-6352-3141B67DA1B5}"/>
                  </a:ext>
                </a:extLst>
              </p:cNvPr>
              <p:cNvSpPr>
                <a:spLocks/>
              </p:cNvSpPr>
              <p:nvPr/>
            </p:nvSpPr>
            <p:spPr bwMode="auto">
              <a:xfrm rot="-5964040">
                <a:off x="1509" y="112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90" name="Freeform 237">
                <a:extLst>
                  <a:ext uri="{FF2B5EF4-FFF2-40B4-BE49-F238E27FC236}">
                    <a16:creationId xmlns:a16="http://schemas.microsoft.com/office/drawing/2014/main" id="{CE7E3355-3395-647B-37DE-0159BE2ECE57}"/>
                  </a:ext>
                </a:extLst>
              </p:cNvPr>
              <p:cNvSpPr>
                <a:spLocks/>
              </p:cNvSpPr>
              <p:nvPr/>
            </p:nvSpPr>
            <p:spPr bwMode="auto">
              <a:xfrm rot="-2960888">
                <a:off x="1620" y="106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grpSp>
          <p:nvGrpSpPr>
            <p:cNvPr id="93271" name="Group 238">
              <a:extLst>
                <a:ext uri="{FF2B5EF4-FFF2-40B4-BE49-F238E27FC236}">
                  <a16:creationId xmlns:a16="http://schemas.microsoft.com/office/drawing/2014/main" id="{94577C2D-5608-028E-62BD-F3D72D791F0B}"/>
                </a:ext>
              </a:extLst>
            </p:cNvPr>
            <p:cNvGrpSpPr>
              <a:grpSpLocks/>
            </p:cNvGrpSpPr>
            <p:nvPr/>
          </p:nvGrpSpPr>
          <p:grpSpPr bwMode="auto">
            <a:xfrm>
              <a:off x="672" y="2736"/>
              <a:ext cx="96" cy="290"/>
              <a:chOff x="1484" y="1054"/>
              <a:chExt cx="466" cy="1154"/>
            </a:xfrm>
          </p:grpSpPr>
          <p:sp>
            <p:nvSpPr>
              <p:cNvPr id="93361" name="Freeform 239">
                <a:extLst>
                  <a:ext uri="{FF2B5EF4-FFF2-40B4-BE49-F238E27FC236}">
                    <a16:creationId xmlns:a16="http://schemas.microsoft.com/office/drawing/2014/main" id="{9043AE91-3809-72E6-11EC-9BB301750BA3}"/>
                  </a:ext>
                </a:extLst>
              </p:cNvPr>
              <p:cNvSpPr>
                <a:spLocks/>
              </p:cNvSpPr>
              <p:nvPr/>
            </p:nvSpPr>
            <p:spPr bwMode="auto">
              <a:xfrm>
                <a:off x="1484" y="1292"/>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accent1">
                  <a:alpha val="50195"/>
                </a:schemeClr>
              </a:solidFill>
              <a:ln w="19050"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62" name="Line 240">
                <a:extLst>
                  <a:ext uri="{FF2B5EF4-FFF2-40B4-BE49-F238E27FC236}">
                    <a16:creationId xmlns:a16="http://schemas.microsoft.com/office/drawing/2014/main" id="{00031A76-7C84-56D3-A014-BCC61EA18C60}"/>
                  </a:ext>
                </a:extLst>
              </p:cNvPr>
              <p:cNvSpPr>
                <a:spLocks noChangeShapeType="1"/>
              </p:cNvSpPr>
              <p:nvPr/>
            </p:nvSpPr>
            <p:spPr bwMode="auto">
              <a:xfrm flipV="1">
                <a:off x="1714" y="1296"/>
                <a:ext cx="0" cy="91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63" name="Freeform 241">
                <a:extLst>
                  <a:ext uri="{FF2B5EF4-FFF2-40B4-BE49-F238E27FC236}">
                    <a16:creationId xmlns:a16="http://schemas.microsoft.com/office/drawing/2014/main" id="{E4273CDC-2FA4-1D3E-180D-E7C54FF177BD}"/>
                  </a:ext>
                </a:extLst>
              </p:cNvPr>
              <p:cNvSpPr>
                <a:spLocks/>
              </p:cNvSpPr>
              <p:nvPr/>
            </p:nvSpPr>
            <p:spPr bwMode="auto">
              <a:xfrm>
                <a:off x="1507" y="2034"/>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64" name="Freeform 242">
                <a:extLst>
                  <a:ext uri="{FF2B5EF4-FFF2-40B4-BE49-F238E27FC236}">
                    <a16:creationId xmlns:a16="http://schemas.microsoft.com/office/drawing/2014/main" id="{8F8FEBD7-6A4A-193B-3DB6-A86AE159F35A}"/>
                  </a:ext>
                </a:extLst>
              </p:cNvPr>
              <p:cNvSpPr>
                <a:spLocks/>
              </p:cNvSpPr>
              <p:nvPr/>
            </p:nvSpPr>
            <p:spPr bwMode="auto">
              <a:xfrm>
                <a:off x="1484" y="2049"/>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65" name="Freeform 243">
                <a:extLst>
                  <a:ext uri="{FF2B5EF4-FFF2-40B4-BE49-F238E27FC236}">
                    <a16:creationId xmlns:a16="http://schemas.microsoft.com/office/drawing/2014/main" id="{A8475B8A-3535-7DBA-E33D-6932351A42CC}"/>
                  </a:ext>
                </a:extLst>
              </p:cNvPr>
              <p:cNvSpPr>
                <a:spLocks/>
              </p:cNvSpPr>
              <p:nvPr/>
            </p:nvSpPr>
            <p:spPr bwMode="auto">
              <a:xfrm>
                <a:off x="1529" y="1944"/>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66" name="Freeform 244">
                <a:extLst>
                  <a:ext uri="{FF2B5EF4-FFF2-40B4-BE49-F238E27FC236}">
                    <a16:creationId xmlns:a16="http://schemas.microsoft.com/office/drawing/2014/main" id="{52702111-74A8-8861-F7A2-C8E69EB174BF}"/>
                  </a:ext>
                </a:extLst>
              </p:cNvPr>
              <p:cNvSpPr>
                <a:spLocks/>
              </p:cNvSpPr>
              <p:nvPr/>
            </p:nvSpPr>
            <p:spPr bwMode="auto">
              <a:xfrm>
                <a:off x="1554" y="1863"/>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67" name="Freeform 245">
                <a:extLst>
                  <a:ext uri="{FF2B5EF4-FFF2-40B4-BE49-F238E27FC236}">
                    <a16:creationId xmlns:a16="http://schemas.microsoft.com/office/drawing/2014/main" id="{06A7C44B-832D-D842-1AF0-761187285C3B}"/>
                  </a:ext>
                </a:extLst>
              </p:cNvPr>
              <p:cNvSpPr>
                <a:spLocks/>
              </p:cNvSpPr>
              <p:nvPr/>
            </p:nvSpPr>
            <p:spPr bwMode="auto">
              <a:xfrm>
                <a:off x="1577" y="1781"/>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68" name="Freeform 246">
                <a:extLst>
                  <a:ext uri="{FF2B5EF4-FFF2-40B4-BE49-F238E27FC236}">
                    <a16:creationId xmlns:a16="http://schemas.microsoft.com/office/drawing/2014/main" id="{AF831065-0ED1-0B79-4666-20C01A1D6419}"/>
                  </a:ext>
                </a:extLst>
              </p:cNvPr>
              <p:cNvSpPr>
                <a:spLocks/>
              </p:cNvSpPr>
              <p:nvPr/>
            </p:nvSpPr>
            <p:spPr bwMode="auto">
              <a:xfrm>
                <a:off x="1597" y="1702"/>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69" name="Freeform 247">
                <a:extLst>
                  <a:ext uri="{FF2B5EF4-FFF2-40B4-BE49-F238E27FC236}">
                    <a16:creationId xmlns:a16="http://schemas.microsoft.com/office/drawing/2014/main" id="{B4869DB1-AA15-3143-4BEF-A0F5D8647F78}"/>
                  </a:ext>
                </a:extLst>
              </p:cNvPr>
              <p:cNvSpPr>
                <a:spLocks/>
              </p:cNvSpPr>
              <p:nvPr/>
            </p:nvSpPr>
            <p:spPr bwMode="auto">
              <a:xfrm>
                <a:off x="1622" y="1622"/>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70" name="Freeform 248">
                <a:extLst>
                  <a:ext uri="{FF2B5EF4-FFF2-40B4-BE49-F238E27FC236}">
                    <a16:creationId xmlns:a16="http://schemas.microsoft.com/office/drawing/2014/main" id="{298A1407-08B6-EA26-9F58-40FEFF5B06BD}"/>
                  </a:ext>
                </a:extLst>
              </p:cNvPr>
              <p:cNvSpPr>
                <a:spLocks/>
              </p:cNvSpPr>
              <p:nvPr/>
            </p:nvSpPr>
            <p:spPr bwMode="auto">
              <a:xfrm>
                <a:off x="1639" y="1556"/>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71" name="Freeform 249">
                <a:extLst>
                  <a:ext uri="{FF2B5EF4-FFF2-40B4-BE49-F238E27FC236}">
                    <a16:creationId xmlns:a16="http://schemas.microsoft.com/office/drawing/2014/main" id="{B4C7CDFD-55E8-1D66-FC9A-C372C8557319}"/>
                  </a:ext>
                </a:extLst>
              </p:cNvPr>
              <p:cNvSpPr>
                <a:spLocks/>
              </p:cNvSpPr>
              <p:nvPr/>
            </p:nvSpPr>
            <p:spPr bwMode="auto">
              <a:xfrm>
                <a:off x="1659" y="1484"/>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72" name="Freeform 250">
                <a:extLst>
                  <a:ext uri="{FF2B5EF4-FFF2-40B4-BE49-F238E27FC236}">
                    <a16:creationId xmlns:a16="http://schemas.microsoft.com/office/drawing/2014/main" id="{F9B65CC2-FAB8-8E8D-6EF4-D6B340F2DB8C}"/>
                  </a:ext>
                </a:extLst>
              </p:cNvPr>
              <p:cNvSpPr>
                <a:spLocks/>
              </p:cNvSpPr>
              <p:nvPr/>
            </p:nvSpPr>
            <p:spPr bwMode="auto">
              <a:xfrm>
                <a:off x="1679" y="1415"/>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73" name="Freeform 251">
                <a:extLst>
                  <a:ext uri="{FF2B5EF4-FFF2-40B4-BE49-F238E27FC236}">
                    <a16:creationId xmlns:a16="http://schemas.microsoft.com/office/drawing/2014/main" id="{20577659-79CE-5AAC-6F89-862F961CA56D}"/>
                  </a:ext>
                </a:extLst>
              </p:cNvPr>
              <p:cNvSpPr>
                <a:spLocks/>
              </p:cNvSpPr>
              <p:nvPr/>
            </p:nvSpPr>
            <p:spPr bwMode="auto">
              <a:xfrm>
                <a:off x="1733" y="1130"/>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74" name="Freeform 252">
                <a:extLst>
                  <a:ext uri="{FF2B5EF4-FFF2-40B4-BE49-F238E27FC236}">
                    <a16:creationId xmlns:a16="http://schemas.microsoft.com/office/drawing/2014/main" id="{AE0358DB-1AC5-0598-8451-30E3962F964F}"/>
                  </a:ext>
                </a:extLst>
              </p:cNvPr>
              <p:cNvSpPr>
                <a:spLocks/>
              </p:cNvSpPr>
              <p:nvPr/>
            </p:nvSpPr>
            <p:spPr bwMode="auto">
              <a:xfrm rot="-5964040">
                <a:off x="1509" y="112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75" name="Freeform 253">
                <a:extLst>
                  <a:ext uri="{FF2B5EF4-FFF2-40B4-BE49-F238E27FC236}">
                    <a16:creationId xmlns:a16="http://schemas.microsoft.com/office/drawing/2014/main" id="{5FEA2336-F7DF-37EA-530F-B918E3E6BECD}"/>
                  </a:ext>
                </a:extLst>
              </p:cNvPr>
              <p:cNvSpPr>
                <a:spLocks/>
              </p:cNvSpPr>
              <p:nvPr/>
            </p:nvSpPr>
            <p:spPr bwMode="auto">
              <a:xfrm rot="-2960888">
                <a:off x="1620" y="106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93272" name="Line 254">
              <a:extLst>
                <a:ext uri="{FF2B5EF4-FFF2-40B4-BE49-F238E27FC236}">
                  <a16:creationId xmlns:a16="http://schemas.microsoft.com/office/drawing/2014/main" id="{2D0020D1-4453-3181-53E9-DFF64F9DB4D4}"/>
                </a:ext>
              </a:extLst>
            </p:cNvPr>
            <p:cNvSpPr>
              <a:spLocks noChangeShapeType="1"/>
            </p:cNvSpPr>
            <p:nvPr/>
          </p:nvSpPr>
          <p:spPr bwMode="auto">
            <a:xfrm flipV="1">
              <a:off x="768" y="2832"/>
              <a:ext cx="240" cy="96"/>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73" name="Line 255">
              <a:extLst>
                <a:ext uri="{FF2B5EF4-FFF2-40B4-BE49-F238E27FC236}">
                  <a16:creationId xmlns:a16="http://schemas.microsoft.com/office/drawing/2014/main" id="{F4539379-C766-22CE-F392-0459BD7B63ED}"/>
                </a:ext>
              </a:extLst>
            </p:cNvPr>
            <p:cNvSpPr>
              <a:spLocks noChangeShapeType="1"/>
            </p:cNvSpPr>
            <p:nvPr/>
          </p:nvSpPr>
          <p:spPr bwMode="auto">
            <a:xfrm>
              <a:off x="720" y="2592"/>
              <a:ext cx="288" cy="192"/>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74" name="Text Box 256">
              <a:extLst>
                <a:ext uri="{FF2B5EF4-FFF2-40B4-BE49-F238E27FC236}">
                  <a16:creationId xmlns:a16="http://schemas.microsoft.com/office/drawing/2014/main" id="{602990BA-D705-96A9-F6B0-90E49EEEBB06}"/>
                </a:ext>
              </a:extLst>
            </p:cNvPr>
            <p:cNvSpPr txBox="1">
              <a:spLocks noChangeArrowheads="1"/>
            </p:cNvSpPr>
            <p:nvPr/>
          </p:nvSpPr>
          <p:spPr bwMode="auto">
            <a:xfrm>
              <a:off x="515" y="3024"/>
              <a:ext cx="400"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Node B</a:t>
              </a:r>
            </a:p>
          </p:txBody>
        </p:sp>
        <p:sp>
          <p:nvSpPr>
            <p:cNvPr id="93275" name="Text Box 257">
              <a:extLst>
                <a:ext uri="{FF2B5EF4-FFF2-40B4-BE49-F238E27FC236}">
                  <a16:creationId xmlns:a16="http://schemas.microsoft.com/office/drawing/2014/main" id="{9D0CB9AC-32DF-1A86-3F5E-4581034A4E5B}"/>
                </a:ext>
              </a:extLst>
            </p:cNvPr>
            <p:cNvSpPr txBox="1">
              <a:spLocks noChangeArrowheads="1"/>
            </p:cNvSpPr>
            <p:nvPr/>
          </p:nvSpPr>
          <p:spPr bwMode="auto">
            <a:xfrm>
              <a:off x="1000" y="2880"/>
              <a:ext cx="29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RNC</a:t>
              </a:r>
            </a:p>
          </p:txBody>
        </p:sp>
        <p:sp>
          <p:nvSpPr>
            <p:cNvPr id="93276" name="Rectangle 258">
              <a:extLst>
                <a:ext uri="{FF2B5EF4-FFF2-40B4-BE49-F238E27FC236}">
                  <a16:creationId xmlns:a16="http://schemas.microsoft.com/office/drawing/2014/main" id="{39B79A68-C259-5FFF-252B-3E9584936F85}"/>
                </a:ext>
              </a:extLst>
            </p:cNvPr>
            <p:cNvSpPr>
              <a:spLocks noChangeArrowheads="1"/>
            </p:cNvSpPr>
            <p:nvPr/>
          </p:nvSpPr>
          <p:spPr bwMode="auto">
            <a:xfrm>
              <a:off x="528" y="2581"/>
              <a:ext cx="1008" cy="309"/>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277" name="Text Box 259">
              <a:extLst>
                <a:ext uri="{FF2B5EF4-FFF2-40B4-BE49-F238E27FC236}">
                  <a16:creationId xmlns:a16="http://schemas.microsoft.com/office/drawing/2014/main" id="{2D9680A0-D459-9FAC-1052-ED4C3E43EFEE}"/>
                </a:ext>
              </a:extLst>
            </p:cNvPr>
            <p:cNvSpPr txBox="1">
              <a:spLocks noChangeArrowheads="1"/>
            </p:cNvSpPr>
            <p:nvPr/>
          </p:nvSpPr>
          <p:spPr bwMode="auto">
            <a:xfrm>
              <a:off x="910" y="2304"/>
              <a:ext cx="285"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RNS</a:t>
              </a:r>
            </a:p>
          </p:txBody>
        </p:sp>
        <p:grpSp>
          <p:nvGrpSpPr>
            <p:cNvPr id="93278" name="Group 260">
              <a:extLst>
                <a:ext uri="{FF2B5EF4-FFF2-40B4-BE49-F238E27FC236}">
                  <a16:creationId xmlns:a16="http://schemas.microsoft.com/office/drawing/2014/main" id="{007631D1-0678-F7A6-B342-8A973D8AA3F8}"/>
                </a:ext>
              </a:extLst>
            </p:cNvPr>
            <p:cNvGrpSpPr>
              <a:grpSpLocks/>
            </p:cNvGrpSpPr>
            <p:nvPr/>
          </p:nvGrpSpPr>
          <p:grpSpPr bwMode="auto">
            <a:xfrm>
              <a:off x="738" y="2544"/>
              <a:ext cx="236" cy="192"/>
              <a:chOff x="1602" y="1440"/>
              <a:chExt cx="236" cy="192"/>
            </a:xfrm>
          </p:grpSpPr>
          <p:sp>
            <p:nvSpPr>
              <p:cNvPr id="93359" name="Text Box 261">
                <a:extLst>
                  <a:ext uri="{FF2B5EF4-FFF2-40B4-BE49-F238E27FC236}">
                    <a16:creationId xmlns:a16="http://schemas.microsoft.com/office/drawing/2014/main" id="{B55EF2B3-1079-25EA-314F-5A6A49BCF109}"/>
                  </a:ext>
                </a:extLst>
              </p:cNvPr>
              <p:cNvSpPr txBox="1">
                <a:spLocks noChangeArrowheads="1"/>
              </p:cNvSpPr>
              <p:nvPr/>
            </p:nvSpPr>
            <p:spPr bwMode="auto">
              <a:xfrm>
                <a:off x="1602" y="1440"/>
                <a:ext cx="236"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Iub</a:t>
                </a:r>
              </a:p>
            </p:txBody>
          </p:sp>
          <p:sp>
            <p:nvSpPr>
              <p:cNvPr id="93360" name="Line 262">
                <a:extLst>
                  <a:ext uri="{FF2B5EF4-FFF2-40B4-BE49-F238E27FC236}">
                    <a16:creationId xmlns:a16="http://schemas.microsoft.com/office/drawing/2014/main" id="{909C1AE8-6F01-9F6C-EB9F-94498D3E0D32}"/>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3279" name="Group 263">
              <a:extLst>
                <a:ext uri="{FF2B5EF4-FFF2-40B4-BE49-F238E27FC236}">
                  <a16:creationId xmlns:a16="http://schemas.microsoft.com/office/drawing/2014/main" id="{E71D0BF5-D3C9-7CE3-0A25-50A83DCA5D45}"/>
                </a:ext>
              </a:extLst>
            </p:cNvPr>
            <p:cNvGrpSpPr>
              <a:grpSpLocks/>
            </p:cNvGrpSpPr>
            <p:nvPr/>
          </p:nvGrpSpPr>
          <p:grpSpPr bwMode="auto">
            <a:xfrm>
              <a:off x="240" y="2544"/>
              <a:ext cx="96" cy="336"/>
              <a:chOff x="3306" y="3193"/>
              <a:chExt cx="190" cy="666"/>
            </a:xfrm>
          </p:grpSpPr>
          <p:sp>
            <p:nvSpPr>
              <p:cNvPr id="93342" name="AutoShape 264">
                <a:extLst>
                  <a:ext uri="{FF2B5EF4-FFF2-40B4-BE49-F238E27FC236}">
                    <a16:creationId xmlns:a16="http://schemas.microsoft.com/office/drawing/2014/main" id="{14C698F0-8F56-7B5D-2A38-3006F4E4B51A}"/>
                  </a:ext>
                </a:extLst>
              </p:cNvPr>
              <p:cNvSpPr>
                <a:spLocks noChangeArrowheads="1"/>
              </p:cNvSpPr>
              <p:nvPr/>
            </p:nvSpPr>
            <p:spPr bwMode="auto">
              <a:xfrm>
                <a:off x="3306" y="3400"/>
                <a:ext cx="190" cy="459"/>
              </a:xfrm>
              <a:prstGeom prst="roundRect">
                <a:avLst>
                  <a:gd name="adj" fmla="val 16667"/>
                </a:avLst>
              </a:prstGeom>
              <a:solidFill>
                <a:schemeClr val="accent1"/>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43" name="Rectangle 265">
                <a:extLst>
                  <a:ext uri="{FF2B5EF4-FFF2-40B4-BE49-F238E27FC236}">
                    <a16:creationId xmlns:a16="http://schemas.microsoft.com/office/drawing/2014/main" id="{210F5517-47D6-898F-6BBA-A7241E05EBF8}"/>
                  </a:ext>
                </a:extLst>
              </p:cNvPr>
              <p:cNvSpPr>
                <a:spLocks noChangeArrowheads="1"/>
              </p:cNvSpPr>
              <p:nvPr/>
            </p:nvSpPr>
            <p:spPr bwMode="auto">
              <a:xfrm>
                <a:off x="3325" y="3444"/>
                <a:ext cx="152"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44" name="AutoShape 266">
                <a:extLst>
                  <a:ext uri="{FF2B5EF4-FFF2-40B4-BE49-F238E27FC236}">
                    <a16:creationId xmlns:a16="http://schemas.microsoft.com/office/drawing/2014/main" id="{BDAD9195-205A-5B93-FDFC-783E385D39E5}"/>
                  </a:ext>
                </a:extLst>
              </p:cNvPr>
              <p:cNvSpPr>
                <a:spLocks noChangeArrowheads="1"/>
              </p:cNvSpPr>
              <p:nvPr/>
            </p:nvSpPr>
            <p:spPr bwMode="auto">
              <a:xfrm>
                <a:off x="3324" y="3556"/>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45" name="AutoShape 267">
                <a:extLst>
                  <a:ext uri="{FF2B5EF4-FFF2-40B4-BE49-F238E27FC236}">
                    <a16:creationId xmlns:a16="http://schemas.microsoft.com/office/drawing/2014/main" id="{B4172612-0090-3629-4197-DECD64700B18}"/>
                  </a:ext>
                </a:extLst>
              </p:cNvPr>
              <p:cNvSpPr>
                <a:spLocks noChangeArrowheads="1"/>
              </p:cNvSpPr>
              <p:nvPr/>
            </p:nvSpPr>
            <p:spPr bwMode="auto">
              <a:xfrm>
                <a:off x="3379" y="3557"/>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46" name="AutoShape 268">
                <a:extLst>
                  <a:ext uri="{FF2B5EF4-FFF2-40B4-BE49-F238E27FC236}">
                    <a16:creationId xmlns:a16="http://schemas.microsoft.com/office/drawing/2014/main" id="{2B62DABF-A927-09C9-5760-40E14FBFED53}"/>
                  </a:ext>
                </a:extLst>
              </p:cNvPr>
              <p:cNvSpPr>
                <a:spLocks noChangeArrowheads="1"/>
              </p:cNvSpPr>
              <p:nvPr/>
            </p:nvSpPr>
            <p:spPr bwMode="auto">
              <a:xfrm>
                <a:off x="3435" y="3556"/>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47" name="AutoShape 269">
                <a:extLst>
                  <a:ext uri="{FF2B5EF4-FFF2-40B4-BE49-F238E27FC236}">
                    <a16:creationId xmlns:a16="http://schemas.microsoft.com/office/drawing/2014/main" id="{C2399FC0-1F34-9664-76B5-2C4A7360F704}"/>
                  </a:ext>
                </a:extLst>
              </p:cNvPr>
              <p:cNvSpPr>
                <a:spLocks noChangeArrowheads="1"/>
              </p:cNvSpPr>
              <p:nvPr/>
            </p:nvSpPr>
            <p:spPr bwMode="auto">
              <a:xfrm>
                <a:off x="3323" y="360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48" name="AutoShape 270">
                <a:extLst>
                  <a:ext uri="{FF2B5EF4-FFF2-40B4-BE49-F238E27FC236}">
                    <a16:creationId xmlns:a16="http://schemas.microsoft.com/office/drawing/2014/main" id="{144AF06E-F151-F974-C14C-ED8DCD8A8D7B}"/>
                  </a:ext>
                </a:extLst>
              </p:cNvPr>
              <p:cNvSpPr>
                <a:spLocks noChangeArrowheads="1"/>
              </p:cNvSpPr>
              <p:nvPr/>
            </p:nvSpPr>
            <p:spPr bwMode="auto">
              <a:xfrm>
                <a:off x="3378" y="3609"/>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49" name="AutoShape 271">
                <a:extLst>
                  <a:ext uri="{FF2B5EF4-FFF2-40B4-BE49-F238E27FC236}">
                    <a16:creationId xmlns:a16="http://schemas.microsoft.com/office/drawing/2014/main" id="{49F582E6-09D9-7DFA-159E-20D0E7099588}"/>
                  </a:ext>
                </a:extLst>
              </p:cNvPr>
              <p:cNvSpPr>
                <a:spLocks noChangeArrowheads="1"/>
              </p:cNvSpPr>
              <p:nvPr/>
            </p:nvSpPr>
            <p:spPr bwMode="auto">
              <a:xfrm>
                <a:off x="3434" y="360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50" name="AutoShape 272">
                <a:extLst>
                  <a:ext uri="{FF2B5EF4-FFF2-40B4-BE49-F238E27FC236}">
                    <a16:creationId xmlns:a16="http://schemas.microsoft.com/office/drawing/2014/main" id="{896B8626-9A17-8FA8-2D18-32C10865040E}"/>
                  </a:ext>
                </a:extLst>
              </p:cNvPr>
              <p:cNvSpPr>
                <a:spLocks noChangeArrowheads="1"/>
              </p:cNvSpPr>
              <p:nvPr/>
            </p:nvSpPr>
            <p:spPr bwMode="auto">
              <a:xfrm>
                <a:off x="3323" y="365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51" name="AutoShape 273">
                <a:extLst>
                  <a:ext uri="{FF2B5EF4-FFF2-40B4-BE49-F238E27FC236}">
                    <a16:creationId xmlns:a16="http://schemas.microsoft.com/office/drawing/2014/main" id="{BDFA1CCE-C7F5-487E-77FE-7D591EB6A204}"/>
                  </a:ext>
                </a:extLst>
              </p:cNvPr>
              <p:cNvSpPr>
                <a:spLocks noChangeArrowheads="1"/>
              </p:cNvSpPr>
              <p:nvPr/>
            </p:nvSpPr>
            <p:spPr bwMode="auto">
              <a:xfrm>
                <a:off x="3378" y="3659"/>
                <a:ext cx="39" cy="39"/>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52" name="AutoShape 274">
                <a:extLst>
                  <a:ext uri="{FF2B5EF4-FFF2-40B4-BE49-F238E27FC236}">
                    <a16:creationId xmlns:a16="http://schemas.microsoft.com/office/drawing/2014/main" id="{AC5D25AF-0EC6-8B38-A7B4-84A27537709B}"/>
                  </a:ext>
                </a:extLst>
              </p:cNvPr>
              <p:cNvSpPr>
                <a:spLocks noChangeArrowheads="1"/>
              </p:cNvSpPr>
              <p:nvPr/>
            </p:nvSpPr>
            <p:spPr bwMode="auto">
              <a:xfrm>
                <a:off x="3434" y="365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53" name="AutoShape 275">
                <a:extLst>
                  <a:ext uri="{FF2B5EF4-FFF2-40B4-BE49-F238E27FC236}">
                    <a16:creationId xmlns:a16="http://schemas.microsoft.com/office/drawing/2014/main" id="{B6A578B1-1766-744C-3F88-1852E665AD34}"/>
                  </a:ext>
                </a:extLst>
              </p:cNvPr>
              <p:cNvSpPr>
                <a:spLocks noChangeArrowheads="1"/>
              </p:cNvSpPr>
              <p:nvPr/>
            </p:nvSpPr>
            <p:spPr bwMode="auto">
              <a:xfrm>
                <a:off x="3322" y="3709"/>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54" name="AutoShape 276">
                <a:extLst>
                  <a:ext uri="{FF2B5EF4-FFF2-40B4-BE49-F238E27FC236}">
                    <a16:creationId xmlns:a16="http://schemas.microsoft.com/office/drawing/2014/main" id="{F101D487-B766-26AB-4A4B-58CDBA24A229}"/>
                  </a:ext>
                </a:extLst>
              </p:cNvPr>
              <p:cNvSpPr>
                <a:spLocks noChangeArrowheads="1"/>
              </p:cNvSpPr>
              <p:nvPr/>
            </p:nvSpPr>
            <p:spPr bwMode="auto">
              <a:xfrm>
                <a:off x="3377" y="3710"/>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55" name="AutoShape 277">
                <a:extLst>
                  <a:ext uri="{FF2B5EF4-FFF2-40B4-BE49-F238E27FC236}">
                    <a16:creationId xmlns:a16="http://schemas.microsoft.com/office/drawing/2014/main" id="{52E78FE2-4F32-9754-829D-6667261D22E6}"/>
                  </a:ext>
                </a:extLst>
              </p:cNvPr>
              <p:cNvSpPr>
                <a:spLocks noChangeArrowheads="1"/>
              </p:cNvSpPr>
              <p:nvPr/>
            </p:nvSpPr>
            <p:spPr bwMode="auto">
              <a:xfrm>
                <a:off x="3434" y="3709"/>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56" name="Line 278">
                <a:extLst>
                  <a:ext uri="{FF2B5EF4-FFF2-40B4-BE49-F238E27FC236}">
                    <a16:creationId xmlns:a16="http://schemas.microsoft.com/office/drawing/2014/main" id="{6CFE94C6-E7C6-1E27-88D6-D47C4EB2FE04}"/>
                  </a:ext>
                </a:extLst>
              </p:cNvPr>
              <p:cNvSpPr>
                <a:spLocks noChangeShapeType="1"/>
              </p:cNvSpPr>
              <p:nvPr/>
            </p:nvSpPr>
            <p:spPr bwMode="auto">
              <a:xfrm flipV="1">
                <a:off x="3452" y="3193"/>
                <a:ext cx="0" cy="15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57" name="AutoShape 279">
                <a:extLst>
                  <a:ext uri="{FF2B5EF4-FFF2-40B4-BE49-F238E27FC236}">
                    <a16:creationId xmlns:a16="http://schemas.microsoft.com/office/drawing/2014/main" id="{455125A7-0810-C08F-D1FC-E69AAD2572A2}"/>
                  </a:ext>
                </a:extLst>
              </p:cNvPr>
              <p:cNvSpPr>
                <a:spLocks noChangeArrowheads="1"/>
              </p:cNvSpPr>
              <p:nvPr/>
            </p:nvSpPr>
            <p:spPr bwMode="auto">
              <a:xfrm>
                <a:off x="3433" y="3342"/>
                <a:ext cx="39"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58" name="AutoShape 280" descr="80%">
                <a:extLst>
                  <a:ext uri="{FF2B5EF4-FFF2-40B4-BE49-F238E27FC236}">
                    <a16:creationId xmlns:a16="http://schemas.microsoft.com/office/drawing/2014/main" id="{04C88296-3A0C-D914-7B26-11AB0731F427}"/>
                  </a:ext>
                </a:extLst>
              </p:cNvPr>
              <p:cNvSpPr>
                <a:spLocks noChangeArrowheads="1"/>
              </p:cNvSpPr>
              <p:nvPr/>
            </p:nvSpPr>
            <p:spPr bwMode="auto">
              <a:xfrm>
                <a:off x="3362" y="3780"/>
                <a:ext cx="78" cy="42"/>
              </a:xfrm>
              <a:prstGeom prst="roundRect">
                <a:avLst>
                  <a:gd name="adj" fmla="val 16667"/>
                </a:avLst>
              </a:prstGeom>
              <a:pattFill prst="pct80">
                <a:fgClr>
                  <a:schemeClr val="accent1"/>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3280" name="Line 281">
              <a:extLst>
                <a:ext uri="{FF2B5EF4-FFF2-40B4-BE49-F238E27FC236}">
                  <a16:creationId xmlns:a16="http://schemas.microsoft.com/office/drawing/2014/main" id="{ECACEBB9-4202-C344-6049-28099A25B796}"/>
                </a:ext>
              </a:extLst>
            </p:cNvPr>
            <p:cNvSpPr>
              <a:spLocks noChangeShapeType="1"/>
            </p:cNvSpPr>
            <p:nvPr/>
          </p:nvSpPr>
          <p:spPr bwMode="auto">
            <a:xfrm flipV="1">
              <a:off x="1392" y="1488"/>
              <a:ext cx="528" cy="1200"/>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81" name="Text Box 282">
              <a:extLst>
                <a:ext uri="{FF2B5EF4-FFF2-40B4-BE49-F238E27FC236}">
                  <a16:creationId xmlns:a16="http://schemas.microsoft.com/office/drawing/2014/main" id="{DC7F11FD-C21F-463E-59E6-A51DEC44D238}"/>
                </a:ext>
              </a:extLst>
            </p:cNvPr>
            <p:cNvSpPr txBox="1">
              <a:spLocks noChangeArrowheads="1"/>
            </p:cNvSpPr>
            <p:nvPr/>
          </p:nvSpPr>
          <p:spPr bwMode="auto">
            <a:xfrm>
              <a:off x="1487" y="2160"/>
              <a:ext cx="301"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IuCS</a:t>
              </a:r>
            </a:p>
          </p:txBody>
        </p:sp>
        <p:sp>
          <p:nvSpPr>
            <p:cNvPr id="93282" name="Line 283">
              <a:extLst>
                <a:ext uri="{FF2B5EF4-FFF2-40B4-BE49-F238E27FC236}">
                  <a16:creationId xmlns:a16="http://schemas.microsoft.com/office/drawing/2014/main" id="{17574566-E872-1B49-30E2-8CA4AC20ED1F}"/>
                </a:ext>
              </a:extLst>
            </p:cNvPr>
            <p:cNvSpPr>
              <a:spLocks noChangeShapeType="1"/>
            </p:cNvSpPr>
            <p:nvPr/>
          </p:nvSpPr>
          <p:spPr bwMode="auto">
            <a:xfrm>
              <a:off x="1584" y="220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83" name="Line 284">
              <a:extLst>
                <a:ext uri="{FF2B5EF4-FFF2-40B4-BE49-F238E27FC236}">
                  <a16:creationId xmlns:a16="http://schemas.microsoft.com/office/drawing/2014/main" id="{CA050F33-EF06-BEC0-B0CB-F938A01E752D}"/>
                </a:ext>
              </a:extLst>
            </p:cNvPr>
            <p:cNvSpPr>
              <a:spLocks noChangeShapeType="1"/>
            </p:cNvSpPr>
            <p:nvPr/>
          </p:nvSpPr>
          <p:spPr bwMode="auto">
            <a:xfrm>
              <a:off x="1392" y="2736"/>
              <a:ext cx="528" cy="0"/>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84" name="Text Box 285">
              <a:extLst>
                <a:ext uri="{FF2B5EF4-FFF2-40B4-BE49-F238E27FC236}">
                  <a16:creationId xmlns:a16="http://schemas.microsoft.com/office/drawing/2014/main" id="{6930E6D2-EFD3-AF4E-BB86-66AA68B7BDD2}"/>
                </a:ext>
              </a:extLst>
            </p:cNvPr>
            <p:cNvSpPr txBox="1">
              <a:spLocks noChangeArrowheads="1"/>
            </p:cNvSpPr>
            <p:nvPr/>
          </p:nvSpPr>
          <p:spPr bwMode="auto">
            <a:xfrm>
              <a:off x="1477" y="2592"/>
              <a:ext cx="29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IuPS</a:t>
              </a:r>
            </a:p>
          </p:txBody>
        </p:sp>
        <p:sp>
          <p:nvSpPr>
            <p:cNvPr id="93285" name="Line 286">
              <a:extLst>
                <a:ext uri="{FF2B5EF4-FFF2-40B4-BE49-F238E27FC236}">
                  <a16:creationId xmlns:a16="http://schemas.microsoft.com/office/drawing/2014/main" id="{6A126113-7D86-A9A0-F88E-9310EFAD190B}"/>
                </a:ext>
              </a:extLst>
            </p:cNvPr>
            <p:cNvSpPr>
              <a:spLocks noChangeShapeType="1"/>
            </p:cNvSpPr>
            <p:nvPr/>
          </p:nvSpPr>
          <p:spPr bwMode="auto">
            <a:xfrm>
              <a:off x="1584" y="268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86" name="Text Box 287">
              <a:extLst>
                <a:ext uri="{FF2B5EF4-FFF2-40B4-BE49-F238E27FC236}">
                  <a16:creationId xmlns:a16="http://schemas.microsoft.com/office/drawing/2014/main" id="{4197AB75-B5A9-1E12-4ACB-D04A208714A5}"/>
                </a:ext>
              </a:extLst>
            </p:cNvPr>
            <p:cNvSpPr txBox="1">
              <a:spLocks noChangeArrowheads="1"/>
            </p:cNvSpPr>
            <p:nvPr/>
          </p:nvSpPr>
          <p:spPr bwMode="auto">
            <a:xfrm>
              <a:off x="28" y="3168"/>
              <a:ext cx="868"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a:latin typeface="Arial" panose="020B0604020202020204" pitchFamily="34" charset="0"/>
                </a:rPr>
                <a:t>3G UE (voice &amp; data)</a:t>
              </a:r>
            </a:p>
          </p:txBody>
        </p:sp>
        <p:sp>
          <p:nvSpPr>
            <p:cNvPr id="93287" name="Line 288">
              <a:extLst>
                <a:ext uri="{FF2B5EF4-FFF2-40B4-BE49-F238E27FC236}">
                  <a16:creationId xmlns:a16="http://schemas.microsoft.com/office/drawing/2014/main" id="{E13D60D3-C070-DD79-2539-399BD62CB1EF}"/>
                </a:ext>
              </a:extLst>
            </p:cNvPr>
            <p:cNvSpPr>
              <a:spLocks noChangeShapeType="1"/>
            </p:cNvSpPr>
            <p:nvPr/>
          </p:nvSpPr>
          <p:spPr bwMode="auto">
            <a:xfrm flipV="1">
              <a:off x="288" y="2928"/>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88" name="Line 289">
              <a:extLst>
                <a:ext uri="{FF2B5EF4-FFF2-40B4-BE49-F238E27FC236}">
                  <a16:creationId xmlns:a16="http://schemas.microsoft.com/office/drawing/2014/main" id="{1A7F38AA-25E4-D43B-84B9-5E35BBAFEC62}"/>
                </a:ext>
              </a:extLst>
            </p:cNvPr>
            <p:cNvSpPr>
              <a:spLocks noChangeShapeType="1"/>
            </p:cNvSpPr>
            <p:nvPr/>
          </p:nvSpPr>
          <p:spPr bwMode="auto">
            <a:xfrm>
              <a:off x="1392" y="2784"/>
              <a:ext cx="528" cy="0"/>
            </a:xfrm>
            <a:prstGeom prst="line">
              <a:avLst/>
            </a:prstGeom>
            <a:noFill/>
            <a:ln w="9525">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289" name="Line 290">
              <a:extLst>
                <a:ext uri="{FF2B5EF4-FFF2-40B4-BE49-F238E27FC236}">
                  <a16:creationId xmlns:a16="http://schemas.microsoft.com/office/drawing/2014/main" id="{DD85BCEB-AA26-BFCE-B4E7-74860CA4416F}"/>
                </a:ext>
              </a:extLst>
            </p:cNvPr>
            <p:cNvSpPr>
              <a:spLocks noChangeShapeType="1"/>
            </p:cNvSpPr>
            <p:nvPr/>
          </p:nvSpPr>
          <p:spPr bwMode="auto">
            <a:xfrm flipV="1">
              <a:off x="1392" y="1680"/>
              <a:ext cx="528" cy="1104"/>
            </a:xfrm>
            <a:prstGeom prst="line">
              <a:avLst/>
            </a:prstGeom>
            <a:noFill/>
            <a:ln w="9525">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90" name="Line 291">
              <a:extLst>
                <a:ext uri="{FF2B5EF4-FFF2-40B4-BE49-F238E27FC236}">
                  <a16:creationId xmlns:a16="http://schemas.microsoft.com/office/drawing/2014/main" id="{7FE60C64-4E9B-2A5E-39D8-89330504FF20}"/>
                </a:ext>
              </a:extLst>
            </p:cNvPr>
            <p:cNvSpPr>
              <a:spLocks noChangeShapeType="1"/>
            </p:cNvSpPr>
            <p:nvPr/>
          </p:nvSpPr>
          <p:spPr bwMode="auto">
            <a:xfrm>
              <a:off x="4368" y="2832"/>
              <a:ext cx="336" cy="0"/>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grpSp>
          <p:nvGrpSpPr>
            <p:cNvPr id="93291" name="Group 292">
              <a:extLst>
                <a:ext uri="{FF2B5EF4-FFF2-40B4-BE49-F238E27FC236}">
                  <a16:creationId xmlns:a16="http://schemas.microsoft.com/office/drawing/2014/main" id="{249D8E6C-5B64-B15D-E6EE-775B7A899F77}"/>
                </a:ext>
              </a:extLst>
            </p:cNvPr>
            <p:cNvGrpSpPr>
              <a:grpSpLocks/>
            </p:cNvGrpSpPr>
            <p:nvPr/>
          </p:nvGrpSpPr>
          <p:grpSpPr bwMode="auto">
            <a:xfrm>
              <a:off x="1920" y="1152"/>
              <a:ext cx="336" cy="367"/>
              <a:chOff x="1079" y="767"/>
              <a:chExt cx="468" cy="463"/>
            </a:xfrm>
          </p:grpSpPr>
          <p:sp>
            <p:nvSpPr>
              <p:cNvPr id="93338" name="Rectangle 293">
                <a:extLst>
                  <a:ext uri="{FF2B5EF4-FFF2-40B4-BE49-F238E27FC236}">
                    <a16:creationId xmlns:a16="http://schemas.microsoft.com/office/drawing/2014/main" id="{CD096A28-F4E3-7562-D425-9942577B2699}"/>
                  </a:ext>
                </a:extLst>
              </p:cNvPr>
              <p:cNvSpPr>
                <a:spLocks noChangeArrowheads="1"/>
              </p:cNvSpPr>
              <p:nvPr/>
            </p:nvSpPr>
            <p:spPr bwMode="auto">
              <a:xfrm>
                <a:off x="1079" y="767"/>
                <a:ext cx="468" cy="463"/>
              </a:xfrm>
              <a:prstGeom prst="rect">
                <a:avLst/>
              </a:prstGeom>
              <a:gradFill rotWithShape="0">
                <a:gsLst>
                  <a:gs pos="0">
                    <a:srgbClr val="FFA011"/>
                  </a:gs>
                  <a:gs pos="100000">
                    <a:schemeClr val="folHlink"/>
                  </a:gs>
                </a:gsLst>
                <a:lin ang="18900000" scaled="1"/>
              </a:gradFill>
              <a:ln w="9525">
                <a:miter lim="800000"/>
                <a:headEnd/>
                <a:tailEnd/>
              </a:ln>
              <a:effectLst/>
              <a:scene3d>
                <a:camera prst="legacyObliqueTopRight"/>
                <a:lightRig rig="legacyFlat4" dir="b"/>
              </a:scene3d>
              <a:sp3d extrusionH="430200" prstMaterial="legacyMatte">
                <a:bevelT w="13500" h="13500" prst="angle"/>
                <a:bevelB w="13500" h="13500" prst="angle"/>
                <a:extrusionClr>
                  <a:schemeClr val="folHlink"/>
                </a:extrusionClr>
                <a:contourClr>
                  <a:srgbClr val="FFA011"/>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39" name="Freeform 294">
                <a:extLst>
                  <a:ext uri="{FF2B5EF4-FFF2-40B4-BE49-F238E27FC236}">
                    <a16:creationId xmlns:a16="http://schemas.microsoft.com/office/drawing/2014/main" id="{DB14920A-4EC3-90AB-112D-EE345872C562}"/>
                  </a:ext>
                </a:extLst>
              </p:cNvPr>
              <p:cNvSpPr>
                <a:spLocks/>
              </p:cNvSpPr>
              <p:nvPr/>
            </p:nvSpPr>
            <p:spPr bwMode="auto">
              <a:xfrm>
                <a:off x="1114" y="833"/>
                <a:ext cx="234" cy="353"/>
              </a:xfrm>
              <a:custGeom>
                <a:avLst/>
                <a:gdLst>
                  <a:gd name="T0" fmla="*/ 1 w 322"/>
                  <a:gd name="T1" fmla="*/ 0 h 402"/>
                  <a:gd name="T2" fmla="*/ 25 w 322"/>
                  <a:gd name="T3" fmla="*/ 61 h 402"/>
                  <a:gd name="T4" fmla="*/ 0 w 322"/>
                  <a:gd name="T5" fmla="*/ 142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3340" name="Freeform 295">
                <a:extLst>
                  <a:ext uri="{FF2B5EF4-FFF2-40B4-BE49-F238E27FC236}">
                    <a16:creationId xmlns:a16="http://schemas.microsoft.com/office/drawing/2014/main" id="{AF837E1F-EBBF-E467-5116-D549358F8DD1}"/>
                  </a:ext>
                </a:extLst>
              </p:cNvPr>
              <p:cNvSpPr>
                <a:spLocks/>
              </p:cNvSpPr>
              <p:nvPr/>
            </p:nvSpPr>
            <p:spPr bwMode="auto">
              <a:xfrm flipH="1">
                <a:off x="1303" y="826"/>
                <a:ext cx="225" cy="359"/>
              </a:xfrm>
              <a:custGeom>
                <a:avLst/>
                <a:gdLst>
                  <a:gd name="T0" fmla="*/ 1 w 322"/>
                  <a:gd name="T1" fmla="*/ 0 h 402"/>
                  <a:gd name="T2" fmla="*/ 19 w 322"/>
                  <a:gd name="T3" fmla="*/ 71 h 402"/>
                  <a:gd name="T4" fmla="*/ 0 w 322"/>
                  <a:gd name="T5" fmla="*/ 163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3341" name="Freeform 296">
                <a:extLst>
                  <a:ext uri="{FF2B5EF4-FFF2-40B4-BE49-F238E27FC236}">
                    <a16:creationId xmlns:a16="http://schemas.microsoft.com/office/drawing/2014/main" id="{CF715264-4EB7-AFC5-BA5F-0249B7B3A12F}"/>
                  </a:ext>
                </a:extLst>
              </p:cNvPr>
              <p:cNvSpPr>
                <a:spLocks/>
              </p:cNvSpPr>
              <p:nvPr/>
            </p:nvSpPr>
            <p:spPr bwMode="auto">
              <a:xfrm>
                <a:off x="1304" y="1003"/>
                <a:ext cx="38" cy="42"/>
              </a:xfrm>
              <a:custGeom>
                <a:avLst/>
                <a:gdLst>
                  <a:gd name="T0" fmla="*/ 38 w 38"/>
                  <a:gd name="T1" fmla="*/ 0 h 42"/>
                  <a:gd name="T2" fmla="*/ 19 w 38"/>
                  <a:gd name="T3" fmla="*/ 24 h 42"/>
                  <a:gd name="T4" fmla="*/ 0 w 38"/>
                  <a:gd name="T5" fmla="*/ 42 h 42"/>
                  <a:gd name="T6" fmla="*/ 0 60000 65536"/>
                  <a:gd name="T7" fmla="*/ 0 60000 65536"/>
                  <a:gd name="T8" fmla="*/ 0 60000 65536"/>
                </a:gdLst>
                <a:ahLst/>
                <a:cxnLst>
                  <a:cxn ang="T6">
                    <a:pos x="T0" y="T1"/>
                  </a:cxn>
                  <a:cxn ang="T7">
                    <a:pos x="T2" y="T3"/>
                  </a:cxn>
                  <a:cxn ang="T8">
                    <a:pos x="T4" y="T5"/>
                  </a:cxn>
                </a:cxnLst>
                <a:rect l="0" t="0" r="r" b="b"/>
                <a:pathLst>
                  <a:path w="38" h="42">
                    <a:moveTo>
                      <a:pt x="38" y="0"/>
                    </a:moveTo>
                    <a:cubicBezTo>
                      <a:pt x="35" y="4"/>
                      <a:pt x="25" y="17"/>
                      <a:pt x="19" y="24"/>
                    </a:cubicBezTo>
                    <a:cubicBezTo>
                      <a:pt x="13" y="31"/>
                      <a:pt x="4" y="38"/>
                      <a:pt x="0" y="42"/>
                    </a:cubicBezTo>
                  </a:path>
                </a:pathLst>
              </a:custGeom>
              <a:noFill/>
              <a:ln w="38100" cap="flat" cmpd="sng">
                <a:solidFill>
                  <a:schemeClr val="bg1"/>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grpSp>
          <p:nvGrpSpPr>
            <p:cNvPr id="93292" name="Group 297">
              <a:extLst>
                <a:ext uri="{FF2B5EF4-FFF2-40B4-BE49-F238E27FC236}">
                  <a16:creationId xmlns:a16="http://schemas.microsoft.com/office/drawing/2014/main" id="{3BFC4587-6D8D-B8E0-BD7C-7C80E4D0FD5F}"/>
                </a:ext>
              </a:extLst>
            </p:cNvPr>
            <p:cNvGrpSpPr>
              <a:grpSpLocks/>
            </p:cNvGrpSpPr>
            <p:nvPr/>
          </p:nvGrpSpPr>
          <p:grpSpPr bwMode="auto">
            <a:xfrm>
              <a:off x="2064" y="1536"/>
              <a:ext cx="276" cy="165"/>
              <a:chOff x="2064" y="1488"/>
              <a:chExt cx="276" cy="165"/>
            </a:xfrm>
          </p:grpSpPr>
          <p:sp>
            <p:nvSpPr>
              <p:cNvPr id="93335" name="Line 298">
                <a:extLst>
                  <a:ext uri="{FF2B5EF4-FFF2-40B4-BE49-F238E27FC236}">
                    <a16:creationId xmlns:a16="http://schemas.microsoft.com/office/drawing/2014/main" id="{ADE719AE-92E2-4D74-05C0-E11434FBD0B4}"/>
                  </a:ext>
                </a:extLst>
              </p:cNvPr>
              <p:cNvSpPr>
                <a:spLocks noChangeShapeType="1"/>
              </p:cNvSpPr>
              <p:nvPr/>
            </p:nvSpPr>
            <p:spPr bwMode="auto">
              <a:xfrm>
                <a:off x="2112" y="148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336" name="Line 299">
                <a:extLst>
                  <a:ext uri="{FF2B5EF4-FFF2-40B4-BE49-F238E27FC236}">
                    <a16:creationId xmlns:a16="http://schemas.microsoft.com/office/drawing/2014/main" id="{DBB273E6-0E53-3095-C3F6-D24C39F35477}"/>
                  </a:ext>
                </a:extLst>
              </p:cNvPr>
              <p:cNvSpPr>
                <a:spLocks noChangeShapeType="1"/>
              </p:cNvSpPr>
              <p:nvPr/>
            </p:nvSpPr>
            <p:spPr bwMode="auto">
              <a:xfrm>
                <a:off x="2064" y="153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337" name="Text Box 300">
                <a:extLst>
                  <a:ext uri="{FF2B5EF4-FFF2-40B4-BE49-F238E27FC236}">
                    <a16:creationId xmlns:a16="http://schemas.microsoft.com/office/drawing/2014/main" id="{FB635AA1-110E-93BD-54C3-DBBFE72A6FD6}"/>
                  </a:ext>
                </a:extLst>
              </p:cNvPr>
              <p:cNvSpPr txBox="1">
                <a:spLocks noChangeArrowheads="1"/>
              </p:cNvSpPr>
              <p:nvPr/>
            </p:nvSpPr>
            <p:spPr bwMode="auto">
              <a:xfrm>
                <a:off x="2111" y="1488"/>
                <a:ext cx="22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Mc</a:t>
                </a:r>
              </a:p>
            </p:txBody>
          </p:sp>
        </p:grpSp>
        <p:sp>
          <p:nvSpPr>
            <p:cNvPr id="93293" name="Text Box 301">
              <a:extLst>
                <a:ext uri="{FF2B5EF4-FFF2-40B4-BE49-F238E27FC236}">
                  <a16:creationId xmlns:a16="http://schemas.microsoft.com/office/drawing/2014/main" id="{58187774-01ED-049F-6D6E-E6CE5AB8C79B}"/>
                </a:ext>
              </a:extLst>
            </p:cNvPr>
            <p:cNvSpPr txBox="1">
              <a:spLocks noChangeArrowheads="1"/>
            </p:cNvSpPr>
            <p:nvPr/>
          </p:nvSpPr>
          <p:spPr bwMode="auto">
            <a:xfrm>
              <a:off x="2271" y="1296"/>
              <a:ext cx="459"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CS-MGW</a:t>
              </a:r>
            </a:p>
          </p:txBody>
        </p:sp>
        <p:grpSp>
          <p:nvGrpSpPr>
            <p:cNvPr id="93294" name="Group 302">
              <a:extLst>
                <a:ext uri="{FF2B5EF4-FFF2-40B4-BE49-F238E27FC236}">
                  <a16:creationId xmlns:a16="http://schemas.microsoft.com/office/drawing/2014/main" id="{A51AAB8C-5A7E-6FDE-3FFB-B68FFAC43D90}"/>
                </a:ext>
              </a:extLst>
            </p:cNvPr>
            <p:cNvGrpSpPr>
              <a:grpSpLocks/>
            </p:cNvGrpSpPr>
            <p:nvPr/>
          </p:nvGrpSpPr>
          <p:grpSpPr bwMode="auto">
            <a:xfrm>
              <a:off x="3984" y="1584"/>
              <a:ext cx="336" cy="163"/>
              <a:chOff x="293" y="2885"/>
              <a:chExt cx="673" cy="259"/>
            </a:xfrm>
          </p:grpSpPr>
          <p:sp>
            <p:nvSpPr>
              <p:cNvPr id="60719" name="Rectangle 303">
                <a:extLst>
                  <a:ext uri="{FF2B5EF4-FFF2-40B4-BE49-F238E27FC236}">
                    <a16:creationId xmlns:a16="http://schemas.microsoft.com/office/drawing/2014/main" id="{CB673B2E-BA1C-459C-44B3-B62274C1F5DC}"/>
                  </a:ext>
                </a:extLst>
              </p:cNvPr>
              <p:cNvSpPr>
                <a:spLocks noChangeArrowheads="1"/>
              </p:cNvSpPr>
              <p:nvPr/>
            </p:nvSpPr>
            <p:spPr bwMode="auto">
              <a:xfrm>
                <a:off x="327" y="2885"/>
                <a:ext cx="639" cy="214"/>
              </a:xfrm>
              <a:prstGeom prst="rect">
                <a:avLst/>
              </a:prstGeom>
              <a:gradFill rotWithShape="0">
                <a:gsLst>
                  <a:gs pos="0">
                    <a:schemeClr val="folHlink"/>
                  </a:gs>
                  <a:gs pos="50000">
                    <a:srgbClr val="FFA011"/>
                  </a:gs>
                  <a:gs pos="100000">
                    <a:schemeClr val="folHlink"/>
                  </a:gs>
                </a:gsLst>
                <a:lin ang="2700000" scaled="1"/>
              </a:gradFill>
              <a:ln>
                <a:noFill/>
              </a:ln>
              <a:effectLst/>
              <a:scene3d>
                <a:camera prst="legacyObliqueTopRight"/>
                <a:lightRig rig="legacyFlat3" dir="r"/>
              </a:scene3d>
              <a:sp3d extrusionH="608000" prstMaterial="legacyMatte">
                <a:bevelT w="13500" h="13500" prst="angle"/>
                <a:bevelB w="13500" h="13500" prst="angle"/>
                <a:extrusionClr>
                  <a:schemeClr val="folHlink"/>
                </a:extrusionClr>
                <a:contourClr>
                  <a:schemeClr val="fo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en-US"/>
              </a:p>
            </p:txBody>
          </p:sp>
          <p:sp>
            <p:nvSpPr>
              <p:cNvPr id="93328" name="Rectangle 304">
                <a:extLst>
                  <a:ext uri="{FF2B5EF4-FFF2-40B4-BE49-F238E27FC236}">
                    <a16:creationId xmlns:a16="http://schemas.microsoft.com/office/drawing/2014/main" id="{640DC7A2-ADC5-C02E-00FE-0E051145A20E}"/>
                  </a:ext>
                </a:extLst>
              </p:cNvPr>
              <p:cNvSpPr>
                <a:spLocks noChangeArrowheads="1"/>
              </p:cNvSpPr>
              <p:nvPr/>
            </p:nvSpPr>
            <p:spPr bwMode="auto">
              <a:xfrm>
                <a:off x="652" y="2920"/>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29" name="Rectangle 305">
                <a:extLst>
                  <a:ext uri="{FF2B5EF4-FFF2-40B4-BE49-F238E27FC236}">
                    <a16:creationId xmlns:a16="http://schemas.microsoft.com/office/drawing/2014/main" id="{B8A44FAB-457C-5F7A-C769-1B0BDC4F88C7}"/>
                  </a:ext>
                </a:extLst>
              </p:cNvPr>
              <p:cNvSpPr>
                <a:spLocks noChangeArrowheads="1"/>
              </p:cNvSpPr>
              <p:nvPr/>
            </p:nvSpPr>
            <p:spPr bwMode="auto">
              <a:xfrm>
                <a:off x="652" y="3000"/>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30" name="Line 306">
                <a:extLst>
                  <a:ext uri="{FF2B5EF4-FFF2-40B4-BE49-F238E27FC236}">
                    <a16:creationId xmlns:a16="http://schemas.microsoft.com/office/drawing/2014/main" id="{E9BE5773-30DF-8963-80D2-0BAAF7A700C3}"/>
                  </a:ext>
                </a:extLst>
              </p:cNvPr>
              <p:cNvSpPr>
                <a:spLocks noChangeShapeType="1"/>
              </p:cNvSpPr>
              <p:nvPr/>
            </p:nvSpPr>
            <p:spPr bwMode="auto">
              <a:xfrm>
                <a:off x="390" y="3033"/>
                <a:ext cx="174" cy="0"/>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31" name="Freeform 307">
                <a:extLst>
                  <a:ext uri="{FF2B5EF4-FFF2-40B4-BE49-F238E27FC236}">
                    <a16:creationId xmlns:a16="http://schemas.microsoft.com/office/drawing/2014/main" id="{45674B41-1DC2-2AC5-CDEE-C2D8681E6B9E}"/>
                  </a:ext>
                </a:extLst>
              </p:cNvPr>
              <p:cNvSpPr>
                <a:spLocks/>
              </p:cNvSpPr>
              <p:nvPr/>
            </p:nvSpPr>
            <p:spPr bwMode="auto">
              <a:xfrm>
                <a:off x="293" y="2890"/>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3332" name="Freeform 308">
                <a:extLst>
                  <a:ext uri="{FF2B5EF4-FFF2-40B4-BE49-F238E27FC236}">
                    <a16:creationId xmlns:a16="http://schemas.microsoft.com/office/drawing/2014/main" id="{4E0CCC89-ABB5-8293-26E5-556CDDDB1370}"/>
                  </a:ext>
                </a:extLst>
              </p:cNvPr>
              <p:cNvSpPr>
                <a:spLocks/>
              </p:cNvSpPr>
              <p:nvPr/>
            </p:nvSpPr>
            <p:spPr bwMode="auto">
              <a:xfrm>
                <a:off x="908" y="2891"/>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3333" name="Line 309">
                <a:extLst>
                  <a:ext uri="{FF2B5EF4-FFF2-40B4-BE49-F238E27FC236}">
                    <a16:creationId xmlns:a16="http://schemas.microsoft.com/office/drawing/2014/main" id="{BFD9D618-6ADC-4625-9E7D-F08657E7ADC2}"/>
                  </a:ext>
                </a:extLst>
              </p:cNvPr>
              <p:cNvSpPr>
                <a:spLocks noChangeShapeType="1"/>
              </p:cNvSpPr>
              <p:nvPr/>
            </p:nvSpPr>
            <p:spPr bwMode="auto">
              <a:xfrm>
                <a:off x="346" y="2885"/>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3334" name="Line 310">
                <a:extLst>
                  <a:ext uri="{FF2B5EF4-FFF2-40B4-BE49-F238E27FC236}">
                    <a16:creationId xmlns:a16="http://schemas.microsoft.com/office/drawing/2014/main" id="{90D738FB-D907-870C-CC6E-67E4F261A39E}"/>
                  </a:ext>
                </a:extLst>
              </p:cNvPr>
              <p:cNvSpPr>
                <a:spLocks noChangeShapeType="1"/>
              </p:cNvSpPr>
              <p:nvPr/>
            </p:nvSpPr>
            <p:spPr bwMode="auto">
              <a:xfrm>
                <a:off x="948" y="2885"/>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93295" name="Group 311">
              <a:extLst>
                <a:ext uri="{FF2B5EF4-FFF2-40B4-BE49-F238E27FC236}">
                  <a16:creationId xmlns:a16="http://schemas.microsoft.com/office/drawing/2014/main" id="{268106B7-6DBC-96F5-FC1A-D249F2F1FDDE}"/>
                </a:ext>
              </a:extLst>
            </p:cNvPr>
            <p:cNvGrpSpPr>
              <a:grpSpLocks/>
            </p:cNvGrpSpPr>
            <p:nvPr/>
          </p:nvGrpSpPr>
          <p:grpSpPr bwMode="auto">
            <a:xfrm>
              <a:off x="3984" y="1104"/>
              <a:ext cx="336" cy="367"/>
              <a:chOff x="1079" y="767"/>
              <a:chExt cx="468" cy="463"/>
            </a:xfrm>
          </p:grpSpPr>
          <p:sp>
            <p:nvSpPr>
              <p:cNvPr id="93323" name="Rectangle 312">
                <a:extLst>
                  <a:ext uri="{FF2B5EF4-FFF2-40B4-BE49-F238E27FC236}">
                    <a16:creationId xmlns:a16="http://schemas.microsoft.com/office/drawing/2014/main" id="{F941BE68-A0B0-A381-0C8D-600758A815F9}"/>
                  </a:ext>
                </a:extLst>
              </p:cNvPr>
              <p:cNvSpPr>
                <a:spLocks noChangeArrowheads="1"/>
              </p:cNvSpPr>
              <p:nvPr/>
            </p:nvSpPr>
            <p:spPr bwMode="auto">
              <a:xfrm>
                <a:off x="1079" y="767"/>
                <a:ext cx="468" cy="463"/>
              </a:xfrm>
              <a:prstGeom prst="rect">
                <a:avLst/>
              </a:prstGeom>
              <a:gradFill rotWithShape="0">
                <a:gsLst>
                  <a:gs pos="0">
                    <a:srgbClr val="FFA011"/>
                  </a:gs>
                  <a:gs pos="100000">
                    <a:schemeClr val="folHlink"/>
                  </a:gs>
                </a:gsLst>
                <a:lin ang="18900000" scaled="1"/>
              </a:gradFill>
              <a:ln w="9525">
                <a:miter lim="800000"/>
                <a:headEnd/>
                <a:tailEnd/>
              </a:ln>
              <a:effectLst/>
              <a:scene3d>
                <a:camera prst="legacyObliqueTopRight"/>
                <a:lightRig rig="legacyFlat4" dir="b"/>
              </a:scene3d>
              <a:sp3d extrusionH="430200" prstMaterial="legacyMatte">
                <a:bevelT w="13500" h="13500" prst="angle"/>
                <a:bevelB w="13500" h="13500" prst="angle"/>
                <a:extrusionClr>
                  <a:schemeClr val="folHlink"/>
                </a:extrusionClr>
                <a:contourClr>
                  <a:srgbClr val="FFA011"/>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24" name="Freeform 313">
                <a:extLst>
                  <a:ext uri="{FF2B5EF4-FFF2-40B4-BE49-F238E27FC236}">
                    <a16:creationId xmlns:a16="http://schemas.microsoft.com/office/drawing/2014/main" id="{68FA789E-D854-DCFF-20B8-1D071BC3B695}"/>
                  </a:ext>
                </a:extLst>
              </p:cNvPr>
              <p:cNvSpPr>
                <a:spLocks/>
              </p:cNvSpPr>
              <p:nvPr/>
            </p:nvSpPr>
            <p:spPr bwMode="auto">
              <a:xfrm>
                <a:off x="1114" y="833"/>
                <a:ext cx="234" cy="353"/>
              </a:xfrm>
              <a:custGeom>
                <a:avLst/>
                <a:gdLst>
                  <a:gd name="T0" fmla="*/ 1 w 322"/>
                  <a:gd name="T1" fmla="*/ 0 h 402"/>
                  <a:gd name="T2" fmla="*/ 25 w 322"/>
                  <a:gd name="T3" fmla="*/ 61 h 402"/>
                  <a:gd name="T4" fmla="*/ 0 w 322"/>
                  <a:gd name="T5" fmla="*/ 142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3325" name="Freeform 314">
                <a:extLst>
                  <a:ext uri="{FF2B5EF4-FFF2-40B4-BE49-F238E27FC236}">
                    <a16:creationId xmlns:a16="http://schemas.microsoft.com/office/drawing/2014/main" id="{0593FD6A-5439-E3FF-4E22-9925F4EB8868}"/>
                  </a:ext>
                </a:extLst>
              </p:cNvPr>
              <p:cNvSpPr>
                <a:spLocks/>
              </p:cNvSpPr>
              <p:nvPr/>
            </p:nvSpPr>
            <p:spPr bwMode="auto">
              <a:xfrm flipH="1">
                <a:off x="1303" y="826"/>
                <a:ext cx="225" cy="359"/>
              </a:xfrm>
              <a:custGeom>
                <a:avLst/>
                <a:gdLst>
                  <a:gd name="T0" fmla="*/ 1 w 322"/>
                  <a:gd name="T1" fmla="*/ 0 h 402"/>
                  <a:gd name="T2" fmla="*/ 19 w 322"/>
                  <a:gd name="T3" fmla="*/ 71 h 402"/>
                  <a:gd name="T4" fmla="*/ 0 w 322"/>
                  <a:gd name="T5" fmla="*/ 163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3326" name="Freeform 315">
                <a:extLst>
                  <a:ext uri="{FF2B5EF4-FFF2-40B4-BE49-F238E27FC236}">
                    <a16:creationId xmlns:a16="http://schemas.microsoft.com/office/drawing/2014/main" id="{21053D37-CAE3-C73F-8487-33A7350ADD95}"/>
                  </a:ext>
                </a:extLst>
              </p:cNvPr>
              <p:cNvSpPr>
                <a:spLocks/>
              </p:cNvSpPr>
              <p:nvPr/>
            </p:nvSpPr>
            <p:spPr bwMode="auto">
              <a:xfrm>
                <a:off x="1304" y="1003"/>
                <a:ext cx="38" cy="42"/>
              </a:xfrm>
              <a:custGeom>
                <a:avLst/>
                <a:gdLst>
                  <a:gd name="T0" fmla="*/ 38 w 38"/>
                  <a:gd name="T1" fmla="*/ 0 h 42"/>
                  <a:gd name="T2" fmla="*/ 19 w 38"/>
                  <a:gd name="T3" fmla="*/ 24 h 42"/>
                  <a:gd name="T4" fmla="*/ 0 w 38"/>
                  <a:gd name="T5" fmla="*/ 42 h 42"/>
                  <a:gd name="T6" fmla="*/ 0 60000 65536"/>
                  <a:gd name="T7" fmla="*/ 0 60000 65536"/>
                  <a:gd name="T8" fmla="*/ 0 60000 65536"/>
                </a:gdLst>
                <a:ahLst/>
                <a:cxnLst>
                  <a:cxn ang="T6">
                    <a:pos x="T0" y="T1"/>
                  </a:cxn>
                  <a:cxn ang="T7">
                    <a:pos x="T2" y="T3"/>
                  </a:cxn>
                  <a:cxn ang="T8">
                    <a:pos x="T4" y="T5"/>
                  </a:cxn>
                </a:cxnLst>
                <a:rect l="0" t="0" r="r" b="b"/>
                <a:pathLst>
                  <a:path w="38" h="42">
                    <a:moveTo>
                      <a:pt x="38" y="0"/>
                    </a:moveTo>
                    <a:cubicBezTo>
                      <a:pt x="35" y="4"/>
                      <a:pt x="25" y="17"/>
                      <a:pt x="19" y="24"/>
                    </a:cubicBezTo>
                    <a:cubicBezTo>
                      <a:pt x="13" y="31"/>
                      <a:pt x="4" y="38"/>
                      <a:pt x="0" y="42"/>
                    </a:cubicBezTo>
                  </a:path>
                </a:pathLst>
              </a:custGeom>
              <a:noFill/>
              <a:ln w="38100" cap="flat" cmpd="sng">
                <a:solidFill>
                  <a:schemeClr val="bg1"/>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sp>
          <p:nvSpPr>
            <p:cNvPr id="93296" name="Text Box 316">
              <a:extLst>
                <a:ext uri="{FF2B5EF4-FFF2-40B4-BE49-F238E27FC236}">
                  <a16:creationId xmlns:a16="http://schemas.microsoft.com/office/drawing/2014/main" id="{E7BA98F3-32AC-1AC2-3B86-B827F9DDD88C}"/>
                </a:ext>
              </a:extLst>
            </p:cNvPr>
            <p:cNvSpPr txBox="1">
              <a:spLocks noChangeArrowheads="1"/>
            </p:cNvSpPr>
            <p:nvPr/>
          </p:nvSpPr>
          <p:spPr bwMode="auto">
            <a:xfrm>
              <a:off x="4368" y="1056"/>
              <a:ext cx="459"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CS-MGW</a:t>
              </a:r>
            </a:p>
          </p:txBody>
        </p:sp>
        <p:sp>
          <p:nvSpPr>
            <p:cNvPr id="93297" name="Text Box 317">
              <a:extLst>
                <a:ext uri="{FF2B5EF4-FFF2-40B4-BE49-F238E27FC236}">
                  <a16:creationId xmlns:a16="http://schemas.microsoft.com/office/drawing/2014/main" id="{48DFEC32-28E5-7452-6AFD-414514804168}"/>
                </a:ext>
              </a:extLst>
            </p:cNvPr>
            <p:cNvSpPr txBox="1">
              <a:spLocks noChangeArrowheads="1"/>
            </p:cNvSpPr>
            <p:nvPr/>
          </p:nvSpPr>
          <p:spPr bwMode="auto">
            <a:xfrm>
              <a:off x="3024" y="1104"/>
              <a:ext cx="22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Nb</a:t>
              </a:r>
            </a:p>
          </p:txBody>
        </p:sp>
        <p:sp>
          <p:nvSpPr>
            <p:cNvPr id="93298" name="Line 318">
              <a:extLst>
                <a:ext uri="{FF2B5EF4-FFF2-40B4-BE49-F238E27FC236}">
                  <a16:creationId xmlns:a16="http://schemas.microsoft.com/office/drawing/2014/main" id="{D0F81C33-7BDB-E56C-B3A1-85F19A0C1C87}"/>
                </a:ext>
              </a:extLst>
            </p:cNvPr>
            <p:cNvSpPr>
              <a:spLocks noChangeShapeType="1"/>
            </p:cNvSpPr>
            <p:nvPr/>
          </p:nvSpPr>
          <p:spPr bwMode="auto">
            <a:xfrm>
              <a:off x="3072" y="120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299" name="Text Box 319">
              <a:extLst>
                <a:ext uri="{FF2B5EF4-FFF2-40B4-BE49-F238E27FC236}">
                  <a16:creationId xmlns:a16="http://schemas.microsoft.com/office/drawing/2014/main" id="{D8924AD6-7CB4-5851-20C2-E626F595DED4}"/>
                </a:ext>
              </a:extLst>
            </p:cNvPr>
            <p:cNvSpPr txBox="1">
              <a:spLocks noChangeArrowheads="1"/>
            </p:cNvSpPr>
            <p:nvPr/>
          </p:nvSpPr>
          <p:spPr bwMode="auto">
            <a:xfrm>
              <a:off x="4414" y="1392"/>
              <a:ext cx="33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PSTN</a:t>
              </a:r>
            </a:p>
          </p:txBody>
        </p:sp>
        <p:grpSp>
          <p:nvGrpSpPr>
            <p:cNvPr id="93300" name="Group 320">
              <a:extLst>
                <a:ext uri="{FF2B5EF4-FFF2-40B4-BE49-F238E27FC236}">
                  <a16:creationId xmlns:a16="http://schemas.microsoft.com/office/drawing/2014/main" id="{2E289CA9-5C71-19A3-BA47-CD58E74E3B25}"/>
                </a:ext>
              </a:extLst>
            </p:cNvPr>
            <p:cNvGrpSpPr>
              <a:grpSpLocks/>
            </p:cNvGrpSpPr>
            <p:nvPr/>
          </p:nvGrpSpPr>
          <p:grpSpPr bwMode="auto">
            <a:xfrm>
              <a:off x="192" y="1440"/>
              <a:ext cx="96" cy="330"/>
              <a:chOff x="192" y="1440"/>
              <a:chExt cx="96" cy="330"/>
            </a:xfrm>
          </p:grpSpPr>
          <p:sp>
            <p:nvSpPr>
              <p:cNvPr id="93306" name="AutoShape 321">
                <a:extLst>
                  <a:ext uri="{FF2B5EF4-FFF2-40B4-BE49-F238E27FC236}">
                    <a16:creationId xmlns:a16="http://schemas.microsoft.com/office/drawing/2014/main" id="{176E083A-DC42-C538-78A8-FBC3034B92F3}"/>
                  </a:ext>
                </a:extLst>
              </p:cNvPr>
              <p:cNvSpPr>
                <a:spLocks noChangeArrowheads="1"/>
              </p:cNvSpPr>
              <p:nvPr/>
            </p:nvSpPr>
            <p:spPr bwMode="auto">
              <a:xfrm>
                <a:off x="192" y="1543"/>
                <a:ext cx="96" cy="227"/>
              </a:xfrm>
              <a:prstGeom prst="roundRect">
                <a:avLst>
                  <a:gd name="adj" fmla="val 16667"/>
                </a:avLst>
              </a:prstGeom>
              <a:gradFill rotWithShape="0">
                <a:gsLst>
                  <a:gs pos="0">
                    <a:schemeClr val="accent1"/>
                  </a:gs>
                  <a:gs pos="100000">
                    <a:schemeClr val="hlink"/>
                  </a:gs>
                </a:gsLst>
                <a:lin ang="18900000" scaled="1"/>
              </a:gra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accent1"/>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07" name="Rectangle 322">
                <a:extLst>
                  <a:ext uri="{FF2B5EF4-FFF2-40B4-BE49-F238E27FC236}">
                    <a16:creationId xmlns:a16="http://schemas.microsoft.com/office/drawing/2014/main" id="{ECE1AF0D-DEE5-AE5E-16CF-8A074FF9C4FA}"/>
                  </a:ext>
                </a:extLst>
              </p:cNvPr>
              <p:cNvSpPr>
                <a:spLocks noChangeArrowheads="1"/>
              </p:cNvSpPr>
              <p:nvPr/>
            </p:nvSpPr>
            <p:spPr bwMode="auto">
              <a:xfrm>
                <a:off x="202" y="1564"/>
                <a:ext cx="76"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08" name="AutoShape 323">
                <a:extLst>
                  <a:ext uri="{FF2B5EF4-FFF2-40B4-BE49-F238E27FC236}">
                    <a16:creationId xmlns:a16="http://schemas.microsoft.com/office/drawing/2014/main" id="{F73048A3-392C-00C4-B2D6-B9E5570EDA68}"/>
                  </a:ext>
                </a:extLst>
              </p:cNvPr>
              <p:cNvSpPr>
                <a:spLocks noChangeArrowheads="1"/>
              </p:cNvSpPr>
              <p:nvPr/>
            </p:nvSpPr>
            <p:spPr bwMode="auto">
              <a:xfrm>
                <a:off x="201"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09" name="AutoShape 324">
                <a:extLst>
                  <a:ext uri="{FF2B5EF4-FFF2-40B4-BE49-F238E27FC236}">
                    <a16:creationId xmlns:a16="http://schemas.microsoft.com/office/drawing/2014/main" id="{0BF6827E-57C4-5B60-1242-799D52C309A0}"/>
                  </a:ext>
                </a:extLst>
              </p:cNvPr>
              <p:cNvSpPr>
                <a:spLocks noChangeArrowheads="1"/>
              </p:cNvSpPr>
              <p:nvPr/>
            </p:nvSpPr>
            <p:spPr bwMode="auto">
              <a:xfrm>
                <a:off x="229"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0" name="AutoShape 325">
                <a:extLst>
                  <a:ext uri="{FF2B5EF4-FFF2-40B4-BE49-F238E27FC236}">
                    <a16:creationId xmlns:a16="http://schemas.microsoft.com/office/drawing/2014/main" id="{AA31A524-EDEF-3D7B-C644-D697B237B522}"/>
                  </a:ext>
                </a:extLst>
              </p:cNvPr>
              <p:cNvSpPr>
                <a:spLocks noChangeArrowheads="1"/>
              </p:cNvSpPr>
              <p:nvPr/>
            </p:nvSpPr>
            <p:spPr bwMode="auto">
              <a:xfrm>
                <a:off x="257"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1" name="AutoShape 326">
                <a:extLst>
                  <a:ext uri="{FF2B5EF4-FFF2-40B4-BE49-F238E27FC236}">
                    <a16:creationId xmlns:a16="http://schemas.microsoft.com/office/drawing/2014/main" id="{034DFBEE-F7F8-C203-FF11-C89C99418D9D}"/>
                  </a:ext>
                </a:extLst>
              </p:cNvPr>
              <p:cNvSpPr>
                <a:spLocks noChangeArrowheads="1"/>
              </p:cNvSpPr>
              <p:nvPr/>
            </p:nvSpPr>
            <p:spPr bwMode="auto">
              <a:xfrm>
                <a:off x="201"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2" name="AutoShape 327">
                <a:extLst>
                  <a:ext uri="{FF2B5EF4-FFF2-40B4-BE49-F238E27FC236}">
                    <a16:creationId xmlns:a16="http://schemas.microsoft.com/office/drawing/2014/main" id="{2A25641A-E3BA-B753-F3DE-8D998D89A8E8}"/>
                  </a:ext>
                </a:extLst>
              </p:cNvPr>
              <p:cNvSpPr>
                <a:spLocks noChangeArrowheads="1"/>
              </p:cNvSpPr>
              <p:nvPr/>
            </p:nvSpPr>
            <p:spPr bwMode="auto">
              <a:xfrm>
                <a:off x="228" y="164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3" name="AutoShape 328">
                <a:extLst>
                  <a:ext uri="{FF2B5EF4-FFF2-40B4-BE49-F238E27FC236}">
                    <a16:creationId xmlns:a16="http://schemas.microsoft.com/office/drawing/2014/main" id="{93393D5D-5A8E-B0C7-478F-760C84A5D561}"/>
                  </a:ext>
                </a:extLst>
              </p:cNvPr>
              <p:cNvSpPr>
                <a:spLocks noChangeArrowheads="1"/>
              </p:cNvSpPr>
              <p:nvPr/>
            </p:nvSpPr>
            <p:spPr bwMode="auto">
              <a:xfrm>
                <a:off x="257"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4" name="AutoShape 329">
                <a:extLst>
                  <a:ext uri="{FF2B5EF4-FFF2-40B4-BE49-F238E27FC236}">
                    <a16:creationId xmlns:a16="http://schemas.microsoft.com/office/drawing/2014/main" id="{7E74F982-9A30-FFA5-284A-998624BB7A3D}"/>
                  </a:ext>
                </a:extLst>
              </p:cNvPr>
              <p:cNvSpPr>
                <a:spLocks noChangeArrowheads="1"/>
              </p:cNvSpPr>
              <p:nvPr/>
            </p:nvSpPr>
            <p:spPr bwMode="auto">
              <a:xfrm>
                <a:off x="201"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5" name="AutoShape 330">
                <a:extLst>
                  <a:ext uri="{FF2B5EF4-FFF2-40B4-BE49-F238E27FC236}">
                    <a16:creationId xmlns:a16="http://schemas.microsoft.com/office/drawing/2014/main" id="{597BA678-575D-4F45-5F38-18DAD6941E09}"/>
                  </a:ext>
                </a:extLst>
              </p:cNvPr>
              <p:cNvSpPr>
                <a:spLocks noChangeArrowheads="1"/>
              </p:cNvSpPr>
              <p:nvPr/>
            </p:nvSpPr>
            <p:spPr bwMode="auto">
              <a:xfrm>
                <a:off x="228" y="1671"/>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6" name="AutoShape 331">
                <a:extLst>
                  <a:ext uri="{FF2B5EF4-FFF2-40B4-BE49-F238E27FC236}">
                    <a16:creationId xmlns:a16="http://schemas.microsoft.com/office/drawing/2014/main" id="{882191E1-E790-AB5A-4BDC-43FB0AD384C4}"/>
                  </a:ext>
                </a:extLst>
              </p:cNvPr>
              <p:cNvSpPr>
                <a:spLocks noChangeArrowheads="1"/>
              </p:cNvSpPr>
              <p:nvPr/>
            </p:nvSpPr>
            <p:spPr bwMode="auto">
              <a:xfrm>
                <a:off x="257"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7" name="AutoShape 332">
                <a:extLst>
                  <a:ext uri="{FF2B5EF4-FFF2-40B4-BE49-F238E27FC236}">
                    <a16:creationId xmlns:a16="http://schemas.microsoft.com/office/drawing/2014/main" id="{40CAEFAA-2F83-A2AA-6BBF-CC13313DE7CE}"/>
                  </a:ext>
                </a:extLst>
              </p:cNvPr>
              <p:cNvSpPr>
                <a:spLocks noChangeArrowheads="1"/>
              </p:cNvSpPr>
              <p:nvPr/>
            </p:nvSpPr>
            <p:spPr bwMode="auto">
              <a:xfrm>
                <a:off x="200" y="169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8" name="AutoShape 333">
                <a:extLst>
                  <a:ext uri="{FF2B5EF4-FFF2-40B4-BE49-F238E27FC236}">
                    <a16:creationId xmlns:a16="http://schemas.microsoft.com/office/drawing/2014/main" id="{84B7A857-81B6-D736-78F9-D06E65EA33C4}"/>
                  </a:ext>
                </a:extLst>
              </p:cNvPr>
              <p:cNvSpPr>
                <a:spLocks noChangeArrowheads="1"/>
              </p:cNvSpPr>
              <p:nvPr/>
            </p:nvSpPr>
            <p:spPr bwMode="auto">
              <a:xfrm>
                <a:off x="228" y="169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19" name="AutoShape 334">
                <a:extLst>
                  <a:ext uri="{FF2B5EF4-FFF2-40B4-BE49-F238E27FC236}">
                    <a16:creationId xmlns:a16="http://schemas.microsoft.com/office/drawing/2014/main" id="{F2DAD93D-51EC-0210-9727-AB3D9040DF6A}"/>
                  </a:ext>
                </a:extLst>
              </p:cNvPr>
              <p:cNvSpPr>
                <a:spLocks noChangeArrowheads="1"/>
              </p:cNvSpPr>
              <p:nvPr/>
            </p:nvSpPr>
            <p:spPr bwMode="auto">
              <a:xfrm>
                <a:off x="257" y="1696"/>
                <a:ext cx="19"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20" name="Line 335">
                <a:extLst>
                  <a:ext uri="{FF2B5EF4-FFF2-40B4-BE49-F238E27FC236}">
                    <a16:creationId xmlns:a16="http://schemas.microsoft.com/office/drawing/2014/main" id="{F8F030DE-4AD7-B5E7-43D5-38C7E44E14FE}"/>
                  </a:ext>
                </a:extLst>
              </p:cNvPr>
              <p:cNvSpPr>
                <a:spLocks noChangeShapeType="1"/>
              </p:cNvSpPr>
              <p:nvPr/>
            </p:nvSpPr>
            <p:spPr bwMode="auto">
              <a:xfrm flipV="1">
                <a:off x="266" y="1440"/>
                <a:ext cx="0" cy="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321" name="AutoShape 336">
                <a:extLst>
                  <a:ext uri="{FF2B5EF4-FFF2-40B4-BE49-F238E27FC236}">
                    <a16:creationId xmlns:a16="http://schemas.microsoft.com/office/drawing/2014/main" id="{F406F9AF-258D-8691-1C2D-ED955E33F343}"/>
                  </a:ext>
                </a:extLst>
              </p:cNvPr>
              <p:cNvSpPr>
                <a:spLocks noChangeArrowheads="1"/>
              </p:cNvSpPr>
              <p:nvPr/>
            </p:nvSpPr>
            <p:spPr bwMode="auto">
              <a:xfrm>
                <a:off x="256" y="1514"/>
                <a:ext cx="20" cy="25"/>
              </a:xfrm>
              <a:prstGeom prst="roundRect">
                <a:avLst>
                  <a:gd name="adj" fmla="val 16667"/>
                </a:avLst>
              </a:pr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3322" name="AutoShape 337" descr="80%">
                <a:extLst>
                  <a:ext uri="{FF2B5EF4-FFF2-40B4-BE49-F238E27FC236}">
                    <a16:creationId xmlns:a16="http://schemas.microsoft.com/office/drawing/2014/main" id="{EDD726E3-B722-D2A6-C7B6-8B522A6586F4}"/>
                  </a:ext>
                </a:extLst>
              </p:cNvPr>
              <p:cNvSpPr>
                <a:spLocks noChangeArrowheads="1"/>
              </p:cNvSpPr>
              <p:nvPr/>
            </p:nvSpPr>
            <p:spPr bwMode="auto">
              <a:xfrm>
                <a:off x="220" y="1731"/>
                <a:ext cx="40" cy="21"/>
              </a:xfrm>
              <a:prstGeom prst="roundRect">
                <a:avLst>
                  <a:gd name="adj" fmla="val 16667"/>
                </a:avLst>
              </a:prstGeom>
              <a:pattFill prst="pct80">
                <a:fgClr>
                  <a:schemeClr val="tx2"/>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3301" name="Group 338">
              <a:extLst>
                <a:ext uri="{FF2B5EF4-FFF2-40B4-BE49-F238E27FC236}">
                  <a16:creationId xmlns:a16="http://schemas.microsoft.com/office/drawing/2014/main" id="{77FBD650-07B4-8A50-AC51-759F267DA3BE}"/>
                </a:ext>
              </a:extLst>
            </p:cNvPr>
            <p:cNvGrpSpPr>
              <a:grpSpLocks/>
            </p:cNvGrpSpPr>
            <p:nvPr/>
          </p:nvGrpSpPr>
          <p:grpSpPr bwMode="auto">
            <a:xfrm>
              <a:off x="4128" y="1488"/>
              <a:ext cx="275" cy="164"/>
              <a:chOff x="2064" y="1488"/>
              <a:chExt cx="275" cy="164"/>
            </a:xfrm>
          </p:grpSpPr>
          <p:sp>
            <p:nvSpPr>
              <p:cNvPr id="93303" name="Line 339">
                <a:extLst>
                  <a:ext uri="{FF2B5EF4-FFF2-40B4-BE49-F238E27FC236}">
                    <a16:creationId xmlns:a16="http://schemas.microsoft.com/office/drawing/2014/main" id="{FAB06B56-C544-2F61-8A2F-93E80A99EE81}"/>
                  </a:ext>
                </a:extLst>
              </p:cNvPr>
              <p:cNvSpPr>
                <a:spLocks noChangeShapeType="1"/>
              </p:cNvSpPr>
              <p:nvPr/>
            </p:nvSpPr>
            <p:spPr bwMode="auto">
              <a:xfrm>
                <a:off x="2112" y="148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3304" name="Line 340">
                <a:extLst>
                  <a:ext uri="{FF2B5EF4-FFF2-40B4-BE49-F238E27FC236}">
                    <a16:creationId xmlns:a16="http://schemas.microsoft.com/office/drawing/2014/main" id="{892D4221-2D7E-8F3A-CF69-14292F88705F}"/>
                  </a:ext>
                </a:extLst>
              </p:cNvPr>
              <p:cNvSpPr>
                <a:spLocks noChangeShapeType="1"/>
              </p:cNvSpPr>
              <p:nvPr/>
            </p:nvSpPr>
            <p:spPr bwMode="auto">
              <a:xfrm>
                <a:off x="2064" y="153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3305" name="Text Box 341">
                <a:extLst>
                  <a:ext uri="{FF2B5EF4-FFF2-40B4-BE49-F238E27FC236}">
                    <a16:creationId xmlns:a16="http://schemas.microsoft.com/office/drawing/2014/main" id="{E549D4F8-D151-F850-F135-AAE2AE67AE9D}"/>
                  </a:ext>
                </a:extLst>
              </p:cNvPr>
              <p:cNvSpPr txBox="1">
                <a:spLocks noChangeArrowheads="1"/>
              </p:cNvSpPr>
              <p:nvPr/>
            </p:nvSpPr>
            <p:spPr bwMode="auto">
              <a:xfrm>
                <a:off x="2112" y="1488"/>
                <a:ext cx="227"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Mc</a:t>
                </a:r>
              </a:p>
            </p:txBody>
          </p:sp>
        </p:grpSp>
        <p:sp>
          <p:nvSpPr>
            <p:cNvPr id="93302" name="Text Box 342">
              <a:extLst>
                <a:ext uri="{FF2B5EF4-FFF2-40B4-BE49-F238E27FC236}">
                  <a16:creationId xmlns:a16="http://schemas.microsoft.com/office/drawing/2014/main" id="{2B9C2DD6-DE80-2187-2C0E-F4B846A35C3B}"/>
                </a:ext>
              </a:extLst>
            </p:cNvPr>
            <p:cNvSpPr txBox="1">
              <a:spLocks noChangeArrowheads="1"/>
            </p:cNvSpPr>
            <p:nvPr/>
          </p:nvSpPr>
          <p:spPr bwMode="auto">
            <a:xfrm>
              <a:off x="1487" y="2448"/>
              <a:ext cx="29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chemeClr val="bg2"/>
                  </a:solidFill>
                  <a:latin typeface="Arial" panose="020B0604020202020204" pitchFamily="34" charset="0"/>
                </a:rPr>
                <a:t>ATM</a:t>
              </a:r>
            </a:p>
          </p:txBody>
        </p:sp>
      </p:gr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a:extLst>
              <a:ext uri="{FF2B5EF4-FFF2-40B4-BE49-F238E27FC236}">
                <a16:creationId xmlns:a16="http://schemas.microsoft.com/office/drawing/2014/main" id="{C780C681-68D8-F7BB-118F-24CC02715C64}"/>
              </a:ext>
            </a:extLst>
          </p:cNvPr>
          <p:cNvSpPr>
            <a:spLocks noGrp="1" noChangeArrowheads="1"/>
          </p:cNvSpPr>
          <p:nvPr>
            <p:ph type="title"/>
          </p:nvPr>
        </p:nvSpPr>
        <p:spPr>
          <a:xfrm>
            <a:off x="1383261" y="130463"/>
            <a:ext cx="7620000" cy="507831"/>
          </a:xfrm>
        </p:spPr>
        <p:txBody>
          <a:bodyPr/>
          <a:lstStyle/>
          <a:p>
            <a:pPr>
              <a:defRPr/>
            </a:pPr>
            <a:r>
              <a:rPr lang="fr-FR" altLang="en-US" dirty="0" err="1"/>
              <a:t>Benefits</a:t>
            </a:r>
            <a:r>
              <a:rPr lang="fr-FR" altLang="en-US" dirty="0"/>
              <a:t> of Media </a:t>
            </a:r>
            <a:r>
              <a:rPr lang="fr-FR" altLang="en-US" dirty="0" err="1"/>
              <a:t>Gateways</a:t>
            </a:r>
            <a:endParaRPr lang="fr-FR" altLang="en-US" dirty="0"/>
          </a:p>
        </p:txBody>
      </p:sp>
      <p:sp>
        <p:nvSpPr>
          <p:cNvPr id="343" name="Rectangle 2">
            <a:extLst>
              <a:ext uri="{FF2B5EF4-FFF2-40B4-BE49-F238E27FC236}">
                <a16:creationId xmlns:a16="http://schemas.microsoft.com/office/drawing/2014/main" id="{37491973-474E-B5BA-3442-7FFB558BC568}"/>
              </a:ext>
            </a:extLst>
          </p:cNvPr>
          <p:cNvSpPr txBox="1">
            <a:spLocks noChangeArrowheads="1"/>
          </p:cNvSpPr>
          <p:nvPr/>
        </p:nvSpPr>
        <p:spPr bwMode="auto">
          <a:xfrm>
            <a:off x="2378075" y="2135188"/>
            <a:ext cx="7620000" cy="1066800"/>
          </a:xfrm>
          <a:prstGeom prst="rect">
            <a:avLst/>
          </a:prstGeom>
          <a:noFill/>
          <a:ln>
            <a:noFill/>
          </a:ln>
          <a:effectLst/>
        </p:spPr>
        <p:txBody>
          <a:bodyPr lIns="92075" tIns="46038" rIns="92075" bIns="46038" anchor="ct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Black" panose="020B0A04020102020204" pitchFamily="34" charset="0"/>
              </a:defRPr>
            </a:lvl2pPr>
            <a:lvl3pPr algn="l" rtl="0" eaLnBrk="0" fontAlgn="base" hangingPunct="0">
              <a:spcBef>
                <a:spcPct val="0"/>
              </a:spcBef>
              <a:spcAft>
                <a:spcPct val="0"/>
              </a:spcAft>
              <a:defRPr sz="3200">
                <a:solidFill>
                  <a:schemeClr val="tx2"/>
                </a:solidFill>
                <a:latin typeface="Arial Black" panose="020B0A04020102020204" pitchFamily="34" charset="0"/>
              </a:defRPr>
            </a:lvl3pPr>
            <a:lvl4pPr algn="l" rtl="0" eaLnBrk="0" fontAlgn="base" hangingPunct="0">
              <a:spcBef>
                <a:spcPct val="0"/>
              </a:spcBef>
              <a:spcAft>
                <a:spcPct val="0"/>
              </a:spcAft>
              <a:defRPr sz="3200">
                <a:solidFill>
                  <a:schemeClr val="tx2"/>
                </a:solidFill>
                <a:latin typeface="Arial Black" panose="020B0A04020102020204" pitchFamily="34" charset="0"/>
              </a:defRPr>
            </a:lvl4pPr>
            <a:lvl5pPr algn="l" rtl="0" eaLnBrk="0" fontAlgn="base" hangingPunct="0">
              <a:spcBef>
                <a:spcPct val="0"/>
              </a:spcBef>
              <a:spcAft>
                <a:spcPct val="0"/>
              </a:spcAft>
              <a:defRPr sz="3200">
                <a:solidFill>
                  <a:schemeClr val="tx2"/>
                </a:solidFill>
                <a:latin typeface="Arial Black" panose="020B0A04020102020204" pitchFamily="34" charset="0"/>
              </a:defRPr>
            </a:lvl5pPr>
            <a:lvl6pPr marL="457200" algn="l" rtl="0" eaLnBrk="0" fontAlgn="base" hangingPunct="0">
              <a:spcBef>
                <a:spcPct val="0"/>
              </a:spcBef>
              <a:spcAft>
                <a:spcPct val="0"/>
              </a:spcAft>
              <a:defRPr sz="3200">
                <a:solidFill>
                  <a:schemeClr val="tx2"/>
                </a:solidFill>
                <a:latin typeface="Arial Black" panose="020B0A04020102020204" pitchFamily="34" charset="0"/>
              </a:defRPr>
            </a:lvl6pPr>
            <a:lvl7pPr marL="914400" algn="l" rtl="0" eaLnBrk="0" fontAlgn="base" hangingPunct="0">
              <a:spcBef>
                <a:spcPct val="0"/>
              </a:spcBef>
              <a:spcAft>
                <a:spcPct val="0"/>
              </a:spcAft>
              <a:defRPr sz="3200">
                <a:solidFill>
                  <a:schemeClr val="tx2"/>
                </a:solidFill>
                <a:latin typeface="Arial Black" panose="020B0A04020102020204" pitchFamily="34" charset="0"/>
              </a:defRPr>
            </a:lvl7pPr>
            <a:lvl8pPr marL="1371600" algn="l" rtl="0" eaLnBrk="0" fontAlgn="base" hangingPunct="0">
              <a:spcBef>
                <a:spcPct val="0"/>
              </a:spcBef>
              <a:spcAft>
                <a:spcPct val="0"/>
              </a:spcAft>
              <a:defRPr sz="3200">
                <a:solidFill>
                  <a:schemeClr val="tx2"/>
                </a:solidFill>
                <a:latin typeface="Arial Black" panose="020B0A04020102020204" pitchFamily="34" charset="0"/>
              </a:defRPr>
            </a:lvl8pPr>
            <a:lvl9pPr marL="1828800" algn="l" rtl="0" eaLnBrk="0" fontAlgn="base" hangingPunct="0">
              <a:spcBef>
                <a:spcPct val="0"/>
              </a:spcBef>
              <a:spcAft>
                <a:spcPct val="0"/>
              </a:spcAft>
              <a:defRPr sz="3200">
                <a:solidFill>
                  <a:schemeClr val="tx2"/>
                </a:solidFill>
                <a:latin typeface="Arial Black" panose="020B0A04020102020204" pitchFamily="34" charset="0"/>
              </a:defRPr>
            </a:lvl9pPr>
          </a:lstStyle>
          <a:p>
            <a:pPr>
              <a:defRPr/>
            </a:pPr>
            <a:endParaRPr lang="en-US" sz="2400" b="1" dirty="0">
              <a:solidFill>
                <a:schemeClr val="tx1"/>
              </a:solidFill>
              <a:latin typeface="+mn-lt"/>
            </a:endParaRPr>
          </a:p>
          <a:p>
            <a:pPr>
              <a:defRPr/>
            </a:pPr>
            <a:endParaRPr lang="en-US" sz="2400" b="1" dirty="0">
              <a:solidFill>
                <a:schemeClr val="tx1"/>
              </a:solidFill>
              <a:latin typeface="+mn-lt"/>
            </a:endParaRPr>
          </a:p>
          <a:p>
            <a:pPr>
              <a:defRPr/>
            </a:pPr>
            <a:endParaRPr lang="en-US" sz="2400" b="1" dirty="0">
              <a:solidFill>
                <a:schemeClr val="tx1"/>
              </a:solidFill>
              <a:latin typeface="+mn-lt"/>
            </a:endParaRPr>
          </a:p>
          <a:p>
            <a:pPr>
              <a:defRPr/>
            </a:pPr>
            <a:endParaRPr lang="en-US" sz="2400" b="1" dirty="0">
              <a:solidFill>
                <a:schemeClr val="tx1"/>
              </a:solidFill>
              <a:latin typeface="+mn-lt"/>
            </a:endParaRPr>
          </a:p>
          <a:p>
            <a:pPr>
              <a:defRPr/>
            </a:pPr>
            <a:endParaRPr lang="en-US" sz="2400" b="1" dirty="0">
              <a:solidFill>
                <a:schemeClr val="tx1"/>
              </a:solidFill>
              <a:latin typeface="+mn-lt"/>
            </a:endParaRPr>
          </a:p>
          <a:p>
            <a:pPr>
              <a:defRPr/>
            </a:pPr>
            <a:endParaRPr lang="en-US" sz="2400" b="1" dirty="0">
              <a:solidFill>
                <a:schemeClr val="tx1"/>
              </a:solidFill>
              <a:latin typeface="+mn-lt"/>
            </a:endParaRPr>
          </a:p>
          <a:p>
            <a:pPr>
              <a:defRPr/>
            </a:pPr>
            <a:endParaRPr lang="en-US" sz="2400" b="1" dirty="0">
              <a:solidFill>
                <a:schemeClr val="tx1"/>
              </a:solidFill>
              <a:latin typeface="+mn-lt"/>
            </a:endParaRPr>
          </a:p>
          <a:p>
            <a:pPr marL="342900" indent="-342900">
              <a:buFont typeface="Arial" panose="020B0604020202020204" pitchFamily="34" charset="0"/>
              <a:buChar char="•"/>
              <a:defRPr/>
            </a:pPr>
            <a:r>
              <a:rPr lang="en-US" sz="2400" b="1" dirty="0">
                <a:solidFill>
                  <a:schemeClr val="tx1"/>
                </a:solidFill>
                <a:latin typeface="+mn-lt"/>
              </a:rPr>
              <a:t>Media gateway -translation device or service that converts media streams between different technologies such as SS7, 2G, 2.5G and 3G radio access networks) or PBX systems</a:t>
            </a:r>
          </a:p>
          <a:p>
            <a:pPr>
              <a:defRPr/>
            </a:pPr>
            <a:r>
              <a:rPr lang="en-US" sz="2400" b="1" dirty="0">
                <a:solidFill>
                  <a:schemeClr val="tx1"/>
                </a:solidFill>
                <a:latin typeface="+mn-lt"/>
              </a:rPr>
              <a:t> </a:t>
            </a:r>
          </a:p>
          <a:p>
            <a:pPr marL="342900" indent="-342900">
              <a:buFont typeface="Arial" panose="020B0604020202020204" pitchFamily="34" charset="0"/>
              <a:buChar char="•"/>
              <a:defRPr/>
            </a:pPr>
            <a:r>
              <a:rPr lang="en-US" sz="2400" b="1" dirty="0">
                <a:solidFill>
                  <a:schemeClr val="tx1"/>
                </a:solidFill>
                <a:latin typeface="+mn-lt"/>
              </a:rPr>
              <a:t>Media gateways enable  communications across packet networks using transport protocols such as Asynchronous Transfer Mode (ATM) and Internet Protocol (IP)</a:t>
            </a:r>
          </a:p>
          <a:p>
            <a:pPr marL="342900" indent="-342900">
              <a:buFont typeface="Arial" panose="020B0604020202020204" pitchFamily="34" charset="0"/>
              <a:buChar char="•"/>
              <a:defRPr/>
            </a:pPr>
            <a:endParaRPr lang="en-US" sz="2400" b="1" dirty="0">
              <a:solidFill>
                <a:schemeClr val="tx1"/>
              </a:solidFill>
              <a:latin typeface="+mn-lt"/>
            </a:endParaRPr>
          </a:p>
          <a:p>
            <a:pPr marL="342900" indent="-342900">
              <a:buFont typeface="Arial" panose="020B0604020202020204" pitchFamily="34" charset="0"/>
              <a:buChar char="•"/>
              <a:defRPr/>
            </a:pPr>
            <a:r>
              <a:rPr lang="en-US" sz="2400" b="1" dirty="0">
                <a:solidFill>
                  <a:schemeClr val="tx1"/>
                </a:solidFill>
                <a:latin typeface="+mn-lt"/>
              </a:rPr>
              <a:t>Media gateway function is to convert between different transmission and coding techniques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GB" altLang="en-US" dirty="0"/>
              <a:t>Typical Call in Single MTSO Area (2)</a:t>
            </a:r>
          </a:p>
        </p:txBody>
      </p:sp>
      <p:sp>
        <p:nvSpPr>
          <p:cNvPr id="19459" name="Rectangle 3"/>
          <p:cNvSpPr>
            <a:spLocks noGrp="1" noChangeArrowheads="1"/>
          </p:cNvSpPr>
          <p:nvPr>
            <p:ph type="body" idx="1"/>
          </p:nvPr>
        </p:nvSpPr>
        <p:spPr>
          <a:xfrm>
            <a:off x="594019" y="1293186"/>
            <a:ext cx="9620932" cy="3462486"/>
          </a:xfrm>
        </p:spPr>
        <p:txBody>
          <a:bodyPr/>
          <a:lstStyle/>
          <a:p>
            <a:pPr>
              <a:lnSpc>
                <a:spcPct val="90000"/>
              </a:lnSpc>
            </a:pPr>
            <a:r>
              <a:rPr lang="en-GB" altLang="en-US" sz="2400" dirty="0"/>
              <a:t>Call accepted</a:t>
            </a:r>
          </a:p>
          <a:p>
            <a:pPr lvl="1">
              <a:lnSpc>
                <a:spcPct val="90000"/>
              </a:lnSpc>
            </a:pPr>
            <a:r>
              <a:rPr lang="en-GB" altLang="en-US" sz="2000" dirty="0"/>
              <a:t>Mobile unit recognizes number on set up channel</a:t>
            </a:r>
          </a:p>
          <a:p>
            <a:pPr lvl="1">
              <a:lnSpc>
                <a:spcPct val="90000"/>
              </a:lnSpc>
            </a:pPr>
            <a:r>
              <a:rPr lang="en-GB" altLang="en-US" sz="2000" dirty="0"/>
              <a:t>Responds to BS which sends response to MTSO</a:t>
            </a:r>
          </a:p>
          <a:p>
            <a:pPr lvl="1">
              <a:lnSpc>
                <a:spcPct val="90000"/>
              </a:lnSpc>
            </a:pPr>
            <a:r>
              <a:rPr lang="en-GB" altLang="en-US" sz="2000" dirty="0"/>
              <a:t>MTSO sets up circuit between calling and called BSs</a:t>
            </a:r>
          </a:p>
          <a:p>
            <a:pPr lvl="1">
              <a:lnSpc>
                <a:spcPct val="90000"/>
              </a:lnSpc>
            </a:pPr>
            <a:r>
              <a:rPr lang="en-GB" altLang="en-US" sz="2000" dirty="0"/>
              <a:t>MTSO selects available traffic channel within cells and notifies BSs</a:t>
            </a:r>
          </a:p>
          <a:p>
            <a:pPr lvl="1">
              <a:lnSpc>
                <a:spcPct val="90000"/>
              </a:lnSpc>
            </a:pPr>
            <a:r>
              <a:rPr lang="en-GB" altLang="en-US" sz="2000" dirty="0"/>
              <a:t>BSs notify mobile unit of channel</a:t>
            </a:r>
          </a:p>
          <a:p>
            <a:pPr>
              <a:lnSpc>
                <a:spcPct val="90000"/>
              </a:lnSpc>
            </a:pPr>
            <a:r>
              <a:rPr lang="en-GB" altLang="en-US" sz="2400" dirty="0" err="1"/>
              <a:t>Ongoing</a:t>
            </a:r>
            <a:r>
              <a:rPr lang="en-GB" altLang="en-US" sz="2400" dirty="0"/>
              <a:t> call</a:t>
            </a:r>
          </a:p>
          <a:p>
            <a:pPr lvl="1">
              <a:lnSpc>
                <a:spcPct val="90000"/>
              </a:lnSpc>
            </a:pPr>
            <a:r>
              <a:rPr lang="en-GB" altLang="en-US" sz="2000" dirty="0"/>
              <a:t>Voice/data exchanged through respective BSs and MTSO</a:t>
            </a:r>
          </a:p>
          <a:p>
            <a:pPr>
              <a:lnSpc>
                <a:spcPct val="90000"/>
              </a:lnSpc>
            </a:pPr>
            <a:r>
              <a:rPr lang="en-GB" altLang="en-US" sz="2400" dirty="0"/>
              <a:t>Handoff</a:t>
            </a:r>
          </a:p>
          <a:p>
            <a:pPr lvl="1">
              <a:lnSpc>
                <a:spcPct val="90000"/>
              </a:lnSpc>
            </a:pPr>
            <a:r>
              <a:rPr lang="en-GB" altLang="en-US" sz="2000" dirty="0"/>
              <a:t>Mobile unit moves out of range of cell into range of another cell</a:t>
            </a:r>
          </a:p>
          <a:p>
            <a:pPr lvl="1">
              <a:lnSpc>
                <a:spcPct val="90000"/>
              </a:lnSpc>
            </a:pPr>
            <a:r>
              <a:rPr lang="en-GB" altLang="en-US" sz="2000" dirty="0"/>
              <a:t>Traffic channel changes to one assigned to new BS</a:t>
            </a:r>
          </a:p>
          <a:p>
            <a:pPr lvl="2">
              <a:lnSpc>
                <a:spcPct val="90000"/>
              </a:lnSpc>
            </a:pPr>
            <a:r>
              <a:rPr lang="en-GB" altLang="en-US" dirty="0"/>
              <a:t>Without interruption of service to user</a:t>
            </a:r>
          </a:p>
        </p:txBody>
      </p:sp>
    </p:spTree>
    <p:extLst>
      <p:ext uri="{BB962C8B-B14F-4D97-AF65-F5344CB8AC3E}">
        <p14:creationId xmlns:p14="http://schemas.microsoft.com/office/powerpoint/2010/main" val="11925460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a:extLst>
              <a:ext uri="{FF2B5EF4-FFF2-40B4-BE49-F238E27FC236}">
                <a16:creationId xmlns:a16="http://schemas.microsoft.com/office/drawing/2014/main" id="{0AF7952D-3FF6-7C7B-AF28-99169DBAF689}"/>
              </a:ext>
            </a:extLst>
          </p:cNvPr>
          <p:cNvSpPr>
            <a:spLocks noGrp="1" noChangeArrowheads="1"/>
          </p:cNvSpPr>
          <p:nvPr>
            <p:ph type="title"/>
          </p:nvPr>
        </p:nvSpPr>
        <p:spPr>
          <a:xfrm>
            <a:off x="284799" y="82009"/>
            <a:ext cx="11569150" cy="507831"/>
          </a:xfrm>
        </p:spPr>
        <p:txBody>
          <a:bodyPr/>
          <a:lstStyle/>
          <a:p>
            <a:pPr>
              <a:defRPr/>
            </a:pPr>
            <a:r>
              <a:rPr lang="fr-FR" altLang="en-US" dirty="0"/>
              <a:t>3G rel5 Architecture (UMTS) - IP </a:t>
            </a:r>
            <a:r>
              <a:rPr lang="fr-FR" altLang="en-US" dirty="0" err="1"/>
              <a:t>Multimedia</a:t>
            </a:r>
            <a:endParaRPr lang="fr-FR" altLang="en-US" dirty="0"/>
          </a:p>
        </p:txBody>
      </p:sp>
      <p:grpSp>
        <p:nvGrpSpPr>
          <p:cNvPr id="99331" name="Group 3">
            <a:extLst>
              <a:ext uri="{FF2B5EF4-FFF2-40B4-BE49-F238E27FC236}">
                <a16:creationId xmlns:a16="http://schemas.microsoft.com/office/drawing/2014/main" id="{6120E8DE-D7C4-5C5A-83E4-CF5A8BAD65AB}"/>
              </a:ext>
            </a:extLst>
          </p:cNvPr>
          <p:cNvGrpSpPr>
            <a:grpSpLocks/>
          </p:cNvGrpSpPr>
          <p:nvPr/>
        </p:nvGrpSpPr>
        <p:grpSpPr bwMode="auto">
          <a:xfrm>
            <a:off x="1516062" y="1601788"/>
            <a:ext cx="8982076" cy="4954384"/>
            <a:chOff x="-5" y="912"/>
            <a:chExt cx="5658" cy="3334"/>
          </a:xfrm>
        </p:grpSpPr>
        <p:grpSp>
          <p:nvGrpSpPr>
            <p:cNvPr id="99332" name="Group 4">
              <a:extLst>
                <a:ext uri="{FF2B5EF4-FFF2-40B4-BE49-F238E27FC236}">
                  <a16:creationId xmlns:a16="http://schemas.microsoft.com/office/drawing/2014/main" id="{F7ABBCB2-1834-9BFB-D34E-4203FD158FD1}"/>
                </a:ext>
              </a:extLst>
            </p:cNvPr>
            <p:cNvGrpSpPr>
              <a:grpSpLocks/>
            </p:cNvGrpSpPr>
            <p:nvPr/>
          </p:nvGrpSpPr>
          <p:grpSpPr bwMode="auto">
            <a:xfrm>
              <a:off x="1296" y="1344"/>
              <a:ext cx="624" cy="1010"/>
              <a:chOff x="1296" y="1344"/>
              <a:chExt cx="624" cy="1010"/>
            </a:xfrm>
          </p:grpSpPr>
          <p:sp>
            <p:nvSpPr>
              <p:cNvPr id="99734" name="Oval 5">
                <a:extLst>
                  <a:ext uri="{FF2B5EF4-FFF2-40B4-BE49-F238E27FC236}">
                    <a16:creationId xmlns:a16="http://schemas.microsoft.com/office/drawing/2014/main" id="{49AF8AC0-AA7B-B8CC-E8D7-71CA6CE79AAD}"/>
                  </a:ext>
                </a:extLst>
              </p:cNvPr>
              <p:cNvSpPr>
                <a:spLocks noChangeArrowheads="1"/>
              </p:cNvSpPr>
              <p:nvPr/>
            </p:nvSpPr>
            <p:spPr bwMode="auto">
              <a:xfrm>
                <a:off x="1296" y="1917"/>
                <a:ext cx="624" cy="437"/>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735" name="Text Box 6">
                <a:extLst>
                  <a:ext uri="{FF2B5EF4-FFF2-40B4-BE49-F238E27FC236}">
                    <a16:creationId xmlns:a16="http://schemas.microsoft.com/office/drawing/2014/main" id="{1409F70A-B857-3A38-E44F-CBDB56DE73F0}"/>
                  </a:ext>
                </a:extLst>
              </p:cNvPr>
              <p:cNvSpPr txBox="1">
                <a:spLocks noChangeArrowheads="1"/>
              </p:cNvSpPr>
              <p:nvPr/>
            </p:nvSpPr>
            <p:spPr bwMode="auto">
              <a:xfrm>
                <a:off x="1390" y="1822"/>
                <a:ext cx="42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Gb/IuPS</a:t>
                </a:r>
              </a:p>
            </p:txBody>
          </p:sp>
          <p:sp>
            <p:nvSpPr>
              <p:cNvPr id="99736" name="Text Box 7">
                <a:extLst>
                  <a:ext uri="{FF2B5EF4-FFF2-40B4-BE49-F238E27FC236}">
                    <a16:creationId xmlns:a16="http://schemas.microsoft.com/office/drawing/2014/main" id="{3299F25A-1165-674A-97FF-F6DDD84199AE}"/>
                  </a:ext>
                </a:extLst>
              </p:cNvPr>
              <p:cNvSpPr txBox="1">
                <a:spLocks noChangeArrowheads="1"/>
              </p:cNvSpPr>
              <p:nvPr/>
            </p:nvSpPr>
            <p:spPr bwMode="auto">
              <a:xfrm>
                <a:off x="1433" y="1344"/>
                <a:ext cx="38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A/IuCS</a:t>
                </a:r>
              </a:p>
            </p:txBody>
          </p:sp>
        </p:grpSp>
        <p:sp>
          <p:nvSpPr>
            <p:cNvPr id="99333" name="Oval 8">
              <a:extLst>
                <a:ext uri="{FF2B5EF4-FFF2-40B4-BE49-F238E27FC236}">
                  <a16:creationId xmlns:a16="http://schemas.microsoft.com/office/drawing/2014/main" id="{A7D0F85E-9C0D-C9E6-DBC3-7D3A0670185D}"/>
                </a:ext>
              </a:extLst>
            </p:cNvPr>
            <p:cNvSpPr>
              <a:spLocks noChangeArrowheads="1"/>
            </p:cNvSpPr>
            <p:nvPr/>
          </p:nvSpPr>
          <p:spPr bwMode="auto">
            <a:xfrm>
              <a:off x="1968" y="1845"/>
              <a:ext cx="2400" cy="437"/>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334" name="Oval 9">
              <a:extLst>
                <a:ext uri="{FF2B5EF4-FFF2-40B4-BE49-F238E27FC236}">
                  <a16:creationId xmlns:a16="http://schemas.microsoft.com/office/drawing/2014/main" id="{AB3EB648-59A7-0302-80A6-5B82742AE290}"/>
                </a:ext>
              </a:extLst>
            </p:cNvPr>
            <p:cNvSpPr>
              <a:spLocks noChangeArrowheads="1"/>
            </p:cNvSpPr>
            <p:nvPr/>
          </p:nvSpPr>
          <p:spPr bwMode="auto">
            <a:xfrm>
              <a:off x="2352" y="1797"/>
              <a:ext cx="1632" cy="437"/>
            </a:xfrm>
            <a:prstGeom prst="ellipse">
              <a:avLst/>
            </a:prstGeom>
            <a:gradFill rotWithShape="0">
              <a:gsLst>
                <a:gs pos="0">
                  <a:srgbClr val="FFFFD4"/>
                </a:gs>
                <a:gs pos="100000">
                  <a:srgbClr val="FFFF99"/>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335" name="Text Box 10">
              <a:extLst>
                <a:ext uri="{FF2B5EF4-FFF2-40B4-BE49-F238E27FC236}">
                  <a16:creationId xmlns:a16="http://schemas.microsoft.com/office/drawing/2014/main" id="{F889017F-F16D-F6FE-346D-9C68F3145C93}"/>
                </a:ext>
              </a:extLst>
            </p:cNvPr>
            <p:cNvSpPr txBox="1">
              <a:spLocks noChangeArrowheads="1"/>
            </p:cNvSpPr>
            <p:nvPr/>
          </p:nvSpPr>
          <p:spPr bwMode="auto">
            <a:xfrm>
              <a:off x="3667" y="1920"/>
              <a:ext cx="328"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solidFill>
                    <a:schemeClr val="bg2"/>
                  </a:solidFill>
                  <a:latin typeface="Arial" panose="020B0604020202020204" pitchFamily="34" charset="0"/>
                </a:rPr>
                <a:t>SS7</a:t>
              </a:r>
            </a:p>
          </p:txBody>
        </p:sp>
        <p:sp>
          <p:nvSpPr>
            <p:cNvPr id="99336" name="Text Box 11">
              <a:extLst>
                <a:ext uri="{FF2B5EF4-FFF2-40B4-BE49-F238E27FC236}">
                  <a16:creationId xmlns:a16="http://schemas.microsoft.com/office/drawing/2014/main" id="{F43F50E7-2935-184F-4673-39AC6307DC98}"/>
                </a:ext>
              </a:extLst>
            </p:cNvPr>
            <p:cNvSpPr txBox="1">
              <a:spLocks noChangeArrowheads="1"/>
            </p:cNvSpPr>
            <p:nvPr/>
          </p:nvSpPr>
          <p:spPr bwMode="auto">
            <a:xfrm>
              <a:off x="3851" y="2304"/>
              <a:ext cx="491"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solidFill>
                    <a:schemeClr val="bg2"/>
                  </a:solidFill>
                  <a:latin typeface="Arial" panose="020B0604020202020204" pitchFamily="34" charset="0"/>
                </a:rPr>
                <a:t>IP/ATM</a:t>
              </a:r>
            </a:p>
          </p:txBody>
        </p:sp>
        <p:grpSp>
          <p:nvGrpSpPr>
            <p:cNvPr id="99337" name="Group 12">
              <a:extLst>
                <a:ext uri="{FF2B5EF4-FFF2-40B4-BE49-F238E27FC236}">
                  <a16:creationId xmlns:a16="http://schemas.microsoft.com/office/drawing/2014/main" id="{DFAB8843-E865-4C15-0F25-2DDF93B7612C}"/>
                </a:ext>
              </a:extLst>
            </p:cNvPr>
            <p:cNvGrpSpPr>
              <a:grpSpLocks/>
            </p:cNvGrpSpPr>
            <p:nvPr/>
          </p:nvGrpSpPr>
          <p:grpSpPr bwMode="auto">
            <a:xfrm>
              <a:off x="1920" y="1632"/>
              <a:ext cx="336" cy="163"/>
              <a:chOff x="293" y="2885"/>
              <a:chExt cx="673" cy="259"/>
            </a:xfrm>
          </p:grpSpPr>
          <p:sp>
            <p:nvSpPr>
              <p:cNvPr id="61453" name="Rectangle 13">
                <a:extLst>
                  <a:ext uri="{FF2B5EF4-FFF2-40B4-BE49-F238E27FC236}">
                    <a16:creationId xmlns:a16="http://schemas.microsoft.com/office/drawing/2014/main" id="{87F14D40-06A0-77A3-67EB-1552902FDD28}"/>
                  </a:ext>
                </a:extLst>
              </p:cNvPr>
              <p:cNvSpPr>
                <a:spLocks noChangeArrowheads="1"/>
              </p:cNvSpPr>
              <p:nvPr/>
            </p:nvSpPr>
            <p:spPr bwMode="auto">
              <a:xfrm>
                <a:off x="327" y="2885"/>
                <a:ext cx="639" cy="214"/>
              </a:xfrm>
              <a:prstGeom prst="rect">
                <a:avLst/>
              </a:prstGeom>
              <a:gradFill rotWithShape="0">
                <a:gsLst>
                  <a:gs pos="0">
                    <a:schemeClr val="folHlink"/>
                  </a:gs>
                  <a:gs pos="50000">
                    <a:srgbClr val="FFA011"/>
                  </a:gs>
                  <a:gs pos="100000">
                    <a:schemeClr val="folHlink"/>
                  </a:gs>
                </a:gsLst>
                <a:lin ang="2700000" scaled="1"/>
              </a:gradFill>
              <a:ln>
                <a:noFill/>
              </a:ln>
              <a:effectLst/>
              <a:scene3d>
                <a:camera prst="legacyObliqueTopRight"/>
                <a:lightRig rig="legacyFlat3" dir="r"/>
              </a:scene3d>
              <a:sp3d extrusionH="608000" prstMaterial="legacyMatte">
                <a:bevelT w="13500" h="13500" prst="angle"/>
                <a:bevelB w="13500" h="13500" prst="angle"/>
                <a:extrusionClr>
                  <a:schemeClr val="folHlink"/>
                </a:extrusionClr>
                <a:contourClr>
                  <a:schemeClr val="fo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en-US"/>
              </a:p>
            </p:txBody>
          </p:sp>
          <p:sp>
            <p:nvSpPr>
              <p:cNvPr id="99727" name="Rectangle 14">
                <a:extLst>
                  <a:ext uri="{FF2B5EF4-FFF2-40B4-BE49-F238E27FC236}">
                    <a16:creationId xmlns:a16="http://schemas.microsoft.com/office/drawing/2014/main" id="{1AE87F78-0AD8-FB74-1EE9-56476355911C}"/>
                  </a:ext>
                </a:extLst>
              </p:cNvPr>
              <p:cNvSpPr>
                <a:spLocks noChangeArrowheads="1"/>
              </p:cNvSpPr>
              <p:nvPr/>
            </p:nvSpPr>
            <p:spPr bwMode="auto">
              <a:xfrm>
                <a:off x="652" y="2920"/>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728" name="Rectangle 15">
                <a:extLst>
                  <a:ext uri="{FF2B5EF4-FFF2-40B4-BE49-F238E27FC236}">
                    <a16:creationId xmlns:a16="http://schemas.microsoft.com/office/drawing/2014/main" id="{DA0BEA9F-7A7A-AC76-34EE-50C62C643FC9}"/>
                  </a:ext>
                </a:extLst>
              </p:cNvPr>
              <p:cNvSpPr>
                <a:spLocks noChangeArrowheads="1"/>
              </p:cNvSpPr>
              <p:nvPr/>
            </p:nvSpPr>
            <p:spPr bwMode="auto">
              <a:xfrm>
                <a:off x="652" y="3000"/>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729" name="Line 16">
                <a:extLst>
                  <a:ext uri="{FF2B5EF4-FFF2-40B4-BE49-F238E27FC236}">
                    <a16:creationId xmlns:a16="http://schemas.microsoft.com/office/drawing/2014/main" id="{D1C6B135-38ED-0CEB-2540-15660F37FE80}"/>
                  </a:ext>
                </a:extLst>
              </p:cNvPr>
              <p:cNvSpPr>
                <a:spLocks noChangeShapeType="1"/>
              </p:cNvSpPr>
              <p:nvPr/>
            </p:nvSpPr>
            <p:spPr bwMode="auto">
              <a:xfrm>
                <a:off x="390" y="3033"/>
                <a:ext cx="174" cy="0"/>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30" name="Freeform 17">
                <a:extLst>
                  <a:ext uri="{FF2B5EF4-FFF2-40B4-BE49-F238E27FC236}">
                    <a16:creationId xmlns:a16="http://schemas.microsoft.com/office/drawing/2014/main" id="{EC5EF0A1-8D20-076A-3E39-99DE7B9CD57B}"/>
                  </a:ext>
                </a:extLst>
              </p:cNvPr>
              <p:cNvSpPr>
                <a:spLocks/>
              </p:cNvSpPr>
              <p:nvPr/>
            </p:nvSpPr>
            <p:spPr bwMode="auto">
              <a:xfrm>
                <a:off x="293" y="2890"/>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731" name="Freeform 18">
                <a:extLst>
                  <a:ext uri="{FF2B5EF4-FFF2-40B4-BE49-F238E27FC236}">
                    <a16:creationId xmlns:a16="http://schemas.microsoft.com/office/drawing/2014/main" id="{6CD9BFFD-9880-42DB-77DC-FCDAD19ACB52}"/>
                  </a:ext>
                </a:extLst>
              </p:cNvPr>
              <p:cNvSpPr>
                <a:spLocks/>
              </p:cNvSpPr>
              <p:nvPr/>
            </p:nvSpPr>
            <p:spPr bwMode="auto">
              <a:xfrm>
                <a:off x="908" y="2891"/>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732" name="Line 19">
                <a:extLst>
                  <a:ext uri="{FF2B5EF4-FFF2-40B4-BE49-F238E27FC236}">
                    <a16:creationId xmlns:a16="http://schemas.microsoft.com/office/drawing/2014/main" id="{C0DE8956-5208-446C-7287-5EA710118B73}"/>
                  </a:ext>
                </a:extLst>
              </p:cNvPr>
              <p:cNvSpPr>
                <a:spLocks noChangeShapeType="1"/>
              </p:cNvSpPr>
              <p:nvPr/>
            </p:nvSpPr>
            <p:spPr bwMode="auto">
              <a:xfrm>
                <a:off x="346" y="2885"/>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733" name="Line 20">
                <a:extLst>
                  <a:ext uri="{FF2B5EF4-FFF2-40B4-BE49-F238E27FC236}">
                    <a16:creationId xmlns:a16="http://schemas.microsoft.com/office/drawing/2014/main" id="{53F1B265-9FED-D7F8-6F26-4EA247574485}"/>
                  </a:ext>
                </a:extLst>
              </p:cNvPr>
              <p:cNvSpPr>
                <a:spLocks noChangeShapeType="1"/>
              </p:cNvSpPr>
              <p:nvPr/>
            </p:nvSpPr>
            <p:spPr bwMode="auto">
              <a:xfrm>
                <a:off x="948" y="2885"/>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99338" name="Rectangle 21">
              <a:extLst>
                <a:ext uri="{FF2B5EF4-FFF2-40B4-BE49-F238E27FC236}">
                  <a16:creationId xmlns:a16="http://schemas.microsoft.com/office/drawing/2014/main" id="{46057ACE-44EE-A547-43AB-21899F8B5ADB}"/>
                </a:ext>
              </a:extLst>
            </p:cNvPr>
            <p:cNvSpPr>
              <a:spLocks noChangeArrowheads="1"/>
            </p:cNvSpPr>
            <p:nvPr/>
          </p:nvSpPr>
          <p:spPr bwMode="auto">
            <a:xfrm>
              <a:off x="1008" y="1584"/>
              <a:ext cx="287" cy="165"/>
            </a:xfrm>
            <a:prstGeom prst="rect">
              <a:avLst/>
            </a:prstGeom>
            <a:gradFill rotWithShape="0">
              <a:gsLst>
                <a:gs pos="0">
                  <a:schemeClr val="tx2"/>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chemeClr val="tx2"/>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339" name="Line 22">
              <a:extLst>
                <a:ext uri="{FF2B5EF4-FFF2-40B4-BE49-F238E27FC236}">
                  <a16:creationId xmlns:a16="http://schemas.microsoft.com/office/drawing/2014/main" id="{AFFFF3D9-180E-A6F4-CE4D-6B67899941EC}"/>
                </a:ext>
              </a:extLst>
            </p:cNvPr>
            <p:cNvSpPr>
              <a:spLocks noChangeShapeType="1"/>
            </p:cNvSpPr>
            <p:nvPr/>
          </p:nvSpPr>
          <p:spPr bwMode="auto">
            <a:xfrm>
              <a:off x="1012" y="1585"/>
              <a:ext cx="284" cy="165"/>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9340" name="Line 23">
              <a:extLst>
                <a:ext uri="{FF2B5EF4-FFF2-40B4-BE49-F238E27FC236}">
                  <a16:creationId xmlns:a16="http://schemas.microsoft.com/office/drawing/2014/main" id="{DD7852D5-A584-9619-D1DD-D67C17A87531}"/>
                </a:ext>
              </a:extLst>
            </p:cNvPr>
            <p:cNvSpPr>
              <a:spLocks noChangeShapeType="1"/>
            </p:cNvSpPr>
            <p:nvPr/>
          </p:nvSpPr>
          <p:spPr bwMode="auto">
            <a:xfrm flipH="1">
              <a:off x="1008" y="1584"/>
              <a:ext cx="288" cy="16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sp>
          <p:nvSpPr>
            <p:cNvPr id="99341" name="Rectangle 24">
              <a:extLst>
                <a:ext uri="{FF2B5EF4-FFF2-40B4-BE49-F238E27FC236}">
                  <a16:creationId xmlns:a16="http://schemas.microsoft.com/office/drawing/2014/main" id="{C72D0C89-CF59-F449-A43D-2B381E87E11C}"/>
                </a:ext>
              </a:extLst>
            </p:cNvPr>
            <p:cNvSpPr>
              <a:spLocks noChangeArrowheads="1"/>
            </p:cNvSpPr>
            <p:nvPr/>
          </p:nvSpPr>
          <p:spPr bwMode="auto">
            <a:xfrm>
              <a:off x="1920" y="2400"/>
              <a:ext cx="335" cy="529"/>
            </a:xfrm>
            <a:prstGeom prst="rect">
              <a:avLst/>
            </a:prstGeom>
            <a:gradFill rotWithShape="0">
              <a:gsLst>
                <a:gs pos="0">
                  <a:schemeClr val="accent1"/>
                </a:gs>
                <a:gs pos="100000">
                  <a:schemeClr val="tx2"/>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contourClr>
                <a:schemeClr val="accent1"/>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342" name="Line 25">
              <a:extLst>
                <a:ext uri="{FF2B5EF4-FFF2-40B4-BE49-F238E27FC236}">
                  <a16:creationId xmlns:a16="http://schemas.microsoft.com/office/drawing/2014/main" id="{2548D106-8819-7046-1DC0-EEEDE7C514EE}"/>
                </a:ext>
              </a:extLst>
            </p:cNvPr>
            <p:cNvSpPr>
              <a:spLocks noChangeShapeType="1"/>
            </p:cNvSpPr>
            <p:nvPr/>
          </p:nvSpPr>
          <p:spPr bwMode="auto">
            <a:xfrm>
              <a:off x="1925" y="2402"/>
              <a:ext cx="331" cy="530"/>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9343" name="Line 26">
              <a:extLst>
                <a:ext uri="{FF2B5EF4-FFF2-40B4-BE49-F238E27FC236}">
                  <a16:creationId xmlns:a16="http://schemas.microsoft.com/office/drawing/2014/main" id="{6DAAE8DC-FFA7-0F7B-71EB-53E15AF982D3}"/>
                </a:ext>
              </a:extLst>
            </p:cNvPr>
            <p:cNvSpPr>
              <a:spLocks noChangeShapeType="1"/>
            </p:cNvSpPr>
            <p:nvPr/>
          </p:nvSpPr>
          <p:spPr bwMode="auto">
            <a:xfrm flipH="1">
              <a:off x="1920" y="2400"/>
              <a:ext cx="336" cy="532"/>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sp>
          <p:nvSpPr>
            <p:cNvPr id="61467" name="AutoShape 27">
              <a:extLst>
                <a:ext uri="{FF2B5EF4-FFF2-40B4-BE49-F238E27FC236}">
                  <a16:creationId xmlns:a16="http://schemas.microsoft.com/office/drawing/2014/main" id="{D1DEDDC3-9D5C-21B8-730C-076EFD2D7CAF}"/>
                </a:ext>
              </a:extLst>
            </p:cNvPr>
            <p:cNvSpPr>
              <a:spLocks noChangeArrowheads="1"/>
            </p:cNvSpPr>
            <p:nvPr/>
          </p:nvSpPr>
          <p:spPr bwMode="auto">
            <a:xfrm>
              <a:off x="2448" y="1632"/>
              <a:ext cx="144" cy="231"/>
            </a:xfrm>
            <a:prstGeom prst="can">
              <a:avLst>
                <a:gd name="adj" fmla="val 21916"/>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a:defRPr/>
              </a:pPr>
              <a:endParaRPr lang="en-US"/>
            </a:p>
          </p:txBody>
        </p:sp>
        <p:grpSp>
          <p:nvGrpSpPr>
            <p:cNvPr id="99345" name="Group 28">
              <a:extLst>
                <a:ext uri="{FF2B5EF4-FFF2-40B4-BE49-F238E27FC236}">
                  <a16:creationId xmlns:a16="http://schemas.microsoft.com/office/drawing/2014/main" id="{80F1F04A-39F2-9DE4-B959-B3C33D6EACEF}"/>
                </a:ext>
              </a:extLst>
            </p:cNvPr>
            <p:cNvGrpSpPr>
              <a:grpSpLocks/>
            </p:cNvGrpSpPr>
            <p:nvPr/>
          </p:nvGrpSpPr>
          <p:grpSpPr bwMode="auto">
            <a:xfrm>
              <a:off x="3504" y="2112"/>
              <a:ext cx="144" cy="306"/>
              <a:chOff x="2299" y="2603"/>
              <a:chExt cx="319" cy="874"/>
            </a:xfrm>
          </p:grpSpPr>
          <p:sp>
            <p:nvSpPr>
              <p:cNvPr id="99716" name="Rectangle 29">
                <a:extLst>
                  <a:ext uri="{FF2B5EF4-FFF2-40B4-BE49-F238E27FC236}">
                    <a16:creationId xmlns:a16="http://schemas.microsoft.com/office/drawing/2014/main" id="{7E59E8FC-68E9-27FD-83F0-1BD48EACCBB4}"/>
                  </a:ext>
                </a:extLst>
              </p:cNvPr>
              <p:cNvSpPr>
                <a:spLocks noChangeArrowheads="1"/>
              </p:cNvSpPr>
              <p:nvPr/>
            </p:nvSpPr>
            <p:spPr bwMode="auto">
              <a:xfrm>
                <a:off x="2299" y="2603"/>
                <a:ext cx="319" cy="874"/>
              </a:xfrm>
              <a:prstGeom prst="rect">
                <a:avLst/>
              </a:prstGeom>
              <a:gradFill rotWithShape="0">
                <a:gsLst>
                  <a:gs pos="0">
                    <a:schemeClr val="hlink"/>
                  </a:gs>
                  <a:gs pos="100000">
                    <a:srgbClr val="EEE800"/>
                  </a:gs>
                </a:gsLst>
                <a:lin ang="27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nvGrpSpPr>
              <p:cNvPr id="99717" name="Group 30">
                <a:extLst>
                  <a:ext uri="{FF2B5EF4-FFF2-40B4-BE49-F238E27FC236}">
                    <a16:creationId xmlns:a16="http://schemas.microsoft.com/office/drawing/2014/main" id="{CF7664EC-19A9-551E-5DC4-9F06220C8724}"/>
                  </a:ext>
                </a:extLst>
              </p:cNvPr>
              <p:cNvGrpSpPr>
                <a:grpSpLocks/>
              </p:cNvGrpSpPr>
              <p:nvPr/>
            </p:nvGrpSpPr>
            <p:grpSpPr bwMode="auto">
              <a:xfrm>
                <a:off x="2353" y="2672"/>
                <a:ext cx="216" cy="724"/>
                <a:chOff x="1032" y="2672"/>
                <a:chExt cx="216" cy="724"/>
              </a:xfrm>
            </p:grpSpPr>
            <p:sp>
              <p:nvSpPr>
                <p:cNvPr id="99718" name="Rectangle 31">
                  <a:extLst>
                    <a:ext uri="{FF2B5EF4-FFF2-40B4-BE49-F238E27FC236}">
                      <a16:creationId xmlns:a16="http://schemas.microsoft.com/office/drawing/2014/main" id="{626146A8-78AB-7D58-F9EA-83418762B030}"/>
                    </a:ext>
                  </a:extLst>
                </p:cNvPr>
                <p:cNvSpPr>
                  <a:spLocks noChangeArrowheads="1"/>
                </p:cNvSpPr>
                <p:nvPr/>
              </p:nvSpPr>
              <p:spPr bwMode="auto">
                <a:xfrm>
                  <a:off x="1032" y="26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719" name="Rectangle 32">
                  <a:extLst>
                    <a:ext uri="{FF2B5EF4-FFF2-40B4-BE49-F238E27FC236}">
                      <a16:creationId xmlns:a16="http://schemas.microsoft.com/office/drawing/2014/main" id="{05ED8004-4E5B-720C-7303-402FC34A83DC}"/>
                    </a:ext>
                  </a:extLst>
                </p:cNvPr>
                <p:cNvSpPr>
                  <a:spLocks noChangeArrowheads="1"/>
                </p:cNvSpPr>
                <p:nvPr/>
              </p:nvSpPr>
              <p:spPr bwMode="auto">
                <a:xfrm>
                  <a:off x="1032" y="27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720" name="Line 33">
                  <a:extLst>
                    <a:ext uri="{FF2B5EF4-FFF2-40B4-BE49-F238E27FC236}">
                      <a16:creationId xmlns:a16="http://schemas.microsoft.com/office/drawing/2014/main" id="{B1FE41A5-254A-9E9A-D2E8-CA1503E259A7}"/>
                    </a:ext>
                  </a:extLst>
                </p:cNvPr>
                <p:cNvSpPr>
                  <a:spLocks noChangeShapeType="1"/>
                </p:cNvSpPr>
                <p:nvPr/>
              </p:nvSpPr>
              <p:spPr bwMode="auto">
                <a:xfrm>
                  <a:off x="1032" y="321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21" name="Line 34">
                  <a:extLst>
                    <a:ext uri="{FF2B5EF4-FFF2-40B4-BE49-F238E27FC236}">
                      <a16:creationId xmlns:a16="http://schemas.microsoft.com/office/drawing/2014/main" id="{A4FEED26-5F59-2C95-FA48-2B30470BE6C4}"/>
                    </a:ext>
                  </a:extLst>
                </p:cNvPr>
                <p:cNvSpPr>
                  <a:spLocks noChangeShapeType="1"/>
                </p:cNvSpPr>
                <p:nvPr/>
              </p:nvSpPr>
              <p:spPr bwMode="auto">
                <a:xfrm>
                  <a:off x="1032" y="3252"/>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22" name="Line 35">
                  <a:extLst>
                    <a:ext uri="{FF2B5EF4-FFF2-40B4-BE49-F238E27FC236}">
                      <a16:creationId xmlns:a16="http://schemas.microsoft.com/office/drawing/2014/main" id="{689FBCF1-3D59-458C-4937-F698C8712DF9}"/>
                    </a:ext>
                  </a:extLst>
                </p:cNvPr>
                <p:cNvSpPr>
                  <a:spLocks noChangeShapeType="1"/>
                </p:cNvSpPr>
                <p:nvPr/>
              </p:nvSpPr>
              <p:spPr bwMode="auto">
                <a:xfrm>
                  <a:off x="1032" y="3288"/>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23" name="Line 36">
                  <a:extLst>
                    <a:ext uri="{FF2B5EF4-FFF2-40B4-BE49-F238E27FC236}">
                      <a16:creationId xmlns:a16="http://schemas.microsoft.com/office/drawing/2014/main" id="{D374D86B-0906-95F2-8F1A-3BDB16FCDC4D}"/>
                    </a:ext>
                  </a:extLst>
                </p:cNvPr>
                <p:cNvSpPr>
                  <a:spLocks noChangeShapeType="1"/>
                </p:cNvSpPr>
                <p:nvPr/>
              </p:nvSpPr>
              <p:spPr bwMode="auto">
                <a:xfrm>
                  <a:off x="1032" y="3324"/>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24" name="Line 37">
                  <a:extLst>
                    <a:ext uri="{FF2B5EF4-FFF2-40B4-BE49-F238E27FC236}">
                      <a16:creationId xmlns:a16="http://schemas.microsoft.com/office/drawing/2014/main" id="{A6A122FB-080D-CC36-99BF-B98FA94B9C7C}"/>
                    </a:ext>
                  </a:extLst>
                </p:cNvPr>
                <p:cNvSpPr>
                  <a:spLocks noChangeShapeType="1"/>
                </p:cNvSpPr>
                <p:nvPr/>
              </p:nvSpPr>
              <p:spPr bwMode="auto">
                <a:xfrm>
                  <a:off x="1032" y="3360"/>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25" name="Line 38">
                  <a:extLst>
                    <a:ext uri="{FF2B5EF4-FFF2-40B4-BE49-F238E27FC236}">
                      <a16:creationId xmlns:a16="http://schemas.microsoft.com/office/drawing/2014/main" id="{5C25AEEE-A236-F5FE-25FE-706E7EE17A60}"/>
                    </a:ext>
                  </a:extLst>
                </p:cNvPr>
                <p:cNvSpPr>
                  <a:spLocks noChangeShapeType="1"/>
                </p:cNvSpPr>
                <p:nvPr/>
              </p:nvSpPr>
              <p:spPr bwMode="auto">
                <a:xfrm>
                  <a:off x="1032" y="339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grpSp>
        <p:sp>
          <p:nvSpPr>
            <p:cNvPr id="61479" name="AutoShape 39">
              <a:extLst>
                <a:ext uri="{FF2B5EF4-FFF2-40B4-BE49-F238E27FC236}">
                  <a16:creationId xmlns:a16="http://schemas.microsoft.com/office/drawing/2014/main" id="{FB103E0A-9DE9-FFE4-7585-3C986D0ED478}"/>
                </a:ext>
              </a:extLst>
            </p:cNvPr>
            <p:cNvSpPr>
              <a:spLocks noChangeArrowheads="1"/>
            </p:cNvSpPr>
            <p:nvPr/>
          </p:nvSpPr>
          <p:spPr bwMode="auto">
            <a:xfrm>
              <a:off x="2976" y="2016"/>
              <a:ext cx="288" cy="328"/>
            </a:xfrm>
            <a:prstGeom prst="can">
              <a:avLst>
                <a:gd name="adj" fmla="val 15512"/>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a:defRPr/>
              </a:pPr>
              <a:endParaRPr lang="en-US"/>
            </a:p>
          </p:txBody>
        </p:sp>
        <p:sp>
          <p:nvSpPr>
            <p:cNvPr id="99347" name="Line 40">
              <a:extLst>
                <a:ext uri="{FF2B5EF4-FFF2-40B4-BE49-F238E27FC236}">
                  <a16:creationId xmlns:a16="http://schemas.microsoft.com/office/drawing/2014/main" id="{E122F328-43A6-55AB-3F82-C5C6BA5AA8D9}"/>
                </a:ext>
              </a:extLst>
            </p:cNvPr>
            <p:cNvSpPr>
              <a:spLocks noChangeShapeType="1"/>
            </p:cNvSpPr>
            <p:nvPr/>
          </p:nvSpPr>
          <p:spPr bwMode="auto">
            <a:xfrm flipV="1">
              <a:off x="768" y="1680"/>
              <a:ext cx="24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348" name="Line 41">
              <a:extLst>
                <a:ext uri="{FF2B5EF4-FFF2-40B4-BE49-F238E27FC236}">
                  <a16:creationId xmlns:a16="http://schemas.microsoft.com/office/drawing/2014/main" id="{A1B48A4B-2862-F17C-8F5F-EFBCE42A7FDE}"/>
                </a:ext>
              </a:extLst>
            </p:cNvPr>
            <p:cNvSpPr>
              <a:spLocks noChangeShapeType="1"/>
            </p:cNvSpPr>
            <p:nvPr/>
          </p:nvSpPr>
          <p:spPr bwMode="auto">
            <a:xfrm>
              <a:off x="3264" y="220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349" name="Line 42">
              <a:extLst>
                <a:ext uri="{FF2B5EF4-FFF2-40B4-BE49-F238E27FC236}">
                  <a16:creationId xmlns:a16="http://schemas.microsoft.com/office/drawing/2014/main" id="{1893BEF1-9A68-814A-6953-F59E19DA75F3}"/>
                </a:ext>
              </a:extLst>
            </p:cNvPr>
            <p:cNvSpPr>
              <a:spLocks noChangeShapeType="1"/>
            </p:cNvSpPr>
            <p:nvPr/>
          </p:nvSpPr>
          <p:spPr bwMode="auto">
            <a:xfrm>
              <a:off x="2592" y="1776"/>
              <a:ext cx="38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9350" name="Group 43">
              <a:extLst>
                <a:ext uri="{FF2B5EF4-FFF2-40B4-BE49-F238E27FC236}">
                  <a16:creationId xmlns:a16="http://schemas.microsoft.com/office/drawing/2014/main" id="{BB6EEDCF-8104-3F5F-C9F8-434DC36A86F7}"/>
                </a:ext>
              </a:extLst>
            </p:cNvPr>
            <p:cNvGrpSpPr>
              <a:grpSpLocks/>
            </p:cNvGrpSpPr>
            <p:nvPr/>
          </p:nvGrpSpPr>
          <p:grpSpPr bwMode="auto">
            <a:xfrm>
              <a:off x="672" y="1584"/>
              <a:ext cx="116" cy="285"/>
              <a:chOff x="2276" y="1580"/>
              <a:chExt cx="466" cy="1154"/>
            </a:xfrm>
          </p:grpSpPr>
          <p:sp>
            <p:nvSpPr>
              <p:cNvPr id="99701" name="Freeform 44">
                <a:extLst>
                  <a:ext uri="{FF2B5EF4-FFF2-40B4-BE49-F238E27FC236}">
                    <a16:creationId xmlns:a16="http://schemas.microsoft.com/office/drawing/2014/main" id="{86CABF20-AC65-FC30-7D31-F1B27DFD8606}"/>
                  </a:ext>
                </a:extLst>
              </p:cNvPr>
              <p:cNvSpPr>
                <a:spLocks/>
              </p:cNvSpPr>
              <p:nvPr/>
            </p:nvSpPr>
            <p:spPr bwMode="auto">
              <a:xfrm>
                <a:off x="2276" y="1818"/>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02" name="Line 45">
                <a:extLst>
                  <a:ext uri="{FF2B5EF4-FFF2-40B4-BE49-F238E27FC236}">
                    <a16:creationId xmlns:a16="http://schemas.microsoft.com/office/drawing/2014/main" id="{F9CC29CA-4A8A-81A7-43E5-1F18AF5195AA}"/>
                  </a:ext>
                </a:extLst>
              </p:cNvPr>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03" name="Freeform 46">
                <a:extLst>
                  <a:ext uri="{FF2B5EF4-FFF2-40B4-BE49-F238E27FC236}">
                    <a16:creationId xmlns:a16="http://schemas.microsoft.com/office/drawing/2014/main" id="{87033F89-68E7-00AD-878F-6E360C52A244}"/>
                  </a:ext>
                </a:extLst>
              </p:cNvPr>
              <p:cNvSpPr>
                <a:spLocks/>
              </p:cNvSpPr>
              <p:nvPr/>
            </p:nvSpPr>
            <p:spPr bwMode="auto">
              <a:xfrm>
                <a:off x="2299" y="2560"/>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04" name="Freeform 47">
                <a:extLst>
                  <a:ext uri="{FF2B5EF4-FFF2-40B4-BE49-F238E27FC236}">
                    <a16:creationId xmlns:a16="http://schemas.microsoft.com/office/drawing/2014/main" id="{78E3B4E3-757C-DAA1-A270-EDBCF513CCA8}"/>
                  </a:ext>
                </a:extLst>
              </p:cNvPr>
              <p:cNvSpPr>
                <a:spLocks/>
              </p:cNvSpPr>
              <p:nvPr/>
            </p:nvSpPr>
            <p:spPr bwMode="auto">
              <a:xfrm>
                <a:off x="2276" y="2575"/>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05" name="Freeform 48">
                <a:extLst>
                  <a:ext uri="{FF2B5EF4-FFF2-40B4-BE49-F238E27FC236}">
                    <a16:creationId xmlns:a16="http://schemas.microsoft.com/office/drawing/2014/main" id="{5A33588F-F570-34B9-5C29-077B41045C23}"/>
                  </a:ext>
                </a:extLst>
              </p:cNvPr>
              <p:cNvSpPr>
                <a:spLocks/>
              </p:cNvSpPr>
              <p:nvPr/>
            </p:nvSpPr>
            <p:spPr bwMode="auto">
              <a:xfrm>
                <a:off x="2321" y="2470"/>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06" name="Freeform 49">
                <a:extLst>
                  <a:ext uri="{FF2B5EF4-FFF2-40B4-BE49-F238E27FC236}">
                    <a16:creationId xmlns:a16="http://schemas.microsoft.com/office/drawing/2014/main" id="{38849B8D-EC28-DF49-7710-D7BEB6FC7E2F}"/>
                  </a:ext>
                </a:extLst>
              </p:cNvPr>
              <p:cNvSpPr>
                <a:spLocks/>
              </p:cNvSpPr>
              <p:nvPr/>
            </p:nvSpPr>
            <p:spPr bwMode="auto">
              <a:xfrm>
                <a:off x="2346" y="2389"/>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07" name="Freeform 50">
                <a:extLst>
                  <a:ext uri="{FF2B5EF4-FFF2-40B4-BE49-F238E27FC236}">
                    <a16:creationId xmlns:a16="http://schemas.microsoft.com/office/drawing/2014/main" id="{3BE2F130-BCF3-3D10-8B71-EE3068A0C17A}"/>
                  </a:ext>
                </a:extLst>
              </p:cNvPr>
              <p:cNvSpPr>
                <a:spLocks/>
              </p:cNvSpPr>
              <p:nvPr/>
            </p:nvSpPr>
            <p:spPr bwMode="auto">
              <a:xfrm>
                <a:off x="2369" y="2307"/>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08" name="Freeform 51">
                <a:extLst>
                  <a:ext uri="{FF2B5EF4-FFF2-40B4-BE49-F238E27FC236}">
                    <a16:creationId xmlns:a16="http://schemas.microsoft.com/office/drawing/2014/main" id="{92C10461-B857-E6DA-CF43-64B8E1EFCD93}"/>
                  </a:ext>
                </a:extLst>
              </p:cNvPr>
              <p:cNvSpPr>
                <a:spLocks/>
              </p:cNvSpPr>
              <p:nvPr/>
            </p:nvSpPr>
            <p:spPr bwMode="auto">
              <a:xfrm>
                <a:off x="2389" y="2228"/>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09" name="Freeform 52">
                <a:extLst>
                  <a:ext uri="{FF2B5EF4-FFF2-40B4-BE49-F238E27FC236}">
                    <a16:creationId xmlns:a16="http://schemas.microsoft.com/office/drawing/2014/main" id="{103D7CB4-AEB0-F311-83F1-C143390D3BBA}"/>
                  </a:ext>
                </a:extLst>
              </p:cNvPr>
              <p:cNvSpPr>
                <a:spLocks/>
              </p:cNvSpPr>
              <p:nvPr/>
            </p:nvSpPr>
            <p:spPr bwMode="auto">
              <a:xfrm>
                <a:off x="2414" y="2148"/>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10" name="Freeform 53">
                <a:extLst>
                  <a:ext uri="{FF2B5EF4-FFF2-40B4-BE49-F238E27FC236}">
                    <a16:creationId xmlns:a16="http://schemas.microsoft.com/office/drawing/2014/main" id="{700D2C17-E4ED-B7AE-8406-1BE5BBFE5385}"/>
                  </a:ext>
                </a:extLst>
              </p:cNvPr>
              <p:cNvSpPr>
                <a:spLocks/>
              </p:cNvSpPr>
              <p:nvPr/>
            </p:nvSpPr>
            <p:spPr bwMode="auto">
              <a:xfrm>
                <a:off x="2431" y="2082"/>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11" name="Freeform 54">
                <a:extLst>
                  <a:ext uri="{FF2B5EF4-FFF2-40B4-BE49-F238E27FC236}">
                    <a16:creationId xmlns:a16="http://schemas.microsoft.com/office/drawing/2014/main" id="{A650EF26-13AA-3218-FC84-CBCEDA54D23B}"/>
                  </a:ext>
                </a:extLst>
              </p:cNvPr>
              <p:cNvSpPr>
                <a:spLocks/>
              </p:cNvSpPr>
              <p:nvPr/>
            </p:nvSpPr>
            <p:spPr bwMode="auto">
              <a:xfrm>
                <a:off x="2451" y="2010"/>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12" name="Freeform 55">
                <a:extLst>
                  <a:ext uri="{FF2B5EF4-FFF2-40B4-BE49-F238E27FC236}">
                    <a16:creationId xmlns:a16="http://schemas.microsoft.com/office/drawing/2014/main" id="{DFF22EA1-CE05-92E1-460E-CF25FCDB09D3}"/>
                  </a:ext>
                </a:extLst>
              </p:cNvPr>
              <p:cNvSpPr>
                <a:spLocks/>
              </p:cNvSpPr>
              <p:nvPr/>
            </p:nvSpPr>
            <p:spPr bwMode="auto">
              <a:xfrm>
                <a:off x="2471" y="1941"/>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13" name="Freeform 56">
                <a:extLst>
                  <a:ext uri="{FF2B5EF4-FFF2-40B4-BE49-F238E27FC236}">
                    <a16:creationId xmlns:a16="http://schemas.microsoft.com/office/drawing/2014/main" id="{FD38487C-8368-5303-4439-54284E767830}"/>
                  </a:ext>
                </a:extLst>
              </p:cNvPr>
              <p:cNvSpPr>
                <a:spLocks/>
              </p:cNvSpPr>
              <p:nvPr/>
            </p:nvSpPr>
            <p:spPr bwMode="auto">
              <a:xfrm>
                <a:off x="2525" y="1656"/>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14" name="Freeform 57">
                <a:extLst>
                  <a:ext uri="{FF2B5EF4-FFF2-40B4-BE49-F238E27FC236}">
                    <a16:creationId xmlns:a16="http://schemas.microsoft.com/office/drawing/2014/main" id="{403E58C5-EAB4-F3B4-A647-FD3F050C28EB}"/>
                  </a:ext>
                </a:extLst>
              </p:cNvPr>
              <p:cNvSpPr>
                <a:spLocks/>
              </p:cNvSpPr>
              <p:nvPr/>
            </p:nvSpPr>
            <p:spPr bwMode="auto">
              <a:xfrm rot="-5964040">
                <a:off x="2301" y="165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15" name="Freeform 58">
                <a:extLst>
                  <a:ext uri="{FF2B5EF4-FFF2-40B4-BE49-F238E27FC236}">
                    <a16:creationId xmlns:a16="http://schemas.microsoft.com/office/drawing/2014/main" id="{C77318B4-368D-4C1D-BD70-F7BB4C299748}"/>
                  </a:ext>
                </a:extLst>
              </p:cNvPr>
              <p:cNvSpPr>
                <a:spLocks/>
              </p:cNvSpPr>
              <p:nvPr/>
            </p:nvSpPr>
            <p:spPr bwMode="auto">
              <a:xfrm rot="-2960888">
                <a:off x="2412" y="159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99351" name="Line 59">
              <a:extLst>
                <a:ext uri="{FF2B5EF4-FFF2-40B4-BE49-F238E27FC236}">
                  <a16:creationId xmlns:a16="http://schemas.microsoft.com/office/drawing/2014/main" id="{E647FD0A-30C0-E6A7-FB5F-BC3CBE86588B}"/>
                </a:ext>
              </a:extLst>
            </p:cNvPr>
            <p:cNvSpPr>
              <a:spLocks noChangeShapeType="1"/>
            </p:cNvSpPr>
            <p:nvPr/>
          </p:nvSpPr>
          <p:spPr bwMode="auto">
            <a:xfrm flipH="1" flipV="1">
              <a:off x="768" y="1488"/>
              <a:ext cx="24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9352" name="Group 60">
              <a:extLst>
                <a:ext uri="{FF2B5EF4-FFF2-40B4-BE49-F238E27FC236}">
                  <a16:creationId xmlns:a16="http://schemas.microsoft.com/office/drawing/2014/main" id="{9376E3D8-7AB0-E2C0-6CE9-FF0C89A000B9}"/>
                </a:ext>
              </a:extLst>
            </p:cNvPr>
            <p:cNvGrpSpPr>
              <a:grpSpLocks/>
            </p:cNvGrpSpPr>
            <p:nvPr/>
          </p:nvGrpSpPr>
          <p:grpSpPr bwMode="auto">
            <a:xfrm>
              <a:off x="672" y="1248"/>
              <a:ext cx="116" cy="285"/>
              <a:chOff x="2276" y="1580"/>
              <a:chExt cx="466" cy="1154"/>
            </a:xfrm>
          </p:grpSpPr>
          <p:sp>
            <p:nvSpPr>
              <p:cNvPr id="99686" name="Freeform 61">
                <a:extLst>
                  <a:ext uri="{FF2B5EF4-FFF2-40B4-BE49-F238E27FC236}">
                    <a16:creationId xmlns:a16="http://schemas.microsoft.com/office/drawing/2014/main" id="{62D729DE-7103-FD1F-9ED1-A4ED38E2519C}"/>
                  </a:ext>
                </a:extLst>
              </p:cNvPr>
              <p:cNvSpPr>
                <a:spLocks/>
              </p:cNvSpPr>
              <p:nvPr/>
            </p:nvSpPr>
            <p:spPr bwMode="auto">
              <a:xfrm>
                <a:off x="2276" y="1818"/>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87" name="Line 62">
                <a:extLst>
                  <a:ext uri="{FF2B5EF4-FFF2-40B4-BE49-F238E27FC236}">
                    <a16:creationId xmlns:a16="http://schemas.microsoft.com/office/drawing/2014/main" id="{A5E61892-BCE7-5CBE-2D4C-5A66107D80BD}"/>
                  </a:ext>
                </a:extLst>
              </p:cNvPr>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88" name="Freeform 63">
                <a:extLst>
                  <a:ext uri="{FF2B5EF4-FFF2-40B4-BE49-F238E27FC236}">
                    <a16:creationId xmlns:a16="http://schemas.microsoft.com/office/drawing/2014/main" id="{CFCEA8A2-5CAB-7D06-FEBD-F87A7223CE67}"/>
                  </a:ext>
                </a:extLst>
              </p:cNvPr>
              <p:cNvSpPr>
                <a:spLocks/>
              </p:cNvSpPr>
              <p:nvPr/>
            </p:nvSpPr>
            <p:spPr bwMode="auto">
              <a:xfrm>
                <a:off x="2299" y="2560"/>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89" name="Freeform 64">
                <a:extLst>
                  <a:ext uri="{FF2B5EF4-FFF2-40B4-BE49-F238E27FC236}">
                    <a16:creationId xmlns:a16="http://schemas.microsoft.com/office/drawing/2014/main" id="{C474728C-5769-9E8E-C19D-87C9B3EE5B8A}"/>
                  </a:ext>
                </a:extLst>
              </p:cNvPr>
              <p:cNvSpPr>
                <a:spLocks/>
              </p:cNvSpPr>
              <p:nvPr/>
            </p:nvSpPr>
            <p:spPr bwMode="auto">
              <a:xfrm>
                <a:off x="2276" y="2575"/>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0" name="Freeform 65">
                <a:extLst>
                  <a:ext uri="{FF2B5EF4-FFF2-40B4-BE49-F238E27FC236}">
                    <a16:creationId xmlns:a16="http://schemas.microsoft.com/office/drawing/2014/main" id="{40841373-DA28-E81D-1544-1FC3364660D7}"/>
                  </a:ext>
                </a:extLst>
              </p:cNvPr>
              <p:cNvSpPr>
                <a:spLocks/>
              </p:cNvSpPr>
              <p:nvPr/>
            </p:nvSpPr>
            <p:spPr bwMode="auto">
              <a:xfrm>
                <a:off x="2321" y="2470"/>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1" name="Freeform 66">
                <a:extLst>
                  <a:ext uri="{FF2B5EF4-FFF2-40B4-BE49-F238E27FC236}">
                    <a16:creationId xmlns:a16="http://schemas.microsoft.com/office/drawing/2014/main" id="{B2B67D1B-88A7-E81A-67E7-A845F4C263EA}"/>
                  </a:ext>
                </a:extLst>
              </p:cNvPr>
              <p:cNvSpPr>
                <a:spLocks/>
              </p:cNvSpPr>
              <p:nvPr/>
            </p:nvSpPr>
            <p:spPr bwMode="auto">
              <a:xfrm>
                <a:off x="2346" y="2389"/>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2" name="Freeform 67">
                <a:extLst>
                  <a:ext uri="{FF2B5EF4-FFF2-40B4-BE49-F238E27FC236}">
                    <a16:creationId xmlns:a16="http://schemas.microsoft.com/office/drawing/2014/main" id="{0475DFD8-7E7D-336C-0CC7-F6432185460B}"/>
                  </a:ext>
                </a:extLst>
              </p:cNvPr>
              <p:cNvSpPr>
                <a:spLocks/>
              </p:cNvSpPr>
              <p:nvPr/>
            </p:nvSpPr>
            <p:spPr bwMode="auto">
              <a:xfrm>
                <a:off x="2369" y="2307"/>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3" name="Freeform 68">
                <a:extLst>
                  <a:ext uri="{FF2B5EF4-FFF2-40B4-BE49-F238E27FC236}">
                    <a16:creationId xmlns:a16="http://schemas.microsoft.com/office/drawing/2014/main" id="{9D28DD1E-C599-3B81-8A6C-E14452B32CB5}"/>
                  </a:ext>
                </a:extLst>
              </p:cNvPr>
              <p:cNvSpPr>
                <a:spLocks/>
              </p:cNvSpPr>
              <p:nvPr/>
            </p:nvSpPr>
            <p:spPr bwMode="auto">
              <a:xfrm>
                <a:off x="2389" y="2228"/>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4" name="Freeform 69">
                <a:extLst>
                  <a:ext uri="{FF2B5EF4-FFF2-40B4-BE49-F238E27FC236}">
                    <a16:creationId xmlns:a16="http://schemas.microsoft.com/office/drawing/2014/main" id="{ED982772-3F27-3B53-0617-A855FA491F0E}"/>
                  </a:ext>
                </a:extLst>
              </p:cNvPr>
              <p:cNvSpPr>
                <a:spLocks/>
              </p:cNvSpPr>
              <p:nvPr/>
            </p:nvSpPr>
            <p:spPr bwMode="auto">
              <a:xfrm>
                <a:off x="2414" y="2148"/>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5" name="Freeform 70">
                <a:extLst>
                  <a:ext uri="{FF2B5EF4-FFF2-40B4-BE49-F238E27FC236}">
                    <a16:creationId xmlns:a16="http://schemas.microsoft.com/office/drawing/2014/main" id="{3B5C74FA-53FB-1806-2F94-BCA14130D518}"/>
                  </a:ext>
                </a:extLst>
              </p:cNvPr>
              <p:cNvSpPr>
                <a:spLocks/>
              </p:cNvSpPr>
              <p:nvPr/>
            </p:nvSpPr>
            <p:spPr bwMode="auto">
              <a:xfrm>
                <a:off x="2431" y="2082"/>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6" name="Freeform 71">
                <a:extLst>
                  <a:ext uri="{FF2B5EF4-FFF2-40B4-BE49-F238E27FC236}">
                    <a16:creationId xmlns:a16="http://schemas.microsoft.com/office/drawing/2014/main" id="{76D53ED8-FF43-1E8A-C4D5-8B62186DDBA0}"/>
                  </a:ext>
                </a:extLst>
              </p:cNvPr>
              <p:cNvSpPr>
                <a:spLocks/>
              </p:cNvSpPr>
              <p:nvPr/>
            </p:nvSpPr>
            <p:spPr bwMode="auto">
              <a:xfrm>
                <a:off x="2451" y="2010"/>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7" name="Freeform 72">
                <a:extLst>
                  <a:ext uri="{FF2B5EF4-FFF2-40B4-BE49-F238E27FC236}">
                    <a16:creationId xmlns:a16="http://schemas.microsoft.com/office/drawing/2014/main" id="{C9F6164D-CC79-72C7-9CFB-E80B091420BB}"/>
                  </a:ext>
                </a:extLst>
              </p:cNvPr>
              <p:cNvSpPr>
                <a:spLocks/>
              </p:cNvSpPr>
              <p:nvPr/>
            </p:nvSpPr>
            <p:spPr bwMode="auto">
              <a:xfrm>
                <a:off x="2471" y="1941"/>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8" name="Freeform 73">
                <a:extLst>
                  <a:ext uri="{FF2B5EF4-FFF2-40B4-BE49-F238E27FC236}">
                    <a16:creationId xmlns:a16="http://schemas.microsoft.com/office/drawing/2014/main" id="{BDCC8688-DBA5-9C64-5F69-3C01741CCEAE}"/>
                  </a:ext>
                </a:extLst>
              </p:cNvPr>
              <p:cNvSpPr>
                <a:spLocks/>
              </p:cNvSpPr>
              <p:nvPr/>
            </p:nvSpPr>
            <p:spPr bwMode="auto">
              <a:xfrm>
                <a:off x="2525" y="1656"/>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99" name="Freeform 74">
                <a:extLst>
                  <a:ext uri="{FF2B5EF4-FFF2-40B4-BE49-F238E27FC236}">
                    <a16:creationId xmlns:a16="http://schemas.microsoft.com/office/drawing/2014/main" id="{9A2EA9CE-80FA-E856-FE81-E748AC921560}"/>
                  </a:ext>
                </a:extLst>
              </p:cNvPr>
              <p:cNvSpPr>
                <a:spLocks/>
              </p:cNvSpPr>
              <p:nvPr/>
            </p:nvSpPr>
            <p:spPr bwMode="auto">
              <a:xfrm rot="-5964040">
                <a:off x="2301" y="165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700" name="Freeform 75">
                <a:extLst>
                  <a:ext uri="{FF2B5EF4-FFF2-40B4-BE49-F238E27FC236}">
                    <a16:creationId xmlns:a16="http://schemas.microsoft.com/office/drawing/2014/main" id="{4980EAE5-4B21-C8A5-7CE6-D693D06CC5AF}"/>
                  </a:ext>
                </a:extLst>
              </p:cNvPr>
              <p:cNvSpPr>
                <a:spLocks/>
              </p:cNvSpPr>
              <p:nvPr/>
            </p:nvSpPr>
            <p:spPr bwMode="auto">
              <a:xfrm rot="-2960888">
                <a:off x="2412" y="1593"/>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99353" name="Text Box 76">
              <a:extLst>
                <a:ext uri="{FF2B5EF4-FFF2-40B4-BE49-F238E27FC236}">
                  <a16:creationId xmlns:a16="http://schemas.microsoft.com/office/drawing/2014/main" id="{6B6DB99C-BECD-6A09-8A04-D2F5E43A6A4C}"/>
                </a:ext>
              </a:extLst>
            </p:cNvPr>
            <p:cNvSpPr txBox="1">
              <a:spLocks noChangeArrowheads="1"/>
            </p:cNvSpPr>
            <p:nvPr/>
          </p:nvSpPr>
          <p:spPr bwMode="auto">
            <a:xfrm>
              <a:off x="576" y="1872"/>
              <a:ext cx="27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BTS</a:t>
              </a:r>
            </a:p>
          </p:txBody>
        </p:sp>
        <p:sp>
          <p:nvSpPr>
            <p:cNvPr id="99354" name="Text Box 77">
              <a:extLst>
                <a:ext uri="{FF2B5EF4-FFF2-40B4-BE49-F238E27FC236}">
                  <a16:creationId xmlns:a16="http://schemas.microsoft.com/office/drawing/2014/main" id="{4B19F0A9-A6B5-8331-7BE0-C165A6E8A4FD}"/>
                </a:ext>
              </a:extLst>
            </p:cNvPr>
            <p:cNvSpPr txBox="1">
              <a:spLocks noChangeArrowheads="1"/>
            </p:cNvSpPr>
            <p:nvPr/>
          </p:nvSpPr>
          <p:spPr bwMode="auto">
            <a:xfrm>
              <a:off x="1004" y="1728"/>
              <a:ext cx="285"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BSC</a:t>
              </a:r>
            </a:p>
          </p:txBody>
        </p:sp>
        <p:sp>
          <p:nvSpPr>
            <p:cNvPr id="99355" name="Text Box 78">
              <a:extLst>
                <a:ext uri="{FF2B5EF4-FFF2-40B4-BE49-F238E27FC236}">
                  <a16:creationId xmlns:a16="http://schemas.microsoft.com/office/drawing/2014/main" id="{C65A2E8E-24F6-3FDA-5EE3-D30C803275DE}"/>
                </a:ext>
              </a:extLst>
            </p:cNvPr>
            <p:cNvSpPr txBox="1">
              <a:spLocks noChangeArrowheads="1"/>
            </p:cNvSpPr>
            <p:nvPr/>
          </p:nvSpPr>
          <p:spPr bwMode="auto">
            <a:xfrm>
              <a:off x="1835" y="1776"/>
              <a:ext cx="56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MSC Server</a:t>
              </a:r>
            </a:p>
          </p:txBody>
        </p:sp>
        <p:sp>
          <p:nvSpPr>
            <p:cNvPr id="99356" name="Text Box 79">
              <a:extLst>
                <a:ext uri="{FF2B5EF4-FFF2-40B4-BE49-F238E27FC236}">
                  <a16:creationId xmlns:a16="http://schemas.microsoft.com/office/drawing/2014/main" id="{6F3592DB-5433-4261-2142-EDC707CE88CD}"/>
                </a:ext>
              </a:extLst>
            </p:cNvPr>
            <p:cNvSpPr txBox="1">
              <a:spLocks noChangeArrowheads="1"/>
            </p:cNvSpPr>
            <p:nvPr/>
          </p:nvSpPr>
          <p:spPr bwMode="auto">
            <a:xfrm>
              <a:off x="2352" y="1872"/>
              <a:ext cx="27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VLR</a:t>
              </a:r>
            </a:p>
          </p:txBody>
        </p:sp>
        <p:sp>
          <p:nvSpPr>
            <p:cNvPr id="99357" name="Text Box 80">
              <a:extLst>
                <a:ext uri="{FF2B5EF4-FFF2-40B4-BE49-F238E27FC236}">
                  <a16:creationId xmlns:a16="http://schemas.microsoft.com/office/drawing/2014/main" id="{A5A8E23D-D13E-1DD9-A80F-4F379D5BE66F}"/>
                </a:ext>
              </a:extLst>
            </p:cNvPr>
            <p:cNvSpPr txBox="1">
              <a:spLocks noChangeArrowheads="1"/>
            </p:cNvSpPr>
            <p:nvPr/>
          </p:nvSpPr>
          <p:spPr bwMode="auto">
            <a:xfrm>
              <a:off x="2977" y="2351"/>
              <a:ext cx="280"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HSS</a:t>
              </a:r>
            </a:p>
          </p:txBody>
        </p:sp>
        <p:sp>
          <p:nvSpPr>
            <p:cNvPr id="99358" name="Text Box 81">
              <a:extLst>
                <a:ext uri="{FF2B5EF4-FFF2-40B4-BE49-F238E27FC236}">
                  <a16:creationId xmlns:a16="http://schemas.microsoft.com/office/drawing/2014/main" id="{8CB6AB12-A6A3-D524-88BE-AD1B44E87742}"/>
                </a:ext>
              </a:extLst>
            </p:cNvPr>
            <p:cNvSpPr txBox="1">
              <a:spLocks noChangeArrowheads="1"/>
            </p:cNvSpPr>
            <p:nvPr/>
          </p:nvSpPr>
          <p:spPr bwMode="auto">
            <a:xfrm>
              <a:off x="3408" y="2400"/>
              <a:ext cx="281"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AuC</a:t>
              </a:r>
            </a:p>
          </p:txBody>
        </p:sp>
        <p:sp>
          <p:nvSpPr>
            <p:cNvPr id="99359" name="Text Box 82">
              <a:extLst>
                <a:ext uri="{FF2B5EF4-FFF2-40B4-BE49-F238E27FC236}">
                  <a16:creationId xmlns:a16="http://schemas.microsoft.com/office/drawing/2014/main" id="{854EFCE7-ABF4-4518-5CCC-B746735378AB}"/>
                </a:ext>
              </a:extLst>
            </p:cNvPr>
            <p:cNvSpPr txBox="1">
              <a:spLocks noChangeArrowheads="1"/>
            </p:cNvSpPr>
            <p:nvPr/>
          </p:nvSpPr>
          <p:spPr bwMode="auto">
            <a:xfrm>
              <a:off x="3866" y="1776"/>
              <a:ext cx="61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GMSC server</a:t>
              </a:r>
            </a:p>
          </p:txBody>
        </p:sp>
        <p:sp>
          <p:nvSpPr>
            <p:cNvPr id="99360" name="Line 83">
              <a:extLst>
                <a:ext uri="{FF2B5EF4-FFF2-40B4-BE49-F238E27FC236}">
                  <a16:creationId xmlns:a16="http://schemas.microsoft.com/office/drawing/2014/main" id="{F6DF92D1-EA23-0C35-1170-FA52BF52D1CE}"/>
                </a:ext>
              </a:extLst>
            </p:cNvPr>
            <p:cNvSpPr>
              <a:spLocks noChangeShapeType="1"/>
            </p:cNvSpPr>
            <p:nvPr/>
          </p:nvSpPr>
          <p:spPr bwMode="auto">
            <a:xfrm>
              <a:off x="2304" y="172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361" name="Rectangle 84">
              <a:extLst>
                <a:ext uri="{FF2B5EF4-FFF2-40B4-BE49-F238E27FC236}">
                  <a16:creationId xmlns:a16="http://schemas.microsoft.com/office/drawing/2014/main" id="{E00B202B-8C1A-112C-92A3-4C2C1CA31D13}"/>
                </a:ext>
              </a:extLst>
            </p:cNvPr>
            <p:cNvSpPr>
              <a:spLocks noChangeArrowheads="1"/>
            </p:cNvSpPr>
            <p:nvPr/>
          </p:nvSpPr>
          <p:spPr bwMode="auto">
            <a:xfrm>
              <a:off x="528" y="1428"/>
              <a:ext cx="1008" cy="311"/>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362" name="Text Box 85">
              <a:extLst>
                <a:ext uri="{FF2B5EF4-FFF2-40B4-BE49-F238E27FC236}">
                  <a16:creationId xmlns:a16="http://schemas.microsoft.com/office/drawing/2014/main" id="{2B9335E3-FFE2-9A99-FA16-414F78AFA52A}"/>
                </a:ext>
              </a:extLst>
            </p:cNvPr>
            <p:cNvSpPr txBox="1">
              <a:spLocks noChangeArrowheads="1"/>
            </p:cNvSpPr>
            <p:nvPr/>
          </p:nvSpPr>
          <p:spPr bwMode="auto">
            <a:xfrm>
              <a:off x="912" y="1152"/>
              <a:ext cx="280"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BSS</a:t>
              </a:r>
            </a:p>
          </p:txBody>
        </p:sp>
        <p:sp>
          <p:nvSpPr>
            <p:cNvPr id="99363" name="Text Box 86">
              <a:extLst>
                <a:ext uri="{FF2B5EF4-FFF2-40B4-BE49-F238E27FC236}">
                  <a16:creationId xmlns:a16="http://schemas.microsoft.com/office/drawing/2014/main" id="{1AE0A422-FEC3-8659-A130-FC319A785F45}"/>
                </a:ext>
              </a:extLst>
            </p:cNvPr>
            <p:cNvSpPr txBox="1">
              <a:spLocks noChangeArrowheads="1"/>
            </p:cNvSpPr>
            <p:nvPr/>
          </p:nvSpPr>
          <p:spPr bwMode="auto">
            <a:xfrm>
              <a:off x="1966" y="2928"/>
              <a:ext cx="345"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SGSN</a:t>
              </a:r>
            </a:p>
          </p:txBody>
        </p:sp>
        <p:grpSp>
          <p:nvGrpSpPr>
            <p:cNvPr id="99364" name="Group 87">
              <a:extLst>
                <a:ext uri="{FF2B5EF4-FFF2-40B4-BE49-F238E27FC236}">
                  <a16:creationId xmlns:a16="http://schemas.microsoft.com/office/drawing/2014/main" id="{03A42BA7-F2AE-3C33-B0D3-2106433CA81E}"/>
                </a:ext>
              </a:extLst>
            </p:cNvPr>
            <p:cNvGrpSpPr>
              <a:grpSpLocks/>
            </p:cNvGrpSpPr>
            <p:nvPr/>
          </p:nvGrpSpPr>
          <p:grpSpPr bwMode="auto">
            <a:xfrm>
              <a:off x="4704" y="1152"/>
              <a:ext cx="949" cy="534"/>
              <a:chOff x="400" y="634"/>
              <a:chExt cx="949" cy="534"/>
            </a:xfrm>
          </p:grpSpPr>
          <p:grpSp>
            <p:nvGrpSpPr>
              <p:cNvPr id="99663" name="Group 88">
                <a:extLst>
                  <a:ext uri="{FF2B5EF4-FFF2-40B4-BE49-F238E27FC236}">
                    <a16:creationId xmlns:a16="http://schemas.microsoft.com/office/drawing/2014/main" id="{5EAB7D96-5E50-C2AE-1D92-CC18D73A1455}"/>
                  </a:ext>
                </a:extLst>
              </p:cNvPr>
              <p:cNvGrpSpPr>
                <a:grpSpLocks/>
              </p:cNvGrpSpPr>
              <p:nvPr/>
            </p:nvGrpSpPr>
            <p:grpSpPr bwMode="auto">
              <a:xfrm>
                <a:off x="400" y="634"/>
                <a:ext cx="949" cy="534"/>
                <a:chOff x="2880" y="458"/>
                <a:chExt cx="1491" cy="840"/>
              </a:xfrm>
            </p:grpSpPr>
            <p:grpSp>
              <p:nvGrpSpPr>
                <p:cNvPr id="99665" name="Group 89">
                  <a:extLst>
                    <a:ext uri="{FF2B5EF4-FFF2-40B4-BE49-F238E27FC236}">
                      <a16:creationId xmlns:a16="http://schemas.microsoft.com/office/drawing/2014/main" id="{FC5CDECF-5D1A-BA84-5790-5EB9DCDFB4D6}"/>
                    </a:ext>
                  </a:extLst>
                </p:cNvPr>
                <p:cNvGrpSpPr>
                  <a:grpSpLocks/>
                </p:cNvGrpSpPr>
                <p:nvPr/>
              </p:nvGrpSpPr>
              <p:grpSpPr bwMode="auto">
                <a:xfrm>
                  <a:off x="3004" y="544"/>
                  <a:ext cx="320" cy="246"/>
                  <a:chOff x="998" y="593"/>
                  <a:chExt cx="316" cy="217"/>
                </a:xfrm>
              </p:grpSpPr>
              <p:sp>
                <p:nvSpPr>
                  <p:cNvPr id="99684" name="Arc 90">
                    <a:extLst>
                      <a:ext uri="{FF2B5EF4-FFF2-40B4-BE49-F238E27FC236}">
                        <a16:creationId xmlns:a16="http://schemas.microsoft.com/office/drawing/2014/main" id="{FA78402F-8F8F-6C51-1755-D1DFCA3A2439}"/>
                      </a:ext>
                    </a:extLst>
                  </p:cNvPr>
                  <p:cNvSpPr>
                    <a:spLocks/>
                  </p:cNvSpPr>
                  <p:nvPr/>
                </p:nvSpPr>
                <p:spPr bwMode="auto">
                  <a:xfrm>
                    <a:off x="998" y="593"/>
                    <a:ext cx="316" cy="217"/>
                  </a:xfrm>
                  <a:custGeom>
                    <a:avLst/>
                    <a:gdLst>
                      <a:gd name="T0" fmla="*/ 0 w 21600"/>
                      <a:gd name="T1" fmla="*/ 0 h 24929"/>
                      <a:gd name="T2" fmla="*/ 0 w 21600"/>
                      <a:gd name="T3" fmla="*/ 0 h 24929"/>
                      <a:gd name="T4" fmla="*/ 0 w 21600"/>
                      <a:gd name="T5" fmla="*/ 0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1" y="9697"/>
                          <a:pt x="9629" y="37"/>
                          <a:pt x="21532" y="0"/>
                        </a:cubicBezTo>
                      </a:path>
                      <a:path w="21600" h="24929" stroke="0" extrusionOk="0">
                        <a:moveTo>
                          <a:pt x="258" y="24928"/>
                        </a:moveTo>
                        <a:cubicBezTo>
                          <a:pt x="86" y="23827"/>
                          <a:pt x="0" y="22714"/>
                          <a:pt x="0" y="21600"/>
                        </a:cubicBezTo>
                        <a:cubicBezTo>
                          <a:pt x="-1"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IN"/>
                  </a:p>
                </p:txBody>
              </p:sp>
              <p:sp>
                <p:nvSpPr>
                  <p:cNvPr id="99685" name="Arc 91">
                    <a:extLst>
                      <a:ext uri="{FF2B5EF4-FFF2-40B4-BE49-F238E27FC236}">
                        <a16:creationId xmlns:a16="http://schemas.microsoft.com/office/drawing/2014/main" id="{E6F26392-F658-4CA0-EDB9-370EF42E328D}"/>
                      </a:ext>
                    </a:extLst>
                  </p:cNvPr>
                  <p:cNvSpPr>
                    <a:spLocks/>
                  </p:cNvSpPr>
                  <p:nvPr/>
                </p:nvSpPr>
                <p:spPr bwMode="auto">
                  <a:xfrm>
                    <a:off x="1000" y="595"/>
                    <a:ext cx="314" cy="215"/>
                  </a:xfrm>
                  <a:custGeom>
                    <a:avLst/>
                    <a:gdLst>
                      <a:gd name="T0" fmla="*/ 0 w 21600"/>
                      <a:gd name="T1" fmla="*/ 0 h 24943"/>
                      <a:gd name="T2" fmla="*/ 0 w 21600"/>
                      <a:gd name="T3" fmla="*/ 0 h 24943"/>
                      <a:gd name="T4" fmla="*/ 0 w 21600"/>
                      <a:gd name="T5" fmla="*/ 0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1" y="9697"/>
                          <a:pt x="9629" y="37"/>
                          <a:pt x="21532" y="0"/>
                        </a:cubicBezTo>
                      </a:path>
                      <a:path w="21600" h="24943" stroke="0" extrusionOk="0">
                        <a:moveTo>
                          <a:pt x="260" y="24942"/>
                        </a:moveTo>
                        <a:cubicBezTo>
                          <a:pt x="87" y="23837"/>
                          <a:pt x="0" y="22719"/>
                          <a:pt x="0" y="21600"/>
                        </a:cubicBezTo>
                        <a:cubicBezTo>
                          <a:pt x="-1"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IN"/>
                  </a:p>
                </p:txBody>
              </p:sp>
            </p:grpSp>
            <p:grpSp>
              <p:nvGrpSpPr>
                <p:cNvPr id="99666" name="Group 92">
                  <a:extLst>
                    <a:ext uri="{FF2B5EF4-FFF2-40B4-BE49-F238E27FC236}">
                      <a16:creationId xmlns:a16="http://schemas.microsoft.com/office/drawing/2014/main" id="{5E802472-8921-C0FA-0AF0-A9535F4F95BE}"/>
                    </a:ext>
                  </a:extLst>
                </p:cNvPr>
                <p:cNvGrpSpPr>
                  <a:grpSpLocks/>
                </p:cNvGrpSpPr>
                <p:nvPr/>
              </p:nvGrpSpPr>
              <p:grpSpPr bwMode="auto">
                <a:xfrm>
                  <a:off x="3056" y="1022"/>
                  <a:ext cx="478" cy="234"/>
                  <a:chOff x="1046" y="1055"/>
                  <a:chExt cx="470" cy="230"/>
                </a:xfrm>
              </p:grpSpPr>
              <p:sp>
                <p:nvSpPr>
                  <p:cNvPr id="99682" name="Arc 93">
                    <a:extLst>
                      <a:ext uri="{FF2B5EF4-FFF2-40B4-BE49-F238E27FC236}">
                        <a16:creationId xmlns:a16="http://schemas.microsoft.com/office/drawing/2014/main" id="{F8A58049-EF36-129D-E51E-C8F17E25FC4D}"/>
                      </a:ext>
                    </a:extLst>
                  </p:cNvPr>
                  <p:cNvSpPr>
                    <a:spLocks/>
                  </p:cNvSpPr>
                  <p:nvPr/>
                </p:nvSpPr>
                <p:spPr bwMode="auto">
                  <a:xfrm>
                    <a:off x="1046" y="1055"/>
                    <a:ext cx="470" cy="230"/>
                  </a:xfrm>
                  <a:custGeom>
                    <a:avLst/>
                    <a:gdLst>
                      <a:gd name="T0" fmla="*/ 0 w 29457"/>
                      <a:gd name="T1" fmla="*/ 0 h 21600"/>
                      <a:gd name="T2" fmla="*/ 0 w 29457"/>
                      <a:gd name="T3" fmla="*/ 0 h 21600"/>
                      <a:gd name="T4" fmla="*/ 0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599"/>
                          <a:pt x="21060" y="21600"/>
                        </a:cubicBezTo>
                        <a:cubicBezTo>
                          <a:pt x="10979" y="21600"/>
                          <a:pt x="2238" y="14626"/>
                          <a:pt x="-1" y="4798"/>
                        </a:cubicBezTo>
                      </a:path>
                      <a:path w="29457" h="21600" stroke="0" extrusionOk="0">
                        <a:moveTo>
                          <a:pt x="29457" y="19901"/>
                        </a:moveTo>
                        <a:cubicBezTo>
                          <a:pt x="26799" y="21022"/>
                          <a:pt x="23944" y="21599"/>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IN"/>
                  </a:p>
                </p:txBody>
              </p:sp>
              <p:sp>
                <p:nvSpPr>
                  <p:cNvPr id="99683" name="Arc 94">
                    <a:extLst>
                      <a:ext uri="{FF2B5EF4-FFF2-40B4-BE49-F238E27FC236}">
                        <a16:creationId xmlns:a16="http://schemas.microsoft.com/office/drawing/2014/main" id="{CD02B3E4-4741-2375-CBCB-06E19C052F60}"/>
                      </a:ext>
                    </a:extLst>
                  </p:cNvPr>
                  <p:cNvSpPr>
                    <a:spLocks/>
                  </p:cNvSpPr>
                  <p:nvPr/>
                </p:nvSpPr>
                <p:spPr bwMode="auto">
                  <a:xfrm>
                    <a:off x="1048" y="1055"/>
                    <a:ext cx="467" cy="228"/>
                  </a:xfrm>
                  <a:custGeom>
                    <a:avLst/>
                    <a:gdLst>
                      <a:gd name="T0" fmla="*/ 0 w 29433"/>
                      <a:gd name="T1" fmla="*/ 0 h 21600"/>
                      <a:gd name="T2" fmla="*/ 0 w 29433"/>
                      <a:gd name="T3" fmla="*/ 0 h 21600"/>
                      <a:gd name="T4" fmla="*/ 0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599"/>
                          <a:pt x="21057" y="21600"/>
                        </a:cubicBezTo>
                        <a:cubicBezTo>
                          <a:pt x="10981" y="21600"/>
                          <a:pt x="2244" y="14634"/>
                          <a:pt x="-1" y="4812"/>
                        </a:cubicBezTo>
                      </a:path>
                      <a:path w="29433" h="21600" stroke="0" extrusionOk="0">
                        <a:moveTo>
                          <a:pt x="29432" y="19909"/>
                        </a:moveTo>
                        <a:cubicBezTo>
                          <a:pt x="26781" y="21025"/>
                          <a:pt x="23933" y="21599"/>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IN"/>
                  </a:p>
                </p:txBody>
              </p:sp>
            </p:grpSp>
            <p:grpSp>
              <p:nvGrpSpPr>
                <p:cNvPr id="99667" name="Group 95">
                  <a:extLst>
                    <a:ext uri="{FF2B5EF4-FFF2-40B4-BE49-F238E27FC236}">
                      <a16:creationId xmlns:a16="http://schemas.microsoft.com/office/drawing/2014/main" id="{11B73962-EF4E-2416-886F-1F2428A10AB3}"/>
                    </a:ext>
                  </a:extLst>
                </p:cNvPr>
                <p:cNvGrpSpPr>
                  <a:grpSpLocks/>
                </p:cNvGrpSpPr>
                <p:nvPr/>
              </p:nvGrpSpPr>
              <p:grpSpPr bwMode="auto">
                <a:xfrm>
                  <a:off x="2880" y="780"/>
                  <a:ext cx="252" cy="310"/>
                  <a:chOff x="870" y="821"/>
                  <a:chExt cx="252" cy="300"/>
                </a:xfrm>
              </p:grpSpPr>
              <p:sp>
                <p:nvSpPr>
                  <p:cNvPr id="99680" name="Arc 96">
                    <a:extLst>
                      <a:ext uri="{FF2B5EF4-FFF2-40B4-BE49-F238E27FC236}">
                        <a16:creationId xmlns:a16="http://schemas.microsoft.com/office/drawing/2014/main" id="{4E85348B-7348-E365-3F6D-74C92894A418}"/>
                      </a:ext>
                    </a:extLst>
                  </p:cNvPr>
                  <p:cNvSpPr>
                    <a:spLocks/>
                  </p:cNvSpPr>
                  <p:nvPr/>
                </p:nvSpPr>
                <p:spPr bwMode="auto">
                  <a:xfrm>
                    <a:off x="870" y="821"/>
                    <a:ext cx="252" cy="300"/>
                  </a:xfrm>
                  <a:custGeom>
                    <a:avLst/>
                    <a:gdLst>
                      <a:gd name="T0" fmla="*/ 0 w 21600"/>
                      <a:gd name="T1" fmla="*/ 0 h 41592"/>
                      <a:gd name="T2" fmla="*/ 0 w 21600"/>
                      <a:gd name="T3" fmla="*/ 0 h 41592"/>
                      <a:gd name="T4" fmla="*/ 0 w 21600"/>
                      <a:gd name="T5" fmla="*/ 0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1" y="11223"/>
                          <a:pt x="5501" y="3210"/>
                          <a:pt x="13839" y="0"/>
                        </a:cubicBezTo>
                      </a:path>
                      <a:path w="21600" h="41592" stroke="0" extrusionOk="0">
                        <a:moveTo>
                          <a:pt x="18924" y="41591"/>
                        </a:moveTo>
                        <a:cubicBezTo>
                          <a:pt x="8113" y="40241"/>
                          <a:pt x="0" y="31052"/>
                          <a:pt x="0" y="20158"/>
                        </a:cubicBezTo>
                        <a:cubicBezTo>
                          <a:pt x="-1"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IN"/>
                  </a:p>
                </p:txBody>
              </p:sp>
              <p:sp>
                <p:nvSpPr>
                  <p:cNvPr id="99681" name="Arc 97">
                    <a:extLst>
                      <a:ext uri="{FF2B5EF4-FFF2-40B4-BE49-F238E27FC236}">
                        <a16:creationId xmlns:a16="http://schemas.microsoft.com/office/drawing/2014/main" id="{B819E253-2C47-2CB7-8D34-A09421B3D5B8}"/>
                      </a:ext>
                    </a:extLst>
                  </p:cNvPr>
                  <p:cNvSpPr>
                    <a:spLocks/>
                  </p:cNvSpPr>
                  <p:nvPr/>
                </p:nvSpPr>
                <p:spPr bwMode="auto">
                  <a:xfrm>
                    <a:off x="872" y="823"/>
                    <a:ext cx="250" cy="297"/>
                  </a:xfrm>
                  <a:custGeom>
                    <a:avLst/>
                    <a:gdLst>
                      <a:gd name="T0" fmla="*/ 0 w 21600"/>
                      <a:gd name="T1" fmla="*/ 0 h 41605"/>
                      <a:gd name="T2" fmla="*/ 0 w 21600"/>
                      <a:gd name="T3" fmla="*/ 0 h 41605"/>
                      <a:gd name="T4" fmla="*/ 0 w 21600"/>
                      <a:gd name="T5" fmla="*/ 0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1" y="11222"/>
                          <a:pt x="5516" y="3201"/>
                          <a:pt x="13871" y="-1"/>
                        </a:cubicBezTo>
                      </a:path>
                      <a:path w="21600" h="41605" stroke="0" extrusionOk="0">
                        <a:moveTo>
                          <a:pt x="18936" y="41605"/>
                        </a:moveTo>
                        <a:cubicBezTo>
                          <a:pt x="8120" y="40261"/>
                          <a:pt x="0" y="31069"/>
                          <a:pt x="0" y="20170"/>
                        </a:cubicBezTo>
                        <a:cubicBezTo>
                          <a:pt x="-1"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IN"/>
                  </a:p>
                </p:txBody>
              </p:sp>
            </p:grpSp>
            <p:grpSp>
              <p:nvGrpSpPr>
                <p:cNvPr id="99668" name="Group 98">
                  <a:extLst>
                    <a:ext uri="{FF2B5EF4-FFF2-40B4-BE49-F238E27FC236}">
                      <a16:creationId xmlns:a16="http://schemas.microsoft.com/office/drawing/2014/main" id="{9056B562-F6C2-D79D-4A15-08196385D27D}"/>
                    </a:ext>
                  </a:extLst>
                </p:cNvPr>
                <p:cNvGrpSpPr>
                  <a:grpSpLocks/>
                </p:cNvGrpSpPr>
                <p:nvPr/>
              </p:nvGrpSpPr>
              <p:grpSpPr bwMode="auto">
                <a:xfrm>
                  <a:off x="3501" y="1054"/>
                  <a:ext cx="702" cy="244"/>
                  <a:chOff x="1491" y="1086"/>
                  <a:chExt cx="702" cy="236"/>
                </a:xfrm>
              </p:grpSpPr>
              <p:sp>
                <p:nvSpPr>
                  <p:cNvPr id="99678" name="Arc 99">
                    <a:extLst>
                      <a:ext uri="{FF2B5EF4-FFF2-40B4-BE49-F238E27FC236}">
                        <a16:creationId xmlns:a16="http://schemas.microsoft.com/office/drawing/2014/main" id="{618D4E25-B2D1-CA7D-7620-A0AB63F95B28}"/>
                      </a:ext>
                    </a:extLst>
                  </p:cNvPr>
                  <p:cNvSpPr>
                    <a:spLocks/>
                  </p:cNvSpPr>
                  <p:nvPr/>
                </p:nvSpPr>
                <p:spPr bwMode="auto">
                  <a:xfrm>
                    <a:off x="1491" y="1086"/>
                    <a:ext cx="702" cy="236"/>
                  </a:xfrm>
                  <a:custGeom>
                    <a:avLst/>
                    <a:gdLst>
                      <a:gd name="T0" fmla="*/ 0 w 37420"/>
                      <a:gd name="T1" fmla="*/ 0 h 21600"/>
                      <a:gd name="T2" fmla="*/ 0 w 37420"/>
                      <a:gd name="T3" fmla="*/ 0 h 21600"/>
                      <a:gd name="T4" fmla="*/ 0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IN"/>
                  </a:p>
                </p:txBody>
              </p:sp>
              <p:sp>
                <p:nvSpPr>
                  <p:cNvPr id="99679" name="Arc 100">
                    <a:extLst>
                      <a:ext uri="{FF2B5EF4-FFF2-40B4-BE49-F238E27FC236}">
                        <a16:creationId xmlns:a16="http://schemas.microsoft.com/office/drawing/2014/main" id="{894F6C6A-484D-9195-353B-3C5DF241E822}"/>
                      </a:ext>
                    </a:extLst>
                  </p:cNvPr>
                  <p:cNvSpPr>
                    <a:spLocks/>
                  </p:cNvSpPr>
                  <p:nvPr/>
                </p:nvSpPr>
                <p:spPr bwMode="auto">
                  <a:xfrm>
                    <a:off x="1493" y="1086"/>
                    <a:ext cx="698" cy="234"/>
                  </a:xfrm>
                  <a:custGeom>
                    <a:avLst/>
                    <a:gdLst>
                      <a:gd name="T0" fmla="*/ 0 w 37394"/>
                      <a:gd name="T1" fmla="*/ 0 h 21600"/>
                      <a:gd name="T2" fmla="*/ 0 w 37394"/>
                      <a:gd name="T3" fmla="*/ 0 h 21600"/>
                      <a:gd name="T4" fmla="*/ 0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IN"/>
                  </a:p>
                </p:txBody>
              </p:sp>
            </p:grpSp>
            <p:grpSp>
              <p:nvGrpSpPr>
                <p:cNvPr id="99669" name="Group 101">
                  <a:extLst>
                    <a:ext uri="{FF2B5EF4-FFF2-40B4-BE49-F238E27FC236}">
                      <a16:creationId xmlns:a16="http://schemas.microsoft.com/office/drawing/2014/main" id="{640AB4BA-C9CE-1C7A-7260-F3808B929CED}"/>
                    </a:ext>
                  </a:extLst>
                </p:cNvPr>
                <p:cNvGrpSpPr>
                  <a:grpSpLocks/>
                </p:cNvGrpSpPr>
                <p:nvPr/>
              </p:nvGrpSpPr>
              <p:grpSpPr bwMode="auto">
                <a:xfrm>
                  <a:off x="3991" y="770"/>
                  <a:ext cx="380" cy="317"/>
                  <a:chOff x="1981" y="812"/>
                  <a:chExt cx="380" cy="306"/>
                </a:xfrm>
              </p:grpSpPr>
              <p:sp>
                <p:nvSpPr>
                  <p:cNvPr id="99676" name="Arc 102">
                    <a:extLst>
                      <a:ext uri="{FF2B5EF4-FFF2-40B4-BE49-F238E27FC236}">
                        <a16:creationId xmlns:a16="http://schemas.microsoft.com/office/drawing/2014/main" id="{1BF7BBA0-362A-6619-15A3-A012CE36F23B}"/>
                      </a:ext>
                    </a:extLst>
                  </p:cNvPr>
                  <p:cNvSpPr>
                    <a:spLocks/>
                  </p:cNvSpPr>
                  <p:nvPr/>
                </p:nvSpPr>
                <p:spPr bwMode="auto">
                  <a:xfrm>
                    <a:off x="1981" y="812"/>
                    <a:ext cx="380" cy="306"/>
                  </a:xfrm>
                  <a:custGeom>
                    <a:avLst/>
                    <a:gdLst>
                      <a:gd name="T0" fmla="*/ 0 w 21600"/>
                      <a:gd name="T1" fmla="*/ 0 h 35488"/>
                      <a:gd name="T2" fmla="*/ 0 w 21600"/>
                      <a:gd name="T3" fmla="*/ 0 h 35488"/>
                      <a:gd name="T4" fmla="*/ 0 w 21600"/>
                      <a:gd name="T5" fmla="*/ 0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IN"/>
                  </a:p>
                </p:txBody>
              </p:sp>
              <p:sp>
                <p:nvSpPr>
                  <p:cNvPr id="99677" name="Arc 103">
                    <a:extLst>
                      <a:ext uri="{FF2B5EF4-FFF2-40B4-BE49-F238E27FC236}">
                        <a16:creationId xmlns:a16="http://schemas.microsoft.com/office/drawing/2014/main" id="{9290DB6B-BF2D-F5F5-A6F6-FF74D1DBEB10}"/>
                      </a:ext>
                    </a:extLst>
                  </p:cNvPr>
                  <p:cNvSpPr>
                    <a:spLocks/>
                  </p:cNvSpPr>
                  <p:nvPr/>
                </p:nvSpPr>
                <p:spPr bwMode="auto">
                  <a:xfrm>
                    <a:off x="1981" y="813"/>
                    <a:ext cx="378" cy="304"/>
                  </a:xfrm>
                  <a:custGeom>
                    <a:avLst/>
                    <a:gdLst>
                      <a:gd name="T0" fmla="*/ 0 w 21600"/>
                      <a:gd name="T1" fmla="*/ 0 h 35551"/>
                      <a:gd name="T2" fmla="*/ 0 w 21600"/>
                      <a:gd name="T3" fmla="*/ 0 h 35551"/>
                      <a:gd name="T4" fmla="*/ 0 w 21600"/>
                      <a:gd name="T5" fmla="*/ 0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IN"/>
                  </a:p>
                </p:txBody>
              </p:sp>
            </p:grpSp>
            <p:grpSp>
              <p:nvGrpSpPr>
                <p:cNvPr id="99670" name="Group 104">
                  <a:extLst>
                    <a:ext uri="{FF2B5EF4-FFF2-40B4-BE49-F238E27FC236}">
                      <a16:creationId xmlns:a16="http://schemas.microsoft.com/office/drawing/2014/main" id="{6BC3ABC4-6739-E8AD-BAB0-43B44C3752E2}"/>
                    </a:ext>
                  </a:extLst>
                </p:cNvPr>
                <p:cNvGrpSpPr>
                  <a:grpSpLocks/>
                </p:cNvGrpSpPr>
                <p:nvPr/>
              </p:nvGrpSpPr>
              <p:grpSpPr bwMode="auto">
                <a:xfrm>
                  <a:off x="3866" y="551"/>
                  <a:ext cx="369" cy="218"/>
                  <a:chOff x="1856" y="600"/>
                  <a:chExt cx="363" cy="191"/>
                </a:xfrm>
              </p:grpSpPr>
              <p:sp>
                <p:nvSpPr>
                  <p:cNvPr id="99674" name="Arc 105">
                    <a:extLst>
                      <a:ext uri="{FF2B5EF4-FFF2-40B4-BE49-F238E27FC236}">
                        <a16:creationId xmlns:a16="http://schemas.microsoft.com/office/drawing/2014/main" id="{EA558E2A-D4CE-2FAE-6185-EE9553561F7B}"/>
                      </a:ext>
                    </a:extLst>
                  </p:cNvPr>
                  <p:cNvSpPr>
                    <a:spLocks/>
                  </p:cNvSpPr>
                  <p:nvPr/>
                </p:nvSpPr>
                <p:spPr bwMode="auto">
                  <a:xfrm>
                    <a:off x="1856" y="600"/>
                    <a:ext cx="363" cy="191"/>
                  </a:xfrm>
                  <a:custGeom>
                    <a:avLst/>
                    <a:gdLst>
                      <a:gd name="T0" fmla="*/ 0 w 22728"/>
                      <a:gd name="T1" fmla="*/ 0 h 21600"/>
                      <a:gd name="T2" fmla="*/ 0 w 22728"/>
                      <a:gd name="T3" fmla="*/ 0 h 21600"/>
                      <a:gd name="T4" fmla="*/ 0 w 22728"/>
                      <a:gd name="T5" fmla="*/ 0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1"/>
                          <a:pt x="1128" y="0"/>
                        </a:cubicBezTo>
                        <a:cubicBezTo>
                          <a:pt x="13012" y="0"/>
                          <a:pt x="22664" y="9601"/>
                          <a:pt x="22727" y="21486"/>
                        </a:cubicBezTo>
                      </a:path>
                      <a:path w="22728" h="21600" stroke="0" extrusionOk="0">
                        <a:moveTo>
                          <a:pt x="0" y="29"/>
                        </a:moveTo>
                        <a:cubicBezTo>
                          <a:pt x="375" y="9"/>
                          <a:pt x="751" y="-1"/>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IN"/>
                  </a:p>
                </p:txBody>
              </p:sp>
              <p:sp>
                <p:nvSpPr>
                  <p:cNvPr id="99675" name="Arc 106">
                    <a:extLst>
                      <a:ext uri="{FF2B5EF4-FFF2-40B4-BE49-F238E27FC236}">
                        <a16:creationId xmlns:a16="http://schemas.microsoft.com/office/drawing/2014/main" id="{A0AC7EF9-D4EF-76A3-7824-97C38CF45867}"/>
                      </a:ext>
                    </a:extLst>
                  </p:cNvPr>
                  <p:cNvSpPr>
                    <a:spLocks/>
                  </p:cNvSpPr>
                  <p:nvPr/>
                </p:nvSpPr>
                <p:spPr bwMode="auto">
                  <a:xfrm>
                    <a:off x="1856" y="602"/>
                    <a:ext cx="361" cy="189"/>
                  </a:xfrm>
                  <a:custGeom>
                    <a:avLst/>
                    <a:gdLst>
                      <a:gd name="T0" fmla="*/ 0 w 22723"/>
                      <a:gd name="T1" fmla="*/ 0 h 21600"/>
                      <a:gd name="T2" fmla="*/ 0 w 22723"/>
                      <a:gd name="T3" fmla="*/ 0 h 21600"/>
                      <a:gd name="T4" fmla="*/ 0 w 22723"/>
                      <a:gd name="T5" fmla="*/ 0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1"/>
                          <a:pt x="1123" y="0"/>
                        </a:cubicBezTo>
                        <a:cubicBezTo>
                          <a:pt x="13007" y="0"/>
                          <a:pt x="22659" y="9601"/>
                          <a:pt x="22722" y="21486"/>
                        </a:cubicBezTo>
                      </a:path>
                      <a:path w="22723" h="21600" stroke="0" extrusionOk="0">
                        <a:moveTo>
                          <a:pt x="0" y="29"/>
                        </a:moveTo>
                        <a:cubicBezTo>
                          <a:pt x="374" y="9"/>
                          <a:pt x="748" y="-1"/>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IN"/>
                  </a:p>
                </p:txBody>
              </p:sp>
            </p:grpSp>
            <p:grpSp>
              <p:nvGrpSpPr>
                <p:cNvPr id="99671" name="Group 107">
                  <a:extLst>
                    <a:ext uri="{FF2B5EF4-FFF2-40B4-BE49-F238E27FC236}">
                      <a16:creationId xmlns:a16="http://schemas.microsoft.com/office/drawing/2014/main" id="{E75E550C-F23F-D1F8-7F31-BFE6A06679F5}"/>
                    </a:ext>
                  </a:extLst>
                </p:cNvPr>
                <p:cNvGrpSpPr>
                  <a:grpSpLocks/>
                </p:cNvGrpSpPr>
                <p:nvPr/>
              </p:nvGrpSpPr>
              <p:grpSpPr bwMode="auto">
                <a:xfrm>
                  <a:off x="3286" y="458"/>
                  <a:ext cx="611" cy="267"/>
                  <a:chOff x="1276" y="510"/>
                  <a:chExt cx="611" cy="258"/>
                </a:xfrm>
              </p:grpSpPr>
              <p:sp>
                <p:nvSpPr>
                  <p:cNvPr id="99672" name="Arc 108">
                    <a:extLst>
                      <a:ext uri="{FF2B5EF4-FFF2-40B4-BE49-F238E27FC236}">
                        <a16:creationId xmlns:a16="http://schemas.microsoft.com/office/drawing/2014/main" id="{C55C8B20-9977-68E6-41A0-B809A9101A3B}"/>
                      </a:ext>
                    </a:extLst>
                  </p:cNvPr>
                  <p:cNvSpPr>
                    <a:spLocks/>
                  </p:cNvSpPr>
                  <p:nvPr/>
                </p:nvSpPr>
                <p:spPr bwMode="auto">
                  <a:xfrm>
                    <a:off x="1276" y="510"/>
                    <a:ext cx="611" cy="258"/>
                  </a:xfrm>
                  <a:custGeom>
                    <a:avLst/>
                    <a:gdLst>
                      <a:gd name="T0" fmla="*/ 0 w 35966"/>
                      <a:gd name="T1" fmla="*/ 0 h 21600"/>
                      <a:gd name="T2" fmla="*/ 0 w 35966"/>
                      <a:gd name="T3" fmla="*/ 0 h 21600"/>
                      <a:gd name="T4" fmla="*/ 0 w 35966"/>
                      <a:gd name="T5" fmla="*/ 0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1"/>
                          <a:pt x="17689" y="0"/>
                        </a:cubicBezTo>
                        <a:cubicBezTo>
                          <a:pt x="25109" y="0"/>
                          <a:pt x="32010" y="3809"/>
                          <a:pt x="35965" y="10088"/>
                        </a:cubicBezTo>
                      </a:path>
                      <a:path w="35966" h="21600" stroke="0" extrusionOk="0">
                        <a:moveTo>
                          <a:pt x="0" y="9204"/>
                        </a:moveTo>
                        <a:cubicBezTo>
                          <a:pt x="4042" y="3435"/>
                          <a:pt x="10644" y="-1"/>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IN"/>
                  </a:p>
                </p:txBody>
              </p:sp>
              <p:sp>
                <p:nvSpPr>
                  <p:cNvPr id="99673" name="Arc 109">
                    <a:extLst>
                      <a:ext uri="{FF2B5EF4-FFF2-40B4-BE49-F238E27FC236}">
                        <a16:creationId xmlns:a16="http://schemas.microsoft.com/office/drawing/2014/main" id="{ABFE3E99-AE72-283B-B888-F6BDFDFE8E61}"/>
                      </a:ext>
                    </a:extLst>
                  </p:cNvPr>
                  <p:cNvSpPr>
                    <a:spLocks/>
                  </p:cNvSpPr>
                  <p:nvPr/>
                </p:nvSpPr>
                <p:spPr bwMode="auto">
                  <a:xfrm>
                    <a:off x="1278" y="512"/>
                    <a:ext cx="607" cy="256"/>
                  </a:xfrm>
                  <a:custGeom>
                    <a:avLst/>
                    <a:gdLst>
                      <a:gd name="T0" fmla="*/ 0 w 35940"/>
                      <a:gd name="T1" fmla="*/ 0 h 21600"/>
                      <a:gd name="T2" fmla="*/ 0 w 35940"/>
                      <a:gd name="T3" fmla="*/ 0 h 21600"/>
                      <a:gd name="T4" fmla="*/ 0 w 35940"/>
                      <a:gd name="T5" fmla="*/ 0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1"/>
                          <a:pt x="17675" y="0"/>
                        </a:cubicBezTo>
                        <a:cubicBezTo>
                          <a:pt x="25087" y="0"/>
                          <a:pt x="31982" y="3801"/>
                          <a:pt x="35939" y="10069"/>
                        </a:cubicBezTo>
                      </a:path>
                      <a:path w="35940" h="21600" stroke="0" extrusionOk="0">
                        <a:moveTo>
                          <a:pt x="-1" y="9184"/>
                        </a:moveTo>
                        <a:cubicBezTo>
                          <a:pt x="4043" y="3427"/>
                          <a:pt x="10638" y="-1"/>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IN"/>
                  </a:p>
                </p:txBody>
              </p:sp>
            </p:grpSp>
          </p:grpSp>
          <p:sp>
            <p:nvSpPr>
              <p:cNvPr id="99664" name="Oval 110">
                <a:extLst>
                  <a:ext uri="{FF2B5EF4-FFF2-40B4-BE49-F238E27FC236}">
                    <a16:creationId xmlns:a16="http://schemas.microsoft.com/office/drawing/2014/main" id="{6C27891B-4A46-C335-384E-65562796AF3E}"/>
                  </a:ext>
                </a:extLst>
              </p:cNvPr>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9365" name="Line 111">
              <a:extLst>
                <a:ext uri="{FF2B5EF4-FFF2-40B4-BE49-F238E27FC236}">
                  <a16:creationId xmlns:a16="http://schemas.microsoft.com/office/drawing/2014/main" id="{6A711311-27CE-3AC4-34BF-4713CA83AA09}"/>
                </a:ext>
              </a:extLst>
            </p:cNvPr>
            <p:cNvSpPr>
              <a:spLocks noChangeShapeType="1"/>
            </p:cNvSpPr>
            <p:nvPr/>
          </p:nvSpPr>
          <p:spPr bwMode="auto">
            <a:xfrm flipV="1">
              <a:off x="3264" y="1680"/>
              <a:ext cx="72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366" name="Line 112">
              <a:extLst>
                <a:ext uri="{FF2B5EF4-FFF2-40B4-BE49-F238E27FC236}">
                  <a16:creationId xmlns:a16="http://schemas.microsoft.com/office/drawing/2014/main" id="{D30A89E7-CCFA-364A-0944-7D7F9E6B07EE}"/>
                </a:ext>
              </a:extLst>
            </p:cNvPr>
            <p:cNvSpPr>
              <a:spLocks noChangeShapeType="1"/>
            </p:cNvSpPr>
            <p:nvPr/>
          </p:nvSpPr>
          <p:spPr bwMode="auto">
            <a:xfrm>
              <a:off x="2160" y="1776"/>
              <a:ext cx="0" cy="528"/>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367" name="Line 113">
              <a:extLst>
                <a:ext uri="{FF2B5EF4-FFF2-40B4-BE49-F238E27FC236}">
                  <a16:creationId xmlns:a16="http://schemas.microsoft.com/office/drawing/2014/main" id="{42CA306C-E5D2-6114-84BE-148DFB6321C7}"/>
                </a:ext>
              </a:extLst>
            </p:cNvPr>
            <p:cNvSpPr>
              <a:spLocks noChangeShapeType="1"/>
            </p:cNvSpPr>
            <p:nvPr/>
          </p:nvSpPr>
          <p:spPr bwMode="auto">
            <a:xfrm flipV="1">
              <a:off x="2352" y="2352"/>
              <a:ext cx="672" cy="336"/>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368" name="Line 114">
              <a:extLst>
                <a:ext uri="{FF2B5EF4-FFF2-40B4-BE49-F238E27FC236}">
                  <a16:creationId xmlns:a16="http://schemas.microsoft.com/office/drawing/2014/main" id="{91D0EFCC-0F8B-A7D2-C0D7-1F5A87387A28}"/>
                </a:ext>
              </a:extLst>
            </p:cNvPr>
            <p:cNvSpPr>
              <a:spLocks noChangeShapeType="1"/>
            </p:cNvSpPr>
            <p:nvPr/>
          </p:nvSpPr>
          <p:spPr bwMode="auto">
            <a:xfrm>
              <a:off x="2352" y="2784"/>
              <a:ext cx="1584"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369" name="Text Box 115">
              <a:extLst>
                <a:ext uri="{FF2B5EF4-FFF2-40B4-BE49-F238E27FC236}">
                  <a16:creationId xmlns:a16="http://schemas.microsoft.com/office/drawing/2014/main" id="{DD408056-BC9D-1CDF-EA06-F51F6092CBF0}"/>
                </a:ext>
              </a:extLst>
            </p:cNvPr>
            <p:cNvSpPr txBox="1">
              <a:spLocks noChangeArrowheads="1"/>
            </p:cNvSpPr>
            <p:nvPr/>
          </p:nvSpPr>
          <p:spPr bwMode="auto">
            <a:xfrm>
              <a:off x="3978" y="2928"/>
              <a:ext cx="35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GGSN</a:t>
              </a:r>
            </a:p>
          </p:txBody>
        </p:sp>
        <p:sp>
          <p:nvSpPr>
            <p:cNvPr id="99370" name="Line 116">
              <a:extLst>
                <a:ext uri="{FF2B5EF4-FFF2-40B4-BE49-F238E27FC236}">
                  <a16:creationId xmlns:a16="http://schemas.microsoft.com/office/drawing/2014/main" id="{A9B78F84-37ED-B8FD-51B0-6FFF1C91305A}"/>
                </a:ext>
              </a:extLst>
            </p:cNvPr>
            <p:cNvSpPr>
              <a:spLocks noChangeShapeType="1"/>
            </p:cNvSpPr>
            <p:nvPr/>
          </p:nvSpPr>
          <p:spPr bwMode="auto">
            <a:xfrm>
              <a:off x="4368" y="2784"/>
              <a:ext cx="336"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371" name="Line 117">
              <a:extLst>
                <a:ext uri="{FF2B5EF4-FFF2-40B4-BE49-F238E27FC236}">
                  <a16:creationId xmlns:a16="http://schemas.microsoft.com/office/drawing/2014/main" id="{CD0D98A9-5CD0-B161-F9AC-E9635ED49B6E}"/>
                </a:ext>
              </a:extLst>
            </p:cNvPr>
            <p:cNvSpPr>
              <a:spLocks noChangeShapeType="1"/>
            </p:cNvSpPr>
            <p:nvPr/>
          </p:nvSpPr>
          <p:spPr bwMode="auto">
            <a:xfrm>
              <a:off x="3216" y="2352"/>
              <a:ext cx="720" cy="384"/>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372" name="Text Box 118">
              <a:extLst>
                <a:ext uri="{FF2B5EF4-FFF2-40B4-BE49-F238E27FC236}">
                  <a16:creationId xmlns:a16="http://schemas.microsoft.com/office/drawing/2014/main" id="{6209CD1F-7D05-FC49-A840-3D8B523B3346}"/>
                </a:ext>
              </a:extLst>
            </p:cNvPr>
            <p:cNvSpPr txBox="1">
              <a:spLocks noChangeArrowheads="1"/>
            </p:cNvSpPr>
            <p:nvPr/>
          </p:nvSpPr>
          <p:spPr bwMode="auto">
            <a:xfrm>
              <a:off x="4975" y="1362"/>
              <a:ext cx="419"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latin typeface="Arial" panose="020B0604020202020204" pitchFamily="34" charset="0"/>
                </a:rPr>
                <a:t>PSTN</a:t>
              </a:r>
            </a:p>
          </p:txBody>
        </p:sp>
        <p:sp>
          <p:nvSpPr>
            <p:cNvPr id="99373" name="Rectangle 119">
              <a:extLst>
                <a:ext uri="{FF2B5EF4-FFF2-40B4-BE49-F238E27FC236}">
                  <a16:creationId xmlns:a16="http://schemas.microsoft.com/office/drawing/2014/main" id="{9D911B28-18F0-12DE-211C-B313A579DE85}"/>
                </a:ext>
              </a:extLst>
            </p:cNvPr>
            <p:cNvSpPr>
              <a:spLocks noChangeArrowheads="1"/>
            </p:cNvSpPr>
            <p:nvPr/>
          </p:nvSpPr>
          <p:spPr bwMode="auto">
            <a:xfrm>
              <a:off x="1824" y="1908"/>
              <a:ext cx="2688" cy="311"/>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374" name="Text Box 120">
              <a:extLst>
                <a:ext uri="{FF2B5EF4-FFF2-40B4-BE49-F238E27FC236}">
                  <a16:creationId xmlns:a16="http://schemas.microsoft.com/office/drawing/2014/main" id="{9627A4A7-0B7D-0211-A2D9-7F15755AD822}"/>
                </a:ext>
              </a:extLst>
            </p:cNvPr>
            <p:cNvSpPr txBox="1">
              <a:spLocks noChangeArrowheads="1"/>
            </p:cNvSpPr>
            <p:nvPr/>
          </p:nvSpPr>
          <p:spPr bwMode="auto">
            <a:xfrm>
              <a:off x="3097" y="960"/>
              <a:ext cx="23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CN</a:t>
              </a:r>
            </a:p>
          </p:txBody>
        </p:sp>
        <p:grpSp>
          <p:nvGrpSpPr>
            <p:cNvPr id="99375" name="Group 121">
              <a:extLst>
                <a:ext uri="{FF2B5EF4-FFF2-40B4-BE49-F238E27FC236}">
                  <a16:creationId xmlns:a16="http://schemas.microsoft.com/office/drawing/2014/main" id="{14A1FA8A-FB17-3869-D0F2-A3D6E5F280C8}"/>
                </a:ext>
              </a:extLst>
            </p:cNvPr>
            <p:cNvGrpSpPr>
              <a:grpSpLocks/>
            </p:cNvGrpSpPr>
            <p:nvPr/>
          </p:nvGrpSpPr>
          <p:grpSpPr bwMode="auto">
            <a:xfrm>
              <a:off x="3552" y="1728"/>
              <a:ext cx="174" cy="192"/>
              <a:chOff x="1632" y="1440"/>
              <a:chExt cx="174" cy="192"/>
            </a:xfrm>
          </p:grpSpPr>
          <p:sp>
            <p:nvSpPr>
              <p:cNvPr id="99661" name="Text Box 122">
                <a:extLst>
                  <a:ext uri="{FF2B5EF4-FFF2-40B4-BE49-F238E27FC236}">
                    <a16:creationId xmlns:a16="http://schemas.microsoft.com/office/drawing/2014/main" id="{106D31D3-FD20-9C7B-427D-5FF6C8FF6C82}"/>
                  </a:ext>
                </a:extLst>
              </p:cNvPr>
              <p:cNvSpPr txBox="1">
                <a:spLocks noChangeArrowheads="1"/>
              </p:cNvSpPr>
              <p:nvPr/>
            </p:nvSpPr>
            <p:spPr bwMode="auto">
              <a:xfrm>
                <a:off x="1632" y="1440"/>
                <a:ext cx="17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C</a:t>
                </a:r>
              </a:p>
            </p:txBody>
          </p:sp>
          <p:sp>
            <p:nvSpPr>
              <p:cNvPr id="99662" name="Line 123">
                <a:extLst>
                  <a:ext uri="{FF2B5EF4-FFF2-40B4-BE49-F238E27FC236}">
                    <a16:creationId xmlns:a16="http://schemas.microsoft.com/office/drawing/2014/main" id="{72908F8A-D80C-1366-C061-711BF17C1A5F}"/>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9376" name="Group 124">
              <a:extLst>
                <a:ext uri="{FF2B5EF4-FFF2-40B4-BE49-F238E27FC236}">
                  <a16:creationId xmlns:a16="http://schemas.microsoft.com/office/drawing/2014/main" id="{916E6DFC-6DA9-84C7-7A25-CDF3C7B49F81}"/>
                </a:ext>
              </a:extLst>
            </p:cNvPr>
            <p:cNvGrpSpPr>
              <a:grpSpLocks/>
            </p:cNvGrpSpPr>
            <p:nvPr/>
          </p:nvGrpSpPr>
          <p:grpSpPr bwMode="auto">
            <a:xfrm>
              <a:off x="2736" y="1824"/>
              <a:ext cx="174" cy="192"/>
              <a:chOff x="1632" y="1440"/>
              <a:chExt cx="174" cy="192"/>
            </a:xfrm>
          </p:grpSpPr>
          <p:sp>
            <p:nvSpPr>
              <p:cNvPr id="99659" name="Text Box 125">
                <a:extLst>
                  <a:ext uri="{FF2B5EF4-FFF2-40B4-BE49-F238E27FC236}">
                    <a16:creationId xmlns:a16="http://schemas.microsoft.com/office/drawing/2014/main" id="{C2839C24-B0DF-8987-1DD0-2BB9973EF7B8}"/>
                  </a:ext>
                </a:extLst>
              </p:cNvPr>
              <p:cNvSpPr txBox="1">
                <a:spLocks noChangeArrowheads="1"/>
              </p:cNvSpPr>
              <p:nvPr/>
            </p:nvSpPr>
            <p:spPr bwMode="auto">
              <a:xfrm>
                <a:off x="1632" y="1440"/>
                <a:ext cx="17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D</a:t>
                </a:r>
              </a:p>
            </p:txBody>
          </p:sp>
          <p:sp>
            <p:nvSpPr>
              <p:cNvPr id="99660" name="Line 126">
                <a:extLst>
                  <a:ext uri="{FF2B5EF4-FFF2-40B4-BE49-F238E27FC236}">
                    <a16:creationId xmlns:a16="http://schemas.microsoft.com/office/drawing/2014/main" id="{D4672475-3154-7D95-BAD2-C31515BB7D79}"/>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9377" name="Group 127">
              <a:extLst>
                <a:ext uri="{FF2B5EF4-FFF2-40B4-BE49-F238E27FC236}">
                  <a16:creationId xmlns:a16="http://schemas.microsoft.com/office/drawing/2014/main" id="{C0125284-9CF6-8B6B-7FD4-01D9E846E94C}"/>
                </a:ext>
              </a:extLst>
            </p:cNvPr>
            <p:cNvGrpSpPr>
              <a:grpSpLocks/>
            </p:cNvGrpSpPr>
            <p:nvPr/>
          </p:nvGrpSpPr>
          <p:grpSpPr bwMode="auto">
            <a:xfrm>
              <a:off x="3624" y="2448"/>
              <a:ext cx="222" cy="192"/>
              <a:chOff x="1608" y="1440"/>
              <a:chExt cx="222" cy="192"/>
            </a:xfrm>
          </p:grpSpPr>
          <p:sp>
            <p:nvSpPr>
              <p:cNvPr id="99657" name="Text Box 128">
                <a:extLst>
                  <a:ext uri="{FF2B5EF4-FFF2-40B4-BE49-F238E27FC236}">
                    <a16:creationId xmlns:a16="http://schemas.microsoft.com/office/drawing/2014/main" id="{FFCAD358-7BCD-E6B9-371E-18339E0AF09C}"/>
                  </a:ext>
                </a:extLst>
              </p:cNvPr>
              <p:cNvSpPr txBox="1">
                <a:spLocks noChangeArrowheads="1"/>
              </p:cNvSpPr>
              <p:nvPr/>
            </p:nvSpPr>
            <p:spPr bwMode="auto">
              <a:xfrm>
                <a:off x="1608" y="1440"/>
                <a:ext cx="22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Gc</a:t>
                </a:r>
              </a:p>
            </p:txBody>
          </p:sp>
          <p:sp>
            <p:nvSpPr>
              <p:cNvPr id="99658" name="Line 129">
                <a:extLst>
                  <a:ext uri="{FF2B5EF4-FFF2-40B4-BE49-F238E27FC236}">
                    <a16:creationId xmlns:a16="http://schemas.microsoft.com/office/drawing/2014/main" id="{96E6088C-9360-3B52-3D56-2F965853D572}"/>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9378" name="Group 130">
              <a:extLst>
                <a:ext uri="{FF2B5EF4-FFF2-40B4-BE49-F238E27FC236}">
                  <a16:creationId xmlns:a16="http://schemas.microsoft.com/office/drawing/2014/main" id="{424B58DF-E8D4-6E54-C5C4-47C1B1A6A8CC}"/>
                </a:ext>
              </a:extLst>
            </p:cNvPr>
            <p:cNvGrpSpPr>
              <a:grpSpLocks/>
            </p:cNvGrpSpPr>
            <p:nvPr/>
          </p:nvGrpSpPr>
          <p:grpSpPr bwMode="auto">
            <a:xfrm>
              <a:off x="2671" y="2351"/>
              <a:ext cx="209" cy="193"/>
              <a:chOff x="1615" y="1439"/>
              <a:chExt cx="209" cy="193"/>
            </a:xfrm>
          </p:grpSpPr>
          <p:sp>
            <p:nvSpPr>
              <p:cNvPr id="99655" name="Text Box 131">
                <a:extLst>
                  <a:ext uri="{FF2B5EF4-FFF2-40B4-BE49-F238E27FC236}">
                    <a16:creationId xmlns:a16="http://schemas.microsoft.com/office/drawing/2014/main" id="{CDE156B7-D65E-BED5-402B-E8FA798346A7}"/>
                  </a:ext>
                </a:extLst>
              </p:cNvPr>
              <p:cNvSpPr txBox="1">
                <a:spLocks noChangeArrowheads="1"/>
              </p:cNvSpPr>
              <p:nvPr/>
            </p:nvSpPr>
            <p:spPr bwMode="auto">
              <a:xfrm>
                <a:off x="1615" y="1439"/>
                <a:ext cx="20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Gr</a:t>
                </a:r>
              </a:p>
            </p:txBody>
          </p:sp>
          <p:sp>
            <p:nvSpPr>
              <p:cNvPr id="99656" name="Line 132">
                <a:extLst>
                  <a:ext uri="{FF2B5EF4-FFF2-40B4-BE49-F238E27FC236}">
                    <a16:creationId xmlns:a16="http://schemas.microsoft.com/office/drawing/2014/main" id="{E1C9A155-40C2-BFD5-DD69-4FE23A50D44C}"/>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9379" name="Group 133">
              <a:extLst>
                <a:ext uri="{FF2B5EF4-FFF2-40B4-BE49-F238E27FC236}">
                  <a16:creationId xmlns:a16="http://schemas.microsoft.com/office/drawing/2014/main" id="{846AFCEE-36F5-F630-8B80-D0270C4253A9}"/>
                </a:ext>
              </a:extLst>
            </p:cNvPr>
            <p:cNvGrpSpPr>
              <a:grpSpLocks/>
            </p:cNvGrpSpPr>
            <p:nvPr/>
          </p:nvGrpSpPr>
          <p:grpSpPr bwMode="auto">
            <a:xfrm>
              <a:off x="3046" y="2640"/>
              <a:ext cx="227" cy="192"/>
              <a:chOff x="1606" y="1440"/>
              <a:chExt cx="227" cy="192"/>
            </a:xfrm>
          </p:grpSpPr>
          <p:sp>
            <p:nvSpPr>
              <p:cNvPr id="99653" name="Text Box 134">
                <a:extLst>
                  <a:ext uri="{FF2B5EF4-FFF2-40B4-BE49-F238E27FC236}">
                    <a16:creationId xmlns:a16="http://schemas.microsoft.com/office/drawing/2014/main" id="{D3EDE933-20DD-8EF3-52CE-136281A65106}"/>
                  </a:ext>
                </a:extLst>
              </p:cNvPr>
              <p:cNvSpPr txBox="1">
                <a:spLocks noChangeArrowheads="1"/>
              </p:cNvSpPr>
              <p:nvPr/>
            </p:nvSpPr>
            <p:spPr bwMode="auto">
              <a:xfrm>
                <a:off x="1606" y="1440"/>
                <a:ext cx="227"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Gn</a:t>
                </a:r>
              </a:p>
            </p:txBody>
          </p:sp>
          <p:sp>
            <p:nvSpPr>
              <p:cNvPr id="99654" name="Line 135">
                <a:extLst>
                  <a:ext uri="{FF2B5EF4-FFF2-40B4-BE49-F238E27FC236}">
                    <a16:creationId xmlns:a16="http://schemas.microsoft.com/office/drawing/2014/main" id="{8E516121-4DE4-FF3B-9D21-90A6E54A4069}"/>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9380" name="Group 136">
              <a:extLst>
                <a:ext uri="{FF2B5EF4-FFF2-40B4-BE49-F238E27FC236}">
                  <a16:creationId xmlns:a16="http://schemas.microsoft.com/office/drawing/2014/main" id="{51A65E32-EB34-9A99-94CA-D13D8626BA87}"/>
                </a:ext>
              </a:extLst>
            </p:cNvPr>
            <p:cNvGrpSpPr>
              <a:grpSpLocks/>
            </p:cNvGrpSpPr>
            <p:nvPr/>
          </p:nvGrpSpPr>
          <p:grpSpPr bwMode="auto">
            <a:xfrm>
              <a:off x="4499" y="2640"/>
              <a:ext cx="200" cy="192"/>
              <a:chOff x="1619" y="1440"/>
              <a:chExt cx="200" cy="192"/>
            </a:xfrm>
          </p:grpSpPr>
          <p:sp>
            <p:nvSpPr>
              <p:cNvPr id="99651" name="Text Box 137">
                <a:extLst>
                  <a:ext uri="{FF2B5EF4-FFF2-40B4-BE49-F238E27FC236}">
                    <a16:creationId xmlns:a16="http://schemas.microsoft.com/office/drawing/2014/main" id="{6D9E9F7F-4337-E62E-6CEF-28BE4E028353}"/>
                  </a:ext>
                </a:extLst>
              </p:cNvPr>
              <p:cNvSpPr txBox="1">
                <a:spLocks noChangeArrowheads="1"/>
              </p:cNvSpPr>
              <p:nvPr/>
            </p:nvSpPr>
            <p:spPr bwMode="auto">
              <a:xfrm>
                <a:off x="1619" y="1440"/>
                <a:ext cx="200"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Gi</a:t>
                </a:r>
              </a:p>
            </p:txBody>
          </p:sp>
          <p:sp>
            <p:nvSpPr>
              <p:cNvPr id="99652" name="Line 138">
                <a:extLst>
                  <a:ext uri="{FF2B5EF4-FFF2-40B4-BE49-F238E27FC236}">
                    <a16:creationId xmlns:a16="http://schemas.microsoft.com/office/drawing/2014/main" id="{97A35D51-6AE0-A321-A3AA-09B499103762}"/>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9381" name="Group 139">
              <a:extLst>
                <a:ext uri="{FF2B5EF4-FFF2-40B4-BE49-F238E27FC236}">
                  <a16:creationId xmlns:a16="http://schemas.microsoft.com/office/drawing/2014/main" id="{EB26295F-CFA7-0F01-E8CF-7F24AB69B531}"/>
                </a:ext>
              </a:extLst>
            </p:cNvPr>
            <p:cNvGrpSpPr>
              <a:grpSpLocks/>
            </p:cNvGrpSpPr>
            <p:nvPr/>
          </p:nvGrpSpPr>
          <p:grpSpPr bwMode="auto">
            <a:xfrm>
              <a:off x="710" y="1392"/>
              <a:ext cx="292" cy="192"/>
              <a:chOff x="1574" y="1440"/>
              <a:chExt cx="292" cy="192"/>
            </a:xfrm>
          </p:grpSpPr>
          <p:sp>
            <p:nvSpPr>
              <p:cNvPr id="99649" name="Text Box 140">
                <a:extLst>
                  <a:ext uri="{FF2B5EF4-FFF2-40B4-BE49-F238E27FC236}">
                    <a16:creationId xmlns:a16="http://schemas.microsoft.com/office/drawing/2014/main" id="{CB5B42F5-1D4E-41EC-6F1A-CD26FF9BABEB}"/>
                  </a:ext>
                </a:extLst>
              </p:cNvPr>
              <p:cNvSpPr txBox="1">
                <a:spLocks noChangeArrowheads="1"/>
              </p:cNvSpPr>
              <p:nvPr/>
            </p:nvSpPr>
            <p:spPr bwMode="auto">
              <a:xfrm>
                <a:off x="1574" y="1440"/>
                <a:ext cx="29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Abis</a:t>
                </a:r>
              </a:p>
            </p:txBody>
          </p:sp>
          <p:sp>
            <p:nvSpPr>
              <p:cNvPr id="99650" name="Line 141">
                <a:extLst>
                  <a:ext uri="{FF2B5EF4-FFF2-40B4-BE49-F238E27FC236}">
                    <a16:creationId xmlns:a16="http://schemas.microsoft.com/office/drawing/2014/main" id="{445147AD-DD8B-04BC-5A3F-BFCDEED3E026}"/>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sp>
          <p:nvSpPr>
            <p:cNvPr id="99382" name="Text Box 142">
              <a:extLst>
                <a:ext uri="{FF2B5EF4-FFF2-40B4-BE49-F238E27FC236}">
                  <a16:creationId xmlns:a16="http://schemas.microsoft.com/office/drawing/2014/main" id="{E668293A-EC75-63F7-17F5-D9B9004D2EFA}"/>
                </a:ext>
              </a:extLst>
            </p:cNvPr>
            <p:cNvSpPr txBox="1">
              <a:spLocks noChangeArrowheads="1"/>
            </p:cNvSpPr>
            <p:nvPr/>
          </p:nvSpPr>
          <p:spPr bwMode="auto">
            <a:xfrm>
              <a:off x="2088" y="1920"/>
              <a:ext cx="22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Gs</a:t>
              </a:r>
            </a:p>
          </p:txBody>
        </p:sp>
        <p:sp>
          <p:nvSpPr>
            <p:cNvPr id="99383" name="Line 143">
              <a:extLst>
                <a:ext uri="{FF2B5EF4-FFF2-40B4-BE49-F238E27FC236}">
                  <a16:creationId xmlns:a16="http://schemas.microsoft.com/office/drawing/2014/main" id="{391B0C4A-CE70-407B-DFA1-61A6599DB3A5}"/>
                </a:ext>
              </a:extLst>
            </p:cNvPr>
            <p:cNvSpPr>
              <a:spLocks noChangeShapeType="1"/>
            </p:cNvSpPr>
            <p:nvPr/>
          </p:nvSpPr>
          <p:spPr bwMode="auto">
            <a:xfrm>
              <a:off x="2112" y="20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grpSp>
          <p:nvGrpSpPr>
            <p:cNvPr id="99384" name="Group 144">
              <a:extLst>
                <a:ext uri="{FF2B5EF4-FFF2-40B4-BE49-F238E27FC236}">
                  <a16:creationId xmlns:a16="http://schemas.microsoft.com/office/drawing/2014/main" id="{B5699866-C4B4-D8E8-9530-250CDB36CDDC}"/>
                </a:ext>
              </a:extLst>
            </p:cNvPr>
            <p:cNvGrpSpPr>
              <a:grpSpLocks/>
            </p:cNvGrpSpPr>
            <p:nvPr/>
          </p:nvGrpSpPr>
          <p:grpSpPr bwMode="auto">
            <a:xfrm>
              <a:off x="2303" y="1584"/>
              <a:ext cx="176" cy="192"/>
              <a:chOff x="1631" y="1440"/>
              <a:chExt cx="176" cy="192"/>
            </a:xfrm>
          </p:grpSpPr>
          <p:sp>
            <p:nvSpPr>
              <p:cNvPr id="99647" name="Text Box 145">
                <a:extLst>
                  <a:ext uri="{FF2B5EF4-FFF2-40B4-BE49-F238E27FC236}">
                    <a16:creationId xmlns:a16="http://schemas.microsoft.com/office/drawing/2014/main" id="{F4B5035E-1F29-2920-B5B3-C3C1D43E9CA5}"/>
                  </a:ext>
                </a:extLst>
              </p:cNvPr>
              <p:cNvSpPr txBox="1">
                <a:spLocks noChangeArrowheads="1"/>
              </p:cNvSpPr>
              <p:nvPr/>
            </p:nvSpPr>
            <p:spPr bwMode="auto">
              <a:xfrm>
                <a:off x="1631" y="1440"/>
                <a:ext cx="17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B</a:t>
                </a:r>
              </a:p>
            </p:txBody>
          </p:sp>
          <p:sp>
            <p:nvSpPr>
              <p:cNvPr id="99648" name="Line 146">
                <a:extLst>
                  <a:ext uri="{FF2B5EF4-FFF2-40B4-BE49-F238E27FC236}">
                    <a16:creationId xmlns:a16="http://schemas.microsoft.com/office/drawing/2014/main" id="{270EA181-4852-80A2-4E21-C11FFCBC8507}"/>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9385" name="Group 147">
              <a:extLst>
                <a:ext uri="{FF2B5EF4-FFF2-40B4-BE49-F238E27FC236}">
                  <a16:creationId xmlns:a16="http://schemas.microsoft.com/office/drawing/2014/main" id="{9C4E2FFE-86D9-C146-E4E4-168184BB8299}"/>
                </a:ext>
              </a:extLst>
            </p:cNvPr>
            <p:cNvGrpSpPr>
              <a:grpSpLocks/>
            </p:cNvGrpSpPr>
            <p:nvPr/>
          </p:nvGrpSpPr>
          <p:grpSpPr bwMode="auto">
            <a:xfrm>
              <a:off x="3263" y="2064"/>
              <a:ext cx="176" cy="192"/>
              <a:chOff x="1631" y="1440"/>
              <a:chExt cx="176" cy="192"/>
            </a:xfrm>
          </p:grpSpPr>
          <p:sp>
            <p:nvSpPr>
              <p:cNvPr id="99645" name="Text Box 148">
                <a:extLst>
                  <a:ext uri="{FF2B5EF4-FFF2-40B4-BE49-F238E27FC236}">
                    <a16:creationId xmlns:a16="http://schemas.microsoft.com/office/drawing/2014/main" id="{0A0F5AC4-85D8-E0D2-2144-33BBF2D94876}"/>
                  </a:ext>
                </a:extLst>
              </p:cNvPr>
              <p:cNvSpPr txBox="1">
                <a:spLocks noChangeArrowheads="1"/>
              </p:cNvSpPr>
              <p:nvPr/>
            </p:nvSpPr>
            <p:spPr bwMode="auto">
              <a:xfrm>
                <a:off x="1631" y="1440"/>
                <a:ext cx="17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H</a:t>
                </a:r>
              </a:p>
            </p:txBody>
          </p:sp>
          <p:sp>
            <p:nvSpPr>
              <p:cNvPr id="99646" name="Line 149">
                <a:extLst>
                  <a:ext uri="{FF2B5EF4-FFF2-40B4-BE49-F238E27FC236}">
                    <a16:creationId xmlns:a16="http://schemas.microsoft.com/office/drawing/2014/main" id="{6FD88B36-6548-6707-0886-099FB61E5F95}"/>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sp>
          <p:nvSpPr>
            <p:cNvPr id="99386" name="Text Box 150">
              <a:extLst>
                <a:ext uri="{FF2B5EF4-FFF2-40B4-BE49-F238E27FC236}">
                  <a16:creationId xmlns:a16="http://schemas.microsoft.com/office/drawing/2014/main" id="{F34828FD-38FD-7115-A572-D40739A71DE3}"/>
                </a:ext>
              </a:extLst>
            </p:cNvPr>
            <p:cNvSpPr txBox="1">
              <a:spLocks noChangeArrowheads="1"/>
            </p:cNvSpPr>
            <p:nvPr/>
          </p:nvSpPr>
          <p:spPr bwMode="auto">
            <a:xfrm>
              <a:off x="192" y="3361"/>
              <a:ext cx="2398" cy="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fr-FR" altLang="en-US" sz="1000" b="1" i="1">
                  <a:solidFill>
                    <a:srgbClr val="808080"/>
                  </a:solidFill>
                  <a:latin typeface="Arial" panose="020B0604020202020204" pitchFamily="34" charset="0"/>
                </a:rPr>
                <a:t>IM  IP Multimedia sub-system</a:t>
              </a:r>
            </a:p>
            <a:p>
              <a:pPr>
                <a:spcBef>
                  <a:spcPct val="50000"/>
                </a:spcBef>
              </a:pPr>
              <a:r>
                <a:rPr lang="fr-FR" altLang="en-US" sz="1000" b="1">
                  <a:latin typeface="Arial" panose="020B0604020202020204" pitchFamily="34" charset="0"/>
                </a:rPr>
                <a:t>MRF  Media Resource Function</a:t>
              </a:r>
            </a:p>
            <a:p>
              <a:pPr>
                <a:spcBef>
                  <a:spcPct val="50000"/>
                </a:spcBef>
              </a:pPr>
              <a:r>
                <a:rPr lang="fr-FR" altLang="en-US" sz="1000" b="1">
                  <a:latin typeface="Arial" panose="020B0604020202020204" pitchFamily="34" charset="0"/>
                </a:rPr>
                <a:t>CSCF  Call State Control Function</a:t>
              </a:r>
            </a:p>
            <a:p>
              <a:pPr>
                <a:spcBef>
                  <a:spcPct val="50000"/>
                </a:spcBef>
              </a:pPr>
              <a:r>
                <a:rPr lang="fr-FR" altLang="en-US" sz="1000" b="1">
                  <a:latin typeface="Arial" panose="020B0604020202020204" pitchFamily="34" charset="0"/>
                </a:rPr>
                <a:t>MGCF  Media Gateway Control Function (Mc=H248,Mg=SIP)</a:t>
              </a:r>
            </a:p>
            <a:p>
              <a:pPr>
                <a:spcBef>
                  <a:spcPct val="50000"/>
                </a:spcBef>
              </a:pPr>
              <a:r>
                <a:rPr lang="fr-FR" altLang="en-US" sz="1000" b="1">
                  <a:latin typeface="Arial" panose="020B0604020202020204" pitchFamily="34" charset="0"/>
                </a:rPr>
                <a:t>IM-MGW  IP Multimedia-MGW</a:t>
              </a:r>
            </a:p>
          </p:txBody>
        </p:sp>
        <p:grpSp>
          <p:nvGrpSpPr>
            <p:cNvPr id="99387" name="Group 151">
              <a:extLst>
                <a:ext uri="{FF2B5EF4-FFF2-40B4-BE49-F238E27FC236}">
                  <a16:creationId xmlns:a16="http://schemas.microsoft.com/office/drawing/2014/main" id="{FCA6CFCB-ACF7-9B94-C0FF-7BD91176384D}"/>
                </a:ext>
              </a:extLst>
            </p:cNvPr>
            <p:cNvGrpSpPr>
              <a:grpSpLocks/>
            </p:cNvGrpSpPr>
            <p:nvPr/>
          </p:nvGrpSpPr>
          <p:grpSpPr bwMode="auto">
            <a:xfrm>
              <a:off x="336" y="1440"/>
              <a:ext cx="96" cy="330"/>
              <a:chOff x="2184" y="1062"/>
              <a:chExt cx="225" cy="788"/>
            </a:xfrm>
          </p:grpSpPr>
          <p:sp>
            <p:nvSpPr>
              <p:cNvPr id="99628" name="AutoShape 152">
                <a:extLst>
                  <a:ext uri="{FF2B5EF4-FFF2-40B4-BE49-F238E27FC236}">
                    <a16:creationId xmlns:a16="http://schemas.microsoft.com/office/drawing/2014/main" id="{862AA207-3063-6BDE-D9B1-93F6E89AE0E6}"/>
                  </a:ext>
                </a:extLst>
              </p:cNvPr>
              <p:cNvSpPr>
                <a:spLocks noChangeArrowheads="1"/>
              </p:cNvSpPr>
              <p:nvPr/>
            </p:nvSpPr>
            <p:spPr bwMode="auto">
              <a:xfrm>
                <a:off x="2184" y="1307"/>
                <a:ext cx="225" cy="543"/>
              </a:xfrm>
              <a:prstGeom prst="roundRect">
                <a:avLst>
                  <a:gd name="adj" fmla="val 16667"/>
                </a:avLst>
              </a:prstGeom>
              <a:solidFill>
                <a:schemeClr val="hlink"/>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29" name="Rectangle 153">
                <a:extLst>
                  <a:ext uri="{FF2B5EF4-FFF2-40B4-BE49-F238E27FC236}">
                    <a16:creationId xmlns:a16="http://schemas.microsoft.com/office/drawing/2014/main" id="{B7195BD5-1A40-438E-6AF2-F318669398F2}"/>
                  </a:ext>
                </a:extLst>
              </p:cNvPr>
              <p:cNvSpPr>
                <a:spLocks noChangeArrowheads="1"/>
              </p:cNvSpPr>
              <p:nvPr/>
            </p:nvSpPr>
            <p:spPr bwMode="auto">
              <a:xfrm>
                <a:off x="2207" y="1359"/>
                <a:ext cx="179"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0" name="AutoShape 154">
                <a:extLst>
                  <a:ext uri="{FF2B5EF4-FFF2-40B4-BE49-F238E27FC236}">
                    <a16:creationId xmlns:a16="http://schemas.microsoft.com/office/drawing/2014/main" id="{97633671-A6E5-F7C8-FCCA-48E1FE28AD69}"/>
                  </a:ext>
                </a:extLst>
              </p:cNvPr>
              <p:cNvSpPr>
                <a:spLocks noChangeArrowheads="1"/>
              </p:cNvSpPr>
              <p:nvPr/>
            </p:nvSpPr>
            <p:spPr bwMode="auto">
              <a:xfrm>
                <a:off x="2205"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1" name="AutoShape 155">
                <a:extLst>
                  <a:ext uri="{FF2B5EF4-FFF2-40B4-BE49-F238E27FC236}">
                    <a16:creationId xmlns:a16="http://schemas.microsoft.com/office/drawing/2014/main" id="{8462C9FF-70AD-D1C9-786B-AF05804AA305}"/>
                  </a:ext>
                </a:extLst>
              </p:cNvPr>
              <p:cNvSpPr>
                <a:spLocks noChangeArrowheads="1"/>
              </p:cNvSpPr>
              <p:nvPr/>
            </p:nvSpPr>
            <p:spPr bwMode="auto">
              <a:xfrm>
                <a:off x="2270" y="149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2" name="AutoShape 156">
                <a:extLst>
                  <a:ext uri="{FF2B5EF4-FFF2-40B4-BE49-F238E27FC236}">
                    <a16:creationId xmlns:a16="http://schemas.microsoft.com/office/drawing/2014/main" id="{6F048313-25F0-73BC-361A-9D7436AEC8FF}"/>
                  </a:ext>
                </a:extLst>
              </p:cNvPr>
              <p:cNvSpPr>
                <a:spLocks noChangeArrowheads="1"/>
              </p:cNvSpPr>
              <p:nvPr/>
            </p:nvSpPr>
            <p:spPr bwMode="auto">
              <a:xfrm>
                <a:off x="2337"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3" name="AutoShape 157">
                <a:extLst>
                  <a:ext uri="{FF2B5EF4-FFF2-40B4-BE49-F238E27FC236}">
                    <a16:creationId xmlns:a16="http://schemas.microsoft.com/office/drawing/2014/main" id="{E56D5E80-35C0-E530-83FC-FFEDB36C0869}"/>
                  </a:ext>
                </a:extLst>
              </p:cNvPr>
              <p:cNvSpPr>
                <a:spLocks noChangeArrowheads="1"/>
              </p:cNvSpPr>
              <p:nvPr/>
            </p:nvSpPr>
            <p:spPr bwMode="auto">
              <a:xfrm>
                <a:off x="2204"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4" name="AutoShape 158">
                <a:extLst>
                  <a:ext uri="{FF2B5EF4-FFF2-40B4-BE49-F238E27FC236}">
                    <a16:creationId xmlns:a16="http://schemas.microsoft.com/office/drawing/2014/main" id="{7A5737BA-703A-2FE8-3458-F0D15E939CC6}"/>
                  </a:ext>
                </a:extLst>
              </p:cNvPr>
              <p:cNvSpPr>
                <a:spLocks noChangeArrowheads="1"/>
              </p:cNvSpPr>
              <p:nvPr/>
            </p:nvSpPr>
            <p:spPr bwMode="auto">
              <a:xfrm>
                <a:off x="2269" y="155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5" name="AutoShape 159">
                <a:extLst>
                  <a:ext uri="{FF2B5EF4-FFF2-40B4-BE49-F238E27FC236}">
                    <a16:creationId xmlns:a16="http://schemas.microsoft.com/office/drawing/2014/main" id="{80DB6C60-4951-9051-06AF-DA8976119B44}"/>
                  </a:ext>
                </a:extLst>
              </p:cNvPr>
              <p:cNvSpPr>
                <a:spLocks noChangeArrowheads="1"/>
              </p:cNvSpPr>
              <p:nvPr/>
            </p:nvSpPr>
            <p:spPr bwMode="auto">
              <a:xfrm>
                <a:off x="2336"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6" name="AutoShape 160">
                <a:extLst>
                  <a:ext uri="{FF2B5EF4-FFF2-40B4-BE49-F238E27FC236}">
                    <a16:creationId xmlns:a16="http://schemas.microsoft.com/office/drawing/2014/main" id="{7FD8AF23-679D-AA3C-6052-4A0255EB7476}"/>
                  </a:ext>
                </a:extLst>
              </p:cNvPr>
              <p:cNvSpPr>
                <a:spLocks noChangeArrowheads="1"/>
              </p:cNvSpPr>
              <p:nvPr/>
            </p:nvSpPr>
            <p:spPr bwMode="auto">
              <a:xfrm>
                <a:off x="2204"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7" name="AutoShape 161">
                <a:extLst>
                  <a:ext uri="{FF2B5EF4-FFF2-40B4-BE49-F238E27FC236}">
                    <a16:creationId xmlns:a16="http://schemas.microsoft.com/office/drawing/2014/main" id="{78ED14AF-3DC8-E44B-2804-4AD388A77E54}"/>
                  </a:ext>
                </a:extLst>
              </p:cNvPr>
              <p:cNvSpPr>
                <a:spLocks noChangeArrowheads="1"/>
              </p:cNvSpPr>
              <p:nvPr/>
            </p:nvSpPr>
            <p:spPr bwMode="auto">
              <a:xfrm>
                <a:off x="2269" y="161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8" name="AutoShape 162">
                <a:extLst>
                  <a:ext uri="{FF2B5EF4-FFF2-40B4-BE49-F238E27FC236}">
                    <a16:creationId xmlns:a16="http://schemas.microsoft.com/office/drawing/2014/main" id="{C3CD3912-DE6B-A5A3-F3D2-713256E1D86D}"/>
                  </a:ext>
                </a:extLst>
              </p:cNvPr>
              <p:cNvSpPr>
                <a:spLocks noChangeArrowheads="1"/>
              </p:cNvSpPr>
              <p:nvPr/>
            </p:nvSpPr>
            <p:spPr bwMode="auto">
              <a:xfrm>
                <a:off x="2336"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39" name="AutoShape 163">
                <a:extLst>
                  <a:ext uri="{FF2B5EF4-FFF2-40B4-BE49-F238E27FC236}">
                    <a16:creationId xmlns:a16="http://schemas.microsoft.com/office/drawing/2014/main" id="{8836399C-02B4-352D-418D-214D581ACDC2}"/>
                  </a:ext>
                </a:extLst>
              </p:cNvPr>
              <p:cNvSpPr>
                <a:spLocks noChangeArrowheads="1"/>
              </p:cNvSpPr>
              <p:nvPr/>
            </p:nvSpPr>
            <p:spPr bwMode="auto">
              <a:xfrm>
                <a:off x="2203"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40" name="AutoShape 164">
                <a:extLst>
                  <a:ext uri="{FF2B5EF4-FFF2-40B4-BE49-F238E27FC236}">
                    <a16:creationId xmlns:a16="http://schemas.microsoft.com/office/drawing/2014/main" id="{CDD3A32F-4B81-3C41-E108-2138A421CC8F}"/>
                  </a:ext>
                </a:extLst>
              </p:cNvPr>
              <p:cNvSpPr>
                <a:spLocks noChangeArrowheads="1"/>
              </p:cNvSpPr>
              <p:nvPr/>
            </p:nvSpPr>
            <p:spPr bwMode="auto">
              <a:xfrm>
                <a:off x="2268" y="167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41" name="AutoShape 165">
                <a:extLst>
                  <a:ext uri="{FF2B5EF4-FFF2-40B4-BE49-F238E27FC236}">
                    <a16:creationId xmlns:a16="http://schemas.microsoft.com/office/drawing/2014/main" id="{2EC82D4D-1303-8676-CDD5-E28A87B0C9BE}"/>
                  </a:ext>
                </a:extLst>
              </p:cNvPr>
              <p:cNvSpPr>
                <a:spLocks noChangeArrowheads="1"/>
              </p:cNvSpPr>
              <p:nvPr/>
            </p:nvSpPr>
            <p:spPr bwMode="auto">
              <a:xfrm>
                <a:off x="2335"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42" name="Line 166">
                <a:extLst>
                  <a:ext uri="{FF2B5EF4-FFF2-40B4-BE49-F238E27FC236}">
                    <a16:creationId xmlns:a16="http://schemas.microsoft.com/office/drawing/2014/main" id="{406AE7F5-0537-44F4-EB71-E6E48AC93B23}"/>
                  </a:ext>
                </a:extLst>
              </p:cNvPr>
              <p:cNvSpPr>
                <a:spLocks noChangeShapeType="1"/>
              </p:cNvSpPr>
              <p:nvPr/>
            </p:nvSpPr>
            <p:spPr bwMode="auto">
              <a:xfrm flipV="1">
                <a:off x="2357" y="1062"/>
                <a:ext cx="0" cy="18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43" name="AutoShape 167">
                <a:extLst>
                  <a:ext uri="{FF2B5EF4-FFF2-40B4-BE49-F238E27FC236}">
                    <a16:creationId xmlns:a16="http://schemas.microsoft.com/office/drawing/2014/main" id="{86EEABB5-2AB2-D260-AE67-EAFB841EEB47}"/>
                  </a:ext>
                </a:extLst>
              </p:cNvPr>
              <p:cNvSpPr>
                <a:spLocks noChangeArrowheads="1"/>
              </p:cNvSpPr>
              <p:nvPr/>
            </p:nvSpPr>
            <p:spPr bwMode="auto">
              <a:xfrm>
                <a:off x="2334" y="1238"/>
                <a:ext cx="47" cy="60"/>
              </a:xfrm>
              <a:prstGeom prst="roundRect">
                <a:avLst>
                  <a:gd name="adj" fmla="val 16667"/>
                </a:avLst>
              </a:prstGeom>
              <a:solidFill>
                <a:srgbClr val="8D8A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44" name="AutoShape 168" descr="80%">
                <a:extLst>
                  <a:ext uri="{FF2B5EF4-FFF2-40B4-BE49-F238E27FC236}">
                    <a16:creationId xmlns:a16="http://schemas.microsoft.com/office/drawing/2014/main" id="{7AE39DA5-676B-1BFC-B7DE-D171AB073A4A}"/>
                  </a:ext>
                </a:extLst>
              </p:cNvPr>
              <p:cNvSpPr>
                <a:spLocks noChangeArrowheads="1"/>
              </p:cNvSpPr>
              <p:nvPr/>
            </p:nvSpPr>
            <p:spPr bwMode="auto">
              <a:xfrm>
                <a:off x="2250" y="1757"/>
                <a:ext cx="93" cy="49"/>
              </a:xfrm>
              <a:prstGeom prst="roundRect">
                <a:avLst>
                  <a:gd name="adj" fmla="val 16667"/>
                </a:avLst>
              </a:prstGeom>
              <a:pattFill prst="pct80">
                <a:fgClr>
                  <a:srgbClr val="8D8A00"/>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9388" name="Line 169">
              <a:extLst>
                <a:ext uri="{FF2B5EF4-FFF2-40B4-BE49-F238E27FC236}">
                  <a16:creationId xmlns:a16="http://schemas.microsoft.com/office/drawing/2014/main" id="{3B192F91-AE67-8F56-CC00-A177FF4A402A}"/>
                </a:ext>
              </a:extLst>
            </p:cNvPr>
            <p:cNvSpPr>
              <a:spLocks noChangeShapeType="1"/>
            </p:cNvSpPr>
            <p:nvPr/>
          </p:nvSpPr>
          <p:spPr bwMode="auto">
            <a:xfrm>
              <a:off x="2352" y="1248"/>
              <a:ext cx="163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389" name="Text Box 170">
              <a:extLst>
                <a:ext uri="{FF2B5EF4-FFF2-40B4-BE49-F238E27FC236}">
                  <a16:creationId xmlns:a16="http://schemas.microsoft.com/office/drawing/2014/main" id="{DF6DA3FE-1B7C-BF94-9756-FDFDCE17795E}"/>
                </a:ext>
              </a:extLst>
            </p:cNvPr>
            <p:cNvSpPr txBox="1">
              <a:spLocks noChangeArrowheads="1"/>
            </p:cNvSpPr>
            <p:nvPr/>
          </p:nvSpPr>
          <p:spPr bwMode="auto">
            <a:xfrm>
              <a:off x="3049" y="1392"/>
              <a:ext cx="22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Nc</a:t>
              </a:r>
            </a:p>
          </p:txBody>
        </p:sp>
        <p:sp>
          <p:nvSpPr>
            <p:cNvPr id="99390" name="Line 171">
              <a:extLst>
                <a:ext uri="{FF2B5EF4-FFF2-40B4-BE49-F238E27FC236}">
                  <a16:creationId xmlns:a16="http://schemas.microsoft.com/office/drawing/2014/main" id="{5C4BAAC5-BCAD-1B0F-CDE3-996A08221301}"/>
                </a:ext>
              </a:extLst>
            </p:cNvPr>
            <p:cNvSpPr>
              <a:spLocks noChangeShapeType="1"/>
            </p:cNvSpPr>
            <p:nvPr/>
          </p:nvSpPr>
          <p:spPr bwMode="auto">
            <a:xfrm>
              <a:off x="312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391" name="Line 172">
              <a:extLst>
                <a:ext uri="{FF2B5EF4-FFF2-40B4-BE49-F238E27FC236}">
                  <a16:creationId xmlns:a16="http://schemas.microsoft.com/office/drawing/2014/main" id="{49D36CB3-538E-1C13-36DA-48E2778DE375}"/>
                </a:ext>
              </a:extLst>
            </p:cNvPr>
            <p:cNvSpPr>
              <a:spLocks noChangeShapeType="1"/>
            </p:cNvSpPr>
            <p:nvPr/>
          </p:nvSpPr>
          <p:spPr bwMode="auto">
            <a:xfrm>
              <a:off x="2400" y="1584"/>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392" name="Line 173">
              <a:extLst>
                <a:ext uri="{FF2B5EF4-FFF2-40B4-BE49-F238E27FC236}">
                  <a16:creationId xmlns:a16="http://schemas.microsoft.com/office/drawing/2014/main" id="{D8EF6B5D-1F88-F5A9-E2B2-8CEE10A854EB}"/>
                </a:ext>
              </a:extLst>
            </p:cNvPr>
            <p:cNvSpPr>
              <a:spLocks noChangeShapeType="1"/>
            </p:cNvSpPr>
            <p:nvPr/>
          </p:nvSpPr>
          <p:spPr bwMode="auto">
            <a:xfrm>
              <a:off x="4416" y="1248"/>
              <a:ext cx="288"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393" name="Line 174">
              <a:extLst>
                <a:ext uri="{FF2B5EF4-FFF2-40B4-BE49-F238E27FC236}">
                  <a16:creationId xmlns:a16="http://schemas.microsoft.com/office/drawing/2014/main" id="{8DA809AC-C56D-3D26-1557-817FA0B56F0C}"/>
                </a:ext>
              </a:extLst>
            </p:cNvPr>
            <p:cNvSpPr>
              <a:spLocks noChangeShapeType="1"/>
            </p:cNvSpPr>
            <p:nvPr/>
          </p:nvSpPr>
          <p:spPr bwMode="auto">
            <a:xfrm>
              <a:off x="4560"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394" name="Line 175">
              <a:extLst>
                <a:ext uri="{FF2B5EF4-FFF2-40B4-BE49-F238E27FC236}">
                  <a16:creationId xmlns:a16="http://schemas.microsoft.com/office/drawing/2014/main" id="{BF0CB3F3-8AF9-2B2D-3120-EBD2A121BD49}"/>
                </a:ext>
              </a:extLst>
            </p:cNvPr>
            <p:cNvSpPr>
              <a:spLocks noChangeShapeType="1"/>
            </p:cNvSpPr>
            <p:nvPr/>
          </p:nvSpPr>
          <p:spPr bwMode="auto">
            <a:xfrm>
              <a:off x="4416" y="153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395" name="Line 176">
              <a:extLst>
                <a:ext uri="{FF2B5EF4-FFF2-40B4-BE49-F238E27FC236}">
                  <a16:creationId xmlns:a16="http://schemas.microsoft.com/office/drawing/2014/main" id="{F0CAB752-30EC-1481-0EFD-4769D927E767}"/>
                </a:ext>
              </a:extLst>
            </p:cNvPr>
            <p:cNvSpPr>
              <a:spLocks noChangeShapeType="1"/>
            </p:cNvSpPr>
            <p:nvPr/>
          </p:nvSpPr>
          <p:spPr bwMode="auto">
            <a:xfrm>
              <a:off x="2352" y="2832"/>
              <a:ext cx="1584" cy="0"/>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396" name="Text Box 177">
              <a:extLst>
                <a:ext uri="{FF2B5EF4-FFF2-40B4-BE49-F238E27FC236}">
                  <a16:creationId xmlns:a16="http://schemas.microsoft.com/office/drawing/2014/main" id="{DBFFB769-CC53-74E4-6085-14C706445476}"/>
                </a:ext>
              </a:extLst>
            </p:cNvPr>
            <p:cNvSpPr txBox="1">
              <a:spLocks noChangeArrowheads="1"/>
            </p:cNvSpPr>
            <p:nvPr/>
          </p:nvSpPr>
          <p:spPr bwMode="auto">
            <a:xfrm>
              <a:off x="96" y="912"/>
              <a:ext cx="79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a:latin typeface="Arial" panose="020B0604020202020204" pitchFamily="34" charset="0"/>
                </a:rPr>
                <a:t>2G MS (voice only)</a:t>
              </a:r>
            </a:p>
          </p:txBody>
        </p:sp>
        <p:sp>
          <p:nvSpPr>
            <p:cNvPr id="99397" name="Line 178">
              <a:extLst>
                <a:ext uri="{FF2B5EF4-FFF2-40B4-BE49-F238E27FC236}">
                  <a16:creationId xmlns:a16="http://schemas.microsoft.com/office/drawing/2014/main" id="{30EC8796-6B34-71F8-50AB-6407CD783B24}"/>
                </a:ext>
              </a:extLst>
            </p:cNvPr>
            <p:cNvSpPr>
              <a:spLocks noChangeShapeType="1"/>
            </p:cNvSpPr>
            <p:nvPr/>
          </p:nvSpPr>
          <p:spPr bwMode="auto">
            <a:xfrm>
              <a:off x="384" y="1056"/>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398" name="Text Box 179">
              <a:extLst>
                <a:ext uri="{FF2B5EF4-FFF2-40B4-BE49-F238E27FC236}">
                  <a16:creationId xmlns:a16="http://schemas.microsoft.com/office/drawing/2014/main" id="{B5593FF8-C1A0-C26F-A0A3-480712E7B954}"/>
                </a:ext>
              </a:extLst>
            </p:cNvPr>
            <p:cNvSpPr txBox="1">
              <a:spLocks noChangeArrowheads="1"/>
            </p:cNvSpPr>
            <p:nvPr/>
          </p:nvSpPr>
          <p:spPr bwMode="auto">
            <a:xfrm>
              <a:off x="-5" y="2112"/>
              <a:ext cx="933"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a:latin typeface="Arial" panose="020B0604020202020204" pitchFamily="34" charset="0"/>
                </a:rPr>
                <a:t>2G+ MS (voice &amp; data)</a:t>
              </a:r>
            </a:p>
          </p:txBody>
        </p:sp>
        <p:sp>
          <p:nvSpPr>
            <p:cNvPr id="99399" name="Line 180">
              <a:extLst>
                <a:ext uri="{FF2B5EF4-FFF2-40B4-BE49-F238E27FC236}">
                  <a16:creationId xmlns:a16="http://schemas.microsoft.com/office/drawing/2014/main" id="{227B1761-07E5-EDFE-78A4-36BEF715D35E}"/>
                </a:ext>
              </a:extLst>
            </p:cNvPr>
            <p:cNvSpPr>
              <a:spLocks noChangeShapeType="1"/>
            </p:cNvSpPr>
            <p:nvPr/>
          </p:nvSpPr>
          <p:spPr bwMode="auto">
            <a:xfrm flipV="1">
              <a:off x="240" y="1824"/>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9400" name="Group 181">
              <a:extLst>
                <a:ext uri="{FF2B5EF4-FFF2-40B4-BE49-F238E27FC236}">
                  <a16:creationId xmlns:a16="http://schemas.microsoft.com/office/drawing/2014/main" id="{6DC88A17-019D-AE68-02FE-E041BF88D603}"/>
                </a:ext>
              </a:extLst>
            </p:cNvPr>
            <p:cNvGrpSpPr>
              <a:grpSpLocks/>
            </p:cNvGrpSpPr>
            <p:nvPr/>
          </p:nvGrpSpPr>
          <p:grpSpPr bwMode="auto">
            <a:xfrm>
              <a:off x="1008" y="2736"/>
              <a:ext cx="288" cy="144"/>
              <a:chOff x="1705" y="1892"/>
              <a:chExt cx="417" cy="676"/>
            </a:xfrm>
          </p:grpSpPr>
          <p:sp>
            <p:nvSpPr>
              <p:cNvPr id="99625" name="Rectangle 182">
                <a:extLst>
                  <a:ext uri="{FF2B5EF4-FFF2-40B4-BE49-F238E27FC236}">
                    <a16:creationId xmlns:a16="http://schemas.microsoft.com/office/drawing/2014/main" id="{D973776B-48F7-3C3D-43F8-C17D66ACE5AF}"/>
                  </a:ext>
                </a:extLst>
              </p:cNvPr>
              <p:cNvSpPr>
                <a:spLocks noChangeArrowheads="1"/>
              </p:cNvSpPr>
              <p:nvPr/>
            </p:nvSpPr>
            <p:spPr bwMode="auto">
              <a:xfrm>
                <a:off x="1705" y="1892"/>
                <a:ext cx="416" cy="672"/>
              </a:xfrm>
              <a:prstGeom prst="rect">
                <a:avLst/>
              </a:prstGeom>
              <a:gradFill rotWithShape="0">
                <a:gsLst>
                  <a:gs pos="0">
                    <a:srgbClr val="8200CA"/>
                  </a:gs>
                  <a:gs pos="100000">
                    <a:schemeClr val="accent1"/>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rgbClr val="8200CA"/>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626" name="Line 183">
                <a:extLst>
                  <a:ext uri="{FF2B5EF4-FFF2-40B4-BE49-F238E27FC236}">
                    <a16:creationId xmlns:a16="http://schemas.microsoft.com/office/drawing/2014/main" id="{A697E35C-A7DA-8F75-0F48-16478329A5EC}"/>
                  </a:ext>
                </a:extLst>
              </p:cNvPr>
              <p:cNvSpPr>
                <a:spLocks noChangeShapeType="1"/>
              </p:cNvSpPr>
              <p:nvPr/>
            </p:nvSpPr>
            <p:spPr bwMode="auto">
              <a:xfrm>
                <a:off x="1711"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IN"/>
              </a:p>
            </p:txBody>
          </p:sp>
          <p:sp>
            <p:nvSpPr>
              <p:cNvPr id="99627" name="Line 184">
                <a:extLst>
                  <a:ext uri="{FF2B5EF4-FFF2-40B4-BE49-F238E27FC236}">
                    <a16:creationId xmlns:a16="http://schemas.microsoft.com/office/drawing/2014/main" id="{0DC8A98A-9959-FEAA-BF52-550C0F2F049F}"/>
                  </a:ext>
                </a:extLst>
              </p:cNvPr>
              <p:cNvSpPr>
                <a:spLocks noChangeShapeType="1"/>
              </p:cNvSpPr>
              <p:nvPr/>
            </p:nvSpPr>
            <p:spPr bwMode="auto">
              <a:xfrm flipH="1">
                <a:off x="1705"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IN"/>
              </a:p>
            </p:txBody>
          </p:sp>
        </p:grpSp>
        <p:grpSp>
          <p:nvGrpSpPr>
            <p:cNvPr id="99401" name="Group 185">
              <a:extLst>
                <a:ext uri="{FF2B5EF4-FFF2-40B4-BE49-F238E27FC236}">
                  <a16:creationId xmlns:a16="http://schemas.microsoft.com/office/drawing/2014/main" id="{10CEC388-7F26-96F0-9A19-1CAC3A450419}"/>
                </a:ext>
              </a:extLst>
            </p:cNvPr>
            <p:cNvGrpSpPr>
              <a:grpSpLocks/>
            </p:cNvGrpSpPr>
            <p:nvPr/>
          </p:nvGrpSpPr>
          <p:grpSpPr bwMode="auto">
            <a:xfrm>
              <a:off x="672" y="2400"/>
              <a:ext cx="96" cy="290"/>
              <a:chOff x="1484" y="1054"/>
              <a:chExt cx="466" cy="1154"/>
            </a:xfrm>
          </p:grpSpPr>
          <p:sp>
            <p:nvSpPr>
              <p:cNvPr id="99610" name="Freeform 186">
                <a:extLst>
                  <a:ext uri="{FF2B5EF4-FFF2-40B4-BE49-F238E27FC236}">
                    <a16:creationId xmlns:a16="http://schemas.microsoft.com/office/drawing/2014/main" id="{8D6A863F-4D4A-FBE8-E48A-E3D1B7A2DAA6}"/>
                  </a:ext>
                </a:extLst>
              </p:cNvPr>
              <p:cNvSpPr>
                <a:spLocks/>
              </p:cNvSpPr>
              <p:nvPr/>
            </p:nvSpPr>
            <p:spPr bwMode="auto">
              <a:xfrm>
                <a:off x="1484" y="1292"/>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accent1">
                  <a:alpha val="50195"/>
                </a:schemeClr>
              </a:solidFill>
              <a:ln w="19050"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11" name="Line 187">
                <a:extLst>
                  <a:ext uri="{FF2B5EF4-FFF2-40B4-BE49-F238E27FC236}">
                    <a16:creationId xmlns:a16="http://schemas.microsoft.com/office/drawing/2014/main" id="{986E3F19-50FB-1EC1-C821-7EEC2D274958}"/>
                  </a:ext>
                </a:extLst>
              </p:cNvPr>
              <p:cNvSpPr>
                <a:spLocks noChangeShapeType="1"/>
              </p:cNvSpPr>
              <p:nvPr/>
            </p:nvSpPr>
            <p:spPr bwMode="auto">
              <a:xfrm flipV="1">
                <a:off x="1714" y="1296"/>
                <a:ext cx="0" cy="91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12" name="Freeform 188">
                <a:extLst>
                  <a:ext uri="{FF2B5EF4-FFF2-40B4-BE49-F238E27FC236}">
                    <a16:creationId xmlns:a16="http://schemas.microsoft.com/office/drawing/2014/main" id="{B40F38ED-3874-73B1-8D99-86CE6A088A2A}"/>
                  </a:ext>
                </a:extLst>
              </p:cNvPr>
              <p:cNvSpPr>
                <a:spLocks/>
              </p:cNvSpPr>
              <p:nvPr/>
            </p:nvSpPr>
            <p:spPr bwMode="auto">
              <a:xfrm>
                <a:off x="1507" y="2034"/>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13" name="Freeform 189">
                <a:extLst>
                  <a:ext uri="{FF2B5EF4-FFF2-40B4-BE49-F238E27FC236}">
                    <a16:creationId xmlns:a16="http://schemas.microsoft.com/office/drawing/2014/main" id="{EFDCBB5F-EECD-3A8B-47B2-FDA5019288BB}"/>
                  </a:ext>
                </a:extLst>
              </p:cNvPr>
              <p:cNvSpPr>
                <a:spLocks/>
              </p:cNvSpPr>
              <p:nvPr/>
            </p:nvSpPr>
            <p:spPr bwMode="auto">
              <a:xfrm>
                <a:off x="1484" y="2049"/>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14" name="Freeform 190">
                <a:extLst>
                  <a:ext uri="{FF2B5EF4-FFF2-40B4-BE49-F238E27FC236}">
                    <a16:creationId xmlns:a16="http://schemas.microsoft.com/office/drawing/2014/main" id="{E3FD0039-0081-1770-0DCD-AB7CCDFCD169}"/>
                  </a:ext>
                </a:extLst>
              </p:cNvPr>
              <p:cNvSpPr>
                <a:spLocks/>
              </p:cNvSpPr>
              <p:nvPr/>
            </p:nvSpPr>
            <p:spPr bwMode="auto">
              <a:xfrm>
                <a:off x="1529" y="1944"/>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15" name="Freeform 191">
                <a:extLst>
                  <a:ext uri="{FF2B5EF4-FFF2-40B4-BE49-F238E27FC236}">
                    <a16:creationId xmlns:a16="http://schemas.microsoft.com/office/drawing/2014/main" id="{024CF7B2-45BA-EDA3-54D6-4A3103FF8B04}"/>
                  </a:ext>
                </a:extLst>
              </p:cNvPr>
              <p:cNvSpPr>
                <a:spLocks/>
              </p:cNvSpPr>
              <p:nvPr/>
            </p:nvSpPr>
            <p:spPr bwMode="auto">
              <a:xfrm>
                <a:off x="1554" y="1863"/>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16" name="Freeform 192">
                <a:extLst>
                  <a:ext uri="{FF2B5EF4-FFF2-40B4-BE49-F238E27FC236}">
                    <a16:creationId xmlns:a16="http://schemas.microsoft.com/office/drawing/2014/main" id="{71D3EEDD-3F15-2F86-56F2-ACFD798DBAB4}"/>
                  </a:ext>
                </a:extLst>
              </p:cNvPr>
              <p:cNvSpPr>
                <a:spLocks/>
              </p:cNvSpPr>
              <p:nvPr/>
            </p:nvSpPr>
            <p:spPr bwMode="auto">
              <a:xfrm>
                <a:off x="1577" y="1781"/>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17" name="Freeform 193">
                <a:extLst>
                  <a:ext uri="{FF2B5EF4-FFF2-40B4-BE49-F238E27FC236}">
                    <a16:creationId xmlns:a16="http://schemas.microsoft.com/office/drawing/2014/main" id="{A09D2CDE-BAA5-B14F-ACAB-FC60D6F2B8E5}"/>
                  </a:ext>
                </a:extLst>
              </p:cNvPr>
              <p:cNvSpPr>
                <a:spLocks/>
              </p:cNvSpPr>
              <p:nvPr/>
            </p:nvSpPr>
            <p:spPr bwMode="auto">
              <a:xfrm>
                <a:off x="1597" y="1702"/>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18" name="Freeform 194">
                <a:extLst>
                  <a:ext uri="{FF2B5EF4-FFF2-40B4-BE49-F238E27FC236}">
                    <a16:creationId xmlns:a16="http://schemas.microsoft.com/office/drawing/2014/main" id="{84BDC168-5ADC-8E60-2B7C-E5FAACFE511B}"/>
                  </a:ext>
                </a:extLst>
              </p:cNvPr>
              <p:cNvSpPr>
                <a:spLocks/>
              </p:cNvSpPr>
              <p:nvPr/>
            </p:nvSpPr>
            <p:spPr bwMode="auto">
              <a:xfrm>
                <a:off x="1622" y="1622"/>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19" name="Freeform 195">
                <a:extLst>
                  <a:ext uri="{FF2B5EF4-FFF2-40B4-BE49-F238E27FC236}">
                    <a16:creationId xmlns:a16="http://schemas.microsoft.com/office/drawing/2014/main" id="{1A58B4E8-E3F2-75B5-5702-802634B9BF65}"/>
                  </a:ext>
                </a:extLst>
              </p:cNvPr>
              <p:cNvSpPr>
                <a:spLocks/>
              </p:cNvSpPr>
              <p:nvPr/>
            </p:nvSpPr>
            <p:spPr bwMode="auto">
              <a:xfrm>
                <a:off x="1639" y="1556"/>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20" name="Freeform 196">
                <a:extLst>
                  <a:ext uri="{FF2B5EF4-FFF2-40B4-BE49-F238E27FC236}">
                    <a16:creationId xmlns:a16="http://schemas.microsoft.com/office/drawing/2014/main" id="{14FC9C85-6977-FC37-71B6-85222B0E2C97}"/>
                  </a:ext>
                </a:extLst>
              </p:cNvPr>
              <p:cNvSpPr>
                <a:spLocks/>
              </p:cNvSpPr>
              <p:nvPr/>
            </p:nvSpPr>
            <p:spPr bwMode="auto">
              <a:xfrm>
                <a:off x="1659" y="1484"/>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21" name="Freeform 197">
                <a:extLst>
                  <a:ext uri="{FF2B5EF4-FFF2-40B4-BE49-F238E27FC236}">
                    <a16:creationId xmlns:a16="http://schemas.microsoft.com/office/drawing/2014/main" id="{97155A74-1B8C-DA39-020E-42DED75CFCC3}"/>
                  </a:ext>
                </a:extLst>
              </p:cNvPr>
              <p:cNvSpPr>
                <a:spLocks/>
              </p:cNvSpPr>
              <p:nvPr/>
            </p:nvSpPr>
            <p:spPr bwMode="auto">
              <a:xfrm>
                <a:off x="1679" y="1415"/>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22" name="Freeform 198">
                <a:extLst>
                  <a:ext uri="{FF2B5EF4-FFF2-40B4-BE49-F238E27FC236}">
                    <a16:creationId xmlns:a16="http://schemas.microsoft.com/office/drawing/2014/main" id="{2B1BCC3B-D917-1487-BFEC-E97519DACC6C}"/>
                  </a:ext>
                </a:extLst>
              </p:cNvPr>
              <p:cNvSpPr>
                <a:spLocks/>
              </p:cNvSpPr>
              <p:nvPr/>
            </p:nvSpPr>
            <p:spPr bwMode="auto">
              <a:xfrm>
                <a:off x="1733" y="1130"/>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23" name="Freeform 199">
                <a:extLst>
                  <a:ext uri="{FF2B5EF4-FFF2-40B4-BE49-F238E27FC236}">
                    <a16:creationId xmlns:a16="http://schemas.microsoft.com/office/drawing/2014/main" id="{FBFCE5C0-D690-3C4A-048E-B1B2FB951E76}"/>
                  </a:ext>
                </a:extLst>
              </p:cNvPr>
              <p:cNvSpPr>
                <a:spLocks/>
              </p:cNvSpPr>
              <p:nvPr/>
            </p:nvSpPr>
            <p:spPr bwMode="auto">
              <a:xfrm rot="-5964040">
                <a:off x="1509" y="112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24" name="Freeform 200">
                <a:extLst>
                  <a:ext uri="{FF2B5EF4-FFF2-40B4-BE49-F238E27FC236}">
                    <a16:creationId xmlns:a16="http://schemas.microsoft.com/office/drawing/2014/main" id="{B0A0B90D-469A-E1AA-5377-FB5D8DC72377}"/>
                  </a:ext>
                </a:extLst>
              </p:cNvPr>
              <p:cNvSpPr>
                <a:spLocks/>
              </p:cNvSpPr>
              <p:nvPr/>
            </p:nvSpPr>
            <p:spPr bwMode="auto">
              <a:xfrm rot="-2960888">
                <a:off x="1620" y="106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grpSp>
          <p:nvGrpSpPr>
            <p:cNvPr id="99402" name="Group 201">
              <a:extLst>
                <a:ext uri="{FF2B5EF4-FFF2-40B4-BE49-F238E27FC236}">
                  <a16:creationId xmlns:a16="http://schemas.microsoft.com/office/drawing/2014/main" id="{D7C595CF-E739-A3F8-C44A-87D3CB59B585}"/>
                </a:ext>
              </a:extLst>
            </p:cNvPr>
            <p:cNvGrpSpPr>
              <a:grpSpLocks/>
            </p:cNvGrpSpPr>
            <p:nvPr/>
          </p:nvGrpSpPr>
          <p:grpSpPr bwMode="auto">
            <a:xfrm>
              <a:off x="672" y="2736"/>
              <a:ext cx="96" cy="290"/>
              <a:chOff x="1484" y="1054"/>
              <a:chExt cx="466" cy="1154"/>
            </a:xfrm>
          </p:grpSpPr>
          <p:sp>
            <p:nvSpPr>
              <p:cNvPr id="99595" name="Freeform 202">
                <a:extLst>
                  <a:ext uri="{FF2B5EF4-FFF2-40B4-BE49-F238E27FC236}">
                    <a16:creationId xmlns:a16="http://schemas.microsoft.com/office/drawing/2014/main" id="{499CB3EC-AFDB-11CA-423F-892E15233ECD}"/>
                  </a:ext>
                </a:extLst>
              </p:cNvPr>
              <p:cNvSpPr>
                <a:spLocks/>
              </p:cNvSpPr>
              <p:nvPr/>
            </p:nvSpPr>
            <p:spPr bwMode="auto">
              <a:xfrm>
                <a:off x="1484" y="1292"/>
                <a:ext cx="463" cy="916"/>
              </a:xfrm>
              <a:custGeom>
                <a:avLst/>
                <a:gdLst>
                  <a:gd name="T0" fmla="*/ 9 w 740"/>
                  <a:gd name="T1" fmla="*/ 0 h 1752"/>
                  <a:gd name="T2" fmla="*/ 0 w 740"/>
                  <a:gd name="T3" fmla="*/ 9 h 1752"/>
                  <a:gd name="T4" fmla="*/ 9 w 740"/>
                  <a:gd name="T5" fmla="*/ 10 h 1752"/>
                  <a:gd name="T6" fmla="*/ 18 w 740"/>
                  <a:gd name="T7" fmla="*/ 9 h 1752"/>
                  <a:gd name="T8" fmla="*/ 9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accent1">
                  <a:alpha val="50195"/>
                </a:schemeClr>
              </a:solidFill>
              <a:ln w="19050"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96" name="Line 203">
                <a:extLst>
                  <a:ext uri="{FF2B5EF4-FFF2-40B4-BE49-F238E27FC236}">
                    <a16:creationId xmlns:a16="http://schemas.microsoft.com/office/drawing/2014/main" id="{0F2D5297-78EC-C0D9-936A-1AA3F392B33F}"/>
                  </a:ext>
                </a:extLst>
              </p:cNvPr>
              <p:cNvSpPr>
                <a:spLocks noChangeShapeType="1"/>
              </p:cNvSpPr>
              <p:nvPr/>
            </p:nvSpPr>
            <p:spPr bwMode="auto">
              <a:xfrm flipV="1">
                <a:off x="1714" y="1296"/>
                <a:ext cx="0" cy="91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97" name="Freeform 204">
                <a:extLst>
                  <a:ext uri="{FF2B5EF4-FFF2-40B4-BE49-F238E27FC236}">
                    <a16:creationId xmlns:a16="http://schemas.microsoft.com/office/drawing/2014/main" id="{1681FB12-653C-5939-CA0F-CC656C3F3395}"/>
                  </a:ext>
                </a:extLst>
              </p:cNvPr>
              <p:cNvSpPr>
                <a:spLocks/>
              </p:cNvSpPr>
              <p:nvPr/>
            </p:nvSpPr>
            <p:spPr bwMode="auto">
              <a:xfrm>
                <a:off x="1507" y="2034"/>
                <a:ext cx="415" cy="78"/>
              </a:xfrm>
              <a:custGeom>
                <a:avLst/>
                <a:gdLst>
                  <a:gd name="T0" fmla="*/ 0 w 664"/>
                  <a:gd name="T1" fmla="*/ 1 h 148"/>
                  <a:gd name="T2" fmla="*/ 8 w 664"/>
                  <a:gd name="T3" fmla="*/ 1 h 148"/>
                  <a:gd name="T4" fmla="*/ 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98" name="Freeform 205">
                <a:extLst>
                  <a:ext uri="{FF2B5EF4-FFF2-40B4-BE49-F238E27FC236}">
                    <a16:creationId xmlns:a16="http://schemas.microsoft.com/office/drawing/2014/main" id="{E9ABACD9-D837-0D6C-F4DC-C6DEA7F1D4F9}"/>
                  </a:ext>
                </a:extLst>
              </p:cNvPr>
              <p:cNvSpPr>
                <a:spLocks/>
              </p:cNvSpPr>
              <p:nvPr/>
            </p:nvSpPr>
            <p:spPr bwMode="auto">
              <a:xfrm>
                <a:off x="1484" y="2049"/>
                <a:ext cx="466" cy="69"/>
              </a:xfrm>
              <a:custGeom>
                <a:avLst/>
                <a:gdLst>
                  <a:gd name="T0" fmla="*/ 0 w 744"/>
                  <a:gd name="T1" fmla="*/ 1 h 132"/>
                  <a:gd name="T2" fmla="*/ 9 w 744"/>
                  <a:gd name="T3" fmla="*/ 0 h 132"/>
                  <a:gd name="T4" fmla="*/ 18 w 744"/>
                  <a:gd name="T5" fmla="*/ 1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99" name="Freeform 206">
                <a:extLst>
                  <a:ext uri="{FF2B5EF4-FFF2-40B4-BE49-F238E27FC236}">
                    <a16:creationId xmlns:a16="http://schemas.microsoft.com/office/drawing/2014/main" id="{14724193-EAC9-1D97-F585-586FA3ED4795}"/>
                  </a:ext>
                </a:extLst>
              </p:cNvPr>
              <p:cNvSpPr>
                <a:spLocks/>
              </p:cNvSpPr>
              <p:nvPr/>
            </p:nvSpPr>
            <p:spPr bwMode="auto">
              <a:xfrm>
                <a:off x="1529" y="1944"/>
                <a:ext cx="371" cy="65"/>
              </a:xfrm>
              <a:custGeom>
                <a:avLst/>
                <a:gdLst>
                  <a:gd name="T0" fmla="*/ 0 w 592"/>
                  <a:gd name="T1" fmla="*/ 1 h 124"/>
                  <a:gd name="T2" fmla="*/ 7 w 592"/>
                  <a:gd name="T3" fmla="*/ 1 h 124"/>
                  <a:gd name="T4" fmla="*/ 14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0" name="Freeform 207">
                <a:extLst>
                  <a:ext uri="{FF2B5EF4-FFF2-40B4-BE49-F238E27FC236}">
                    <a16:creationId xmlns:a16="http://schemas.microsoft.com/office/drawing/2014/main" id="{0FEBC899-CC99-FE7E-5CC2-BAC066F1E884}"/>
                  </a:ext>
                </a:extLst>
              </p:cNvPr>
              <p:cNvSpPr>
                <a:spLocks/>
              </p:cNvSpPr>
              <p:nvPr/>
            </p:nvSpPr>
            <p:spPr bwMode="auto">
              <a:xfrm>
                <a:off x="1554" y="1863"/>
                <a:ext cx="318" cy="52"/>
              </a:xfrm>
              <a:custGeom>
                <a:avLst/>
                <a:gdLst>
                  <a:gd name="T0" fmla="*/ 0 w 508"/>
                  <a:gd name="T1" fmla="*/ 1 h 100"/>
                  <a:gd name="T2" fmla="*/ 6 w 508"/>
                  <a:gd name="T3" fmla="*/ 1 h 100"/>
                  <a:gd name="T4" fmla="*/ 12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1" name="Freeform 208">
                <a:extLst>
                  <a:ext uri="{FF2B5EF4-FFF2-40B4-BE49-F238E27FC236}">
                    <a16:creationId xmlns:a16="http://schemas.microsoft.com/office/drawing/2014/main" id="{E94ECA13-E31D-461B-BB60-68B5E9BFD78E}"/>
                  </a:ext>
                </a:extLst>
              </p:cNvPr>
              <p:cNvSpPr>
                <a:spLocks/>
              </p:cNvSpPr>
              <p:nvPr/>
            </p:nvSpPr>
            <p:spPr bwMode="auto">
              <a:xfrm>
                <a:off x="1577" y="1781"/>
                <a:ext cx="273" cy="42"/>
              </a:xfrm>
              <a:custGeom>
                <a:avLst/>
                <a:gdLst>
                  <a:gd name="T0" fmla="*/ 0 w 436"/>
                  <a:gd name="T1" fmla="*/ 1 h 80"/>
                  <a:gd name="T2" fmla="*/ 5 w 436"/>
                  <a:gd name="T3" fmla="*/ 1 h 80"/>
                  <a:gd name="T4" fmla="*/ 10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2" name="Freeform 209">
                <a:extLst>
                  <a:ext uri="{FF2B5EF4-FFF2-40B4-BE49-F238E27FC236}">
                    <a16:creationId xmlns:a16="http://schemas.microsoft.com/office/drawing/2014/main" id="{AEDF5DEA-8358-E0E3-222B-F9997D53CA1E}"/>
                  </a:ext>
                </a:extLst>
              </p:cNvPr>
              <p:cNvSpPr>
                <a:spLocks/>
              </p:cNvSpPr>
              <p:nvPr/>
            </p:nvSpPr>
            <p:spPr bwMode="auto">
              <a:xfrm>
                <a:off x="1597" y="1702"/>
                <a:ext cx="233" cy="33"/>
              </a:xfrm>
              <a:custGeom>
                <a:avLst/>
                <a:gdLst>
                  <a:gd name="T0" fmla="*/ 0 w 372"/>
                  <a:gd name="T1" fmla="*/ 1 h 64"/>
                  <a:gd name="T2" fmla="*/ 4 w 372"/>
                  <a:gd name="T3" fmla="*/ 1 h 64"/>
                  <a:gd name="T4" fmla="*/ 9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3" name="Freeform 210">
                <a:extLst>
                  <a:ext uri="{FF2B5EF4-FFF2-40B4-BE49-F238E27FC236}">
                    <a16:creationId xmlns:a16="http://schemas.microsoft.com/office/drawing/2014/main" id="{DC63344C-0E94-37BC-846D-3482CFE16722}"/>
                  </a:ext>
                </a:extLst>
              </p:cNvPr>
              <p:cNvSpPr>
                <a:spLocks/>
              </p:cNvSpPr>
              <p:nvPr/>
            </p:nvSpPr>
            <p:spPr bwMode="auto">
              <a:xfrm>
                <a:off x="1622" y="1622"/>
                <a:ext cx="185" cy="26"/>
              </a:xfrm>
              <a:custGeom>
                <a:avLst/>
                <a:gdLst>
                  <a:gd name="T0" fmla="*/ 0 w 296"/>
                  <a:gd name="T1" fmla="*/ 1 h 48"/>
                  <a:gd name="T2" fmla="*/ 4 w 296"/>
                  <a:gd name="T3" fmla="*/ 1 h 48"/>
                  <a:gd name="T4" fmla="*/ 7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4" name="Freeform 211">
                <a:extLst>
                  <a:ext uri="{FF2B5EF4-FFF2-40B4-BE49-F238E27FC236}">
                    <a16:creationId xmlns:a16="http://schemas.microsoft.com/office/drawing/2014/main" id="{201625B2-B056-B4F2-C012-9DFC1A31A88F}"/>
                  </a:ext>
                </a:extLst>
              </p:cNvPr>
              <p:cNvSpPr>
                <a:spLocks/>
              </p:cNvSpPr>
              <p:nvPr/>
            </p:nvSpPr>
            <p:spPr bwMode="auto">
              <a:xfrm>
                <a:off x="1639" y="1556"/>
                <a:ext cx="151" cy="16"/>
              </a:xfrm>
              <a:custGeom>
                <a:avLst/>
                <a:gdLst>
                  <a:gd name="T0" fmla="*/ 0 w 240"/>
                  <a:gd name="T1" fmla="*/ 1 h 32"/>
                  <a:gd name="T2" fmla="*/ 3 w 240"/>
                  <a:gd name="T3" fmla="*/ 1 h 32"/>
                  <a:gd name="T4" fmla="*/ 6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5" name="Freeform 212">
                <a:extLst>
                  <a:ext uri="{FF2B5EF4-FFF2-40B4-BE49-F238E27FC236}">
                    <a16:creationId xmlns:a16="http://schemas.microsoft.com/office/drawing/2014/main" id="{B4CF30AE-CAD3-DD31-10A6-76E34B2C05F3}"/>
                  </a:ext>
                </a:extLst>
              </p:cNvPr>
              <p:cNvSpPr>
                <a:spLocks/>
              </p:cNvSpPr>
              <p:nvPr/>
            </p:nvSpPr>
            <p:spPr bwMode="auto">
              <a:xfrm>
                <a:off x="1659" y="1484"/>
                <a:ext cx="108" cy="11"/>
              </a:xfrm>
              <a:custGeom>
                <a:avLst/>
                <a:gdLst>
                  <a:gd name="T0" fmla="*/ 0 w 172"/>
                  <a:gd name="T1" fmla="*/ 1 h 20"/>
                  <a:gd name="T2" fmla="*/ 3 w 172"/>
                  <a:gd name="T3" fmla="*/ 1 h 20"/>
                  <a:gd name="T4" fmla="*/ 4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6" name="Freeform 213">
                <a:extLst>
                  <a:ext uri="{FF2B5EF4-FFF2-40B4-BE49-F238E27FC236}">
                    <a16:creationId xmlns:a16="http://schemas.microsoft.com/office/drawing/2014/main" id="{A40DB2A6-9B73-A1E5-16FF-60C0D8D991E2}"/>
                  </a:ext>
                </a:extLst>
              </p:cNvPr>
              <p:cNvSpPr>
                <a:spLocks/>
              </p:cNvSpPr>
              <p:nvPr/>
            </p:nvSpPr>
            <p:spPr bwMode="auto">
              <a:xfrm>
                <a:off x="1679" y="1415"/>
                <a:ext cx="73" cy="7"/>
              </a:xfrm>
              <a:custGeom>
                <a:avLst/>
                <a:gdLst>
                  <a:gd name="T0" fmla="*/ 0 w 116"/>
                  <a:gd name="T1" fmla="*/ 1 h 12"/>
                  <a:gd name="T2" fmla="*/ 2 w 116"/>
                  <a:gd name="T3" fmla="*/ 1 h 12"/>
                  <a:gd name="T4" fmla="*/ 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7" name="Freeform 214">
                <a:extLst>
                  <a:ext uri="{FF2B5EF4-FFF2-40B4-BE49-F238E27FC236}">
                    <a16:creationId xmlns:a16="http://schemas.microsoft.com/office/drawing/2014/main" id="{DE33CF64-C8DA-50CE-1C7A-FAF46DF7D6C6}"/>
                  </a:ext>
                </a:extLst>
              </p:cNvPr>
              <p:cNvSpPr>
                <a:spLocks/>
              </p:cNvSpPr>
              <p:nvPr/>
            </p:nvSpPr>
            <p:spPr bwMode="auto">
              <a:xfrm>
                <a:off x="1733" y="1130"/>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8" name="Freeform 215">
                <a:extLst>
                  <a:ext uri="{FF2B5EF4-FFF2-40B4-BE49-F238E27FC236}">
                    <a16:creationId xmlns:a16="http://schemas.microsoft.com/office/drawing/2014/main" id="{38E5AB5F-7A28-C0AD-5B66-ECF9D79CCF60}"/>
                  </a:ext>
                </a:extLst>
              </p:cNvPr>
              <p:cNvSpPr>
                <a:spLocks/>
              </p:cNvSpPr>
              <p:nvPr/>
            </p:nvSpPr>
            <p:spPr bwMode="auto">
              <a:xfrm rot="-5964040">
                <a:off x="1509" y="112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609" name="Freeform 216">
                <a:extLst>
                  <a:ext uri="{FF2B5EF4-FFF2-40B4-BE49-F238E27FC236}">
                    <a16:creationId xmlns:a16="http://schemas.microsoft.com/office/drawing/2014/main" id="{459D0DEA-CC92-5CF3-5E92-64AA5E3718D1}"/>
                  </a:ext>
                </a:extLst>
              </p:cNvPr>
              <p:cNvSpPr>
                <a:spLocks/>
              </p:cNvSpPr>
              <p:nvPr/>
            </p:nvSpPr>
            <p:spPr bwMode="auto">
              <a:xfrm rot="-2960888">
                <a:off x="1620" y="1067"/>
                <a:ext cx="190" cy="164"/>
              </a:xfrm>
              <a:custGeom>
                <a:avLst/>
                <a:gdLst>
                  <a:gd name="T0" fmla="*/ 30 w 248"/>
                  <a:gd name="T1" fmla="*/ 0 h 214"/>
                  <a:gd name="T2" fmla="*/ 12 w 248"/>
                  <a:gd name="T3" fmla="*/ 11 h 214"/>
                  <a:gd name="T4" fmla="*/ 15 w 248"/>
                  <a:gd name="T5" fmla="*/ 5 h 214"/>
                  <a:gd name="T6" fmla="*/ 5 w 248"/>
                  <a:gd name="T7" fmla="*/ 18 h 214"/>
                  <a:gd name="T8" fmla="*/ 6 w 248"/>
                  <a:gd name="T9" fmla="*/ 11 h 214"/>
                  <a:gd name="T10" fmla="*/ 0 w 248"/>
                  <a:gd name="T11" fmla="*/ 26 h 214"/>
                  <a:gd name="T12" fmla="*/ 11 w 248"/>
                  <a:gd name="T13" fmla="*/ 16 h 214"/>
                  <a:gd name="T14" fmla="*/ 8 w 248"/>
                  <a:gd name="T15" fmla="*/ 21 h 214"/>
                  <a:gd name="T16" fmla="*/ 18 w 248"/>
                  <a:gd name="T17" fmla="*/ 10 h 214"/>
                  <a:gd name="T18" fmla="*/ 17 w 248"/>
                  <a:gd name="T19" fmla="*/ 15 h 214"/>
                  <a:gd name="T20" fmla="*/ 3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99403" name="Line 217">
              <a:extLst>
                <a:ext uri="{FF2B5EF4-FFF2-40B4-BE49-F238E27FC236}">
                  <a16:creationId xmlns:a16="http://schemas.microsoft.com/office/drawing/2014/main" id="{78655695-3EFC-813F-368B-5E587CE93980}"/>
                </a:ext>
              </a:extLst>
            </p:cNvPr>
            <p:cNvSpPr>
              <a:spLocks noChangeShapeType="1"/>
            </p:cNvSpPr>
            <p:nvPr/>
          </p:nvSpPr>
          <p:spPr bwMode="auto">
            <a:xfrm flipV="1">
              <a:off x="768" y="2832"/>
              <a:ext cx="240" cy="96"/>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04" name="Line 218">
              <a:extLst>
                <a:ext uri="{FF2B5EF4-FFF2-40B4-BE49-F238E27FC236}">
                  <a16:creationId xmlns:a16="http://schemas.microsoft.com/office/drawing/2014/main" id="{DF0BCEE0-974B-6501-AE94-B145429173FD}"/>
                </a:ext>
              </a:extLst>
            </p:cNvPr>
            <p:cNvSpPr>
              <a:spLocks noChangeShapeType="1"/>
            </p:cNvSpPr>
            <p:nvPr/>
          </p:nvSpPr>
          <p:spPr bwMode="auto">
            <a:xfrm>
              <a:off x="720" y="2592"/>
              <a:ext cx="288" cy="192"/>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05" name="Text Box 219">
              <a:extLst>
                <a:ext uri="{FF2B5EF4-FFF2-40B4-BE49-F238E27FC236}">
                  <a16:creationId xmlns:a16="http://schemas.microsoft.com/office/drawing/2014/main" id="{303163BF-B717-87E0-6B7C-AA67DEC82C29}"/>
                </a:ext>
              </a:extLst>
            </p:cNvPr>
            <p:cNvSpPr txBox="1">
              <a:spLocks noChangeArrowheads="1"/>
            </p:cNvSpPr>
            <p:nvPr/>
          </p:nvSpPr>
          <p:spPr bwMode="auto">
            <a:xfrm>
              <a:off x="517" y="3024"/>
              <a:ext cx="39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Node B</a:t>
              </a:r>
            </a:p>
          </p:txBody>
        </p:sp>
        <p:sp>
          <p:nvSpPr>
            <p:cNvPr id="99406" name="Text Box 220">
              <a:extLst>
                <a:ext uri="{FF2B5EF4-FFF2-40B4-BE49-F238E27FC236}">
                  <a16:creationId xmlns:a16="http://schemas.microsoft.com/office/drawing/2014/main" id="{44C7F83D-63D8-38A4-F070-2014A039C0D2}"/>
                </a:ext>
              </a:extLst>
            </p:cNvPr>
            <p:cNvSpPr txBox="1">
              <a:spLocks noChangeArrowheads="1"/>
            </p:cNvSpPr>
            <p:nvPr/>
          </p:nvSpPr>
          <p:spPr bwMode="auto">
            <a:xfrm>
              <a:off x="1000" y="2880"/>
              <a:ext cx="293"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RNC</a:t>
              </a:r>
            </a:p>
          </p:txBody>
        </p:sp>
        <p:sp>
          <p:nvSpPr>
            <p:cNvPr id="99407" name="Rectangle 221">
              <a:extLst>
                <a:ext uri="{FF2B5EF4-FFF2-40B4-BE49-F238E27FC236}">
                  <a16:creationId xmlns:a16="http://schemas.microsoft.com/office/drawing/2014/main" id="{9D983009-85E1-2500-D469-19E105ECAAE8}"/>
                </a:ext>
              </a:extLst>
            </p:cNvPr>
            <p:cNvSpPr>
              <a:spLocks noChangeArrowheads="1"/>
            </p:cNvSpPr>
            <p:nvPr/>
          </p:nvSpPr>
          <p:spPr bwMode="auto">
            <a:xfrm>
              <a:off x="528" y="2580"/>
              <a:ext cx="1008" cy="311"/>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408" name="Text Box 222">
              <a:extLst>
                <a:ext uri="{FF2B5EF4-FFF2-40B4-BE49-F238E27FC236}">
                  <a16:creationId xmlns:a16="http://schemas.microsoft.com/office/drawing/2014/main" id="{E5924FD3-77A9-2610-462A-10694A075859}"/>
                </a:ext>
              </a:extLst>
            </p:cNvPr>
            <p:cNvSpPr txBox="1">
              <a:spLocks noChangeArrowheads="1"/>
            </p:cNvSpPr>
            <p:nvPr/>
          </p:nvSpPr>
          <p:spPr bwMode="auto">
            <a:xfrm>
              <a:off x="910" y="2304"/>
              <a:ext cx="285"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RNS</a:t>
              </a:r>
            </a:p>
          </p:txBody>
        </p:sp>
        <p:grpSp>
          <p:nvGrpSpPr>
            <p:cNvPr id="99409" name="Group 223">
              <a:extLst>
                <a:ext uri="{FF2B5EF4-FFF2-40B4-BE49-F238E27FC236}">
                  <a16:creationId xmlns:a16="http://schemas.microsoft.com/office/drawing/2014/main" id="{486A5AB5-CAB0-4A40-CFE3-6DF63F7DA852}"/>
                </a:ext>
              </a:extLst>
            </p:cNvPr>
            <p:cNvGrpSpPr>
              <a:grpSpLocks/>
            </p:cNvGrpSpPr>
            <p:nvPr/>
          </p:nvGrpSpPr>
          <p:grpSpPr bwMode="auto">
            <a:xfrm>
              <a:off x="738" y="2544"/>
              <a:ext cx="236" cy="192"/>
              <a:chOff x="1602" y="1440"/>
              <a:chExt cx="236" cy="192"/>
            </a:xfrm>
          </p:grpSpPr>
          <p:sp>
            <p:nvSpPr>
              <p:cNvPr id="99593" name="Text Box 224">
                <a:extLst>
                  <a:ext uri="{FF2B5EF4-FFF2-40B4-BE49-F238E27FC236}">
                    <a16:creationId xmlns:a16="http://schemas.microsoft.com/office/drawing/2014/main" id="{F88FEF75-4D7E-9200-277F-9C95F516FC07}"/>
                  </a:ext>
                </a:extLst>
              </p:cNvPr>
              <p:cNvSpPr txBox="1">
                <a:spLocks noChangeArrowheads="1"/>
              </p:cNvSpPr>
              <p:nvPr/>
            </p:nvSpPr>
            <p:spPr bwMode="auto">
              <a:xfrm>
                <a:off x="1602" y="1440"/>
                <a:ext cx="23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Iub</a:t>
                </a:r>
              </a:p>
            </p:txBody>
          </p:sp>
          <p:sp>
            <p:nvSpPr>
              <p:cNvPr id="99594" name="Line 225">
                <a:extLst>
                  <a:ext uri="{FF2B5EF4-FFF2-40B4-BE49-F238E27FC236}">
                    <a16:creationId xmlns:a16="http://schemas.microsoft.com/office/drawing/2014/main" id="{20375E8F-3BCA-6031-0947-92B23D4247ED}"/>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grpSp>
          <p:nvGrpSpPr>
            <p:cNvPr id="99410" name="Group 226">
              <a:extLst>
                <a:ext uri="{FF2B5EF4-FFF2-40B4-BE49-F238E27FC236}">
                  <a16:creationId xmlns:a16="http://schemas.microsoft.com/office/drawing/2014/main" id="{BA608752-B067-1E52-A270-86C8CD5B5BE2}"/>
                </a:ext>
              </a:extLst>
            </p:cNvPr>
            <p:cNvGrpSpPr>
              <a:grpSpLocks/>
            </p:cNvGrpSpPr>
            <p:nvPr/>
          </p:nvGrpSpPr>
          <p:grpSpPr bwMode="auto">
            <a:xfrm>
              <a:off x="240" y="2544"/>
              <a:ext cx="96" cy="336"/>
              <a:chOff x="3306" y="3193"/>
              <a:chExt cx="190" cy="666"/>
            </a:xfrm>
          </p:grpSpPr>
          <p:sp>
            <p:nvSpPr>
              <p:cNvPr id="99576" name="AutoShape 227">
                <a:extLst>
                  <a:ext uri="{FF2B5EF4-FFF2-40B4-BE49-F238E27FC236}">
                    <a16:creationId xmlns:a16="http://schemas.microsoft.com/office/drawing/2014/main" id="{697B6069-7CBA-0C37-0BF5-3A8DC2BA3CB7}"/>
                  </a:ext>
                </a:extLst>
              </p:cNvPr>
              <p:cNvSpPr>
                <a:spLocks noChangeArrowheads="1"/>
              </p:cNvSpPr>
              <p:nvPr/>
            </p:nvSpPr>
            <p:spPr bwMode="auto">
              <a:xfrm>
                <a:off x="3306" y="3400"/>
                <a:ext cx="190" cy="459"/>
              </a:xfrm>
              <a:prstGeom prst="roundRect">
                <a:avLst>
                  <a:gd name="adj" fmla="val 16667"/>
                </a:avLst>
              </a:prstGeom>
              <a:solidFill>
                <a:schemeClr val="accent1"/>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77" name="Rectangle 228">
                <a:extLst>
                  <a:ext uri="{FF2B5EF4-FFF2-40B4-BE49-F238E27FC236}">
                    <a16:creationId xmlns:a16="http://schemas.microsoft.com/office/drawing/2014/main" id="{F842D903-6E72-BE83-6E64-EDA891C0BDEC}"/>
                  </a:ext>
                </a:extLst>
              </p:cNvPr>
              <p:cNvSpPr>
                <a:spLocks noChangeArrowheads="1"/>
              </p:cNvSpPr>
              <p:nvPr/>
            </p:nvSpPr>
            <p:spPr bwMode="auto">
              <a:xfrm>
                <a:off x="3325" y="3444"/>
                <a:ext cx="152"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78" name="AutoShape 229">
                <a:extLst>
                  <a:ext uri="{FF2B5EF4-FFF2-40B4-BE49-F238E27FC236}">
                    <a16:creationId xmlns:a16="http://schemas.microsoft.com/office/drawing/2014/main" id="{FAF6BBEA-FA53-D8FB-1373-F82462767C9F}"/>
                  </a:ext>
                </a:extLst>
              </p:cNvPr>
              <p:cNvSpPr>
                <a:spLocks noChangeArrowheads="1"/>
              </p:cNvSpPr>
              <p:nvPr/>
            </p:nvSpPr>
            <p:spPr bwMode="auto">
              <a:xfrm>
                <a:off x="3324" y="3556"/>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79" name="AutoShape 230">
                <a:extLst>
                  <a:ext uri="{FF2B5EF4-FFF2-40B4-BE49-F238E27FC236}">
                    <a16:creationId xmlns:a16="http://schemas.microsoft.com/office/drawing/2014/main" id="{14FAD238-F371-2EA7-1EFA-43ADAF54D5D0}"/>
                  </a:ext>
                </a:extLst>
              </p:cNvPr>
              <p:cNvSpPr>
                <a:spLocks noChangeArrowheads="1"/>
              </p:cNvSpPr>
              <p:nvPr/>
            </p:nvSpPr>
            <p:spPr bwMode="auto">
              <a:xfrm>
                <a:off x="3379" y="3557"/>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0" name="AutoShape 231">
                <a:extLst>
                  <a:ext uri="{FF2B5EF4-FFF2-40B4-BE49-F238E27FC236}">
                    <a16:creationId xmlns:a16="http://schemas.microsoft.com/office/drawing/2014/main" id="{D9D38AD8-2DBE-A85A-C1C7-19878C4DF1F4}"/>
                  </a:ext>
                </a:extLst>
              </p:cNvPr>
              <p:cNvSpPr>
                <a:spLocks noChangeArrowheads="1"/>
              </p:cNvSpPr>
              <p:nvPr/>
            </p:nvSpPr>
            <p:spPr bwMode="auto">
              <a:xfrm>
                <a:off x="3435" y="3556"/>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1" name="AutoShape 232">
                <a:extLst>
                  <a:ext uri="{FF2B5EF4-FFF2-40B4-BE49-F238E27FC236}">
                    <a16:creationId xmlns:a16="http://schemas.microsoft.com/office/drawing/2014/main" id="{EF8743F5-7FC7-6C85-513A-3EBB71F74084}"/>
                  </a:ext>
                </a:extLst>
              </p:cNvPr>
              <p:cNvSpPr>
                <a:spLocks noChangeArrowheads="1"/>
              </p:cNvSpPr>
              <p:nvPr/>
            </p:nvSpPr>
            <p:spPr bwMode="auto">
              <a:xfrm>
                <a:off x="3323" y="360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2" name="AutoShape 233">
                <a:extLst>
                  <a:ext uri="{FF2B5EF4-FFF2-40B4-BE49-F238E27FC236}">
                    <a16:creationId xmlns:a16="http://schemas.microsoft.com/office/drawing/2014/main" id="{E3E6F2A6-70BA-2C75-E533-EA5E63FA0A82}"/>
                  </a:ext>
                </a:extLst>
              </p:cNvPr>
              <p:cNvSpPr>
                <a:spLocks noChangeArrowheads="1"/>
              </p:cNvSpPr>
              <p:nvPr/>
            </p:nvSpPr>
            <p:spPr bwMode="auto">
              <a:xfrm>
                <a:off x="3378" y="3609"/>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3" name="AutoShape 234">
                <a:extLst>
                  <a:ext uri="{FF2B5EF4-FFF2-40B4-BE49-F238E27FC236}">
                    <a16:creationId xmlns:a16="http://schemas.microsoft.com/office/drawing/2014/main" id="{EC7C3ECC-9680-BDD7-00E7-ED113C84E1E3}"/>
                  </a:ext>
                </a:extLst>
              </p:cNvPr>
              <p:cNvSpPr>
                <a:spLocks noChangeArrowheads="1"/>
              </p:cNvSpPr>
              <p:nvPr/>
            </p:nvSpPr>
            <p:spPr bwMode="auto">
              <a:xfrm>
                <a:off x="3434" y="360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4" name="AutoShape 235">
                <a:extLst>
                  <a:ext uri="{FF2B5EF4-FFF2-40B4-BE49-F238E27FC236}">
                    <a16:creationId xmlns:a16="http://schemas.microsoft.com/office/drawing/2014/main" id="{1D2D1D42-4A45-DD68-0B00-0DB656231738}"/>
                  </a:ext>
                </a:extLst>
              </p:cNvPr>
              <p:cNvSpPr>
                <a:spLocks noChangeArrowheads="1"/>
              </p:cNvSpPr>
              <p:nvPr/>
            </p:nvSpPr>
            <p:spPr bwMode="auto">
              <a:xfrm>
                <a:off x="3323" y="365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5" name="AutoShape 236">
                <a:extLst>
                  <a:ext uri="{FF2B5EF4-FFF2-40B4-BE49-F238E27FC236}">
                    <a16:creationId xmlns:a16="http://schemas.microsoft.com/office/drawing/2014/main" id="{DEB65963-CF67-EB08-5C96-1F2D3C8CE586}"/>
                  </a:ext>
                </a:extLst>
              </p:cNvPr>
              <p:cNvSpPr>
                <a:spLocks noChangeArrowheads="1"/>
              </p:cNvSpPr>
              <p:nvPr/>
            </p:nvSpPr>
            <p:spPr bwMode="auto">
              <a:xfrm>
                <a:off x="3378" y="3659"/>
                <a:ext cx="39" cy="39"/>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6" name="AutoShape 237">
                <a:extLst>
                  <a:ext uri="{FF2B5EF4-FFF2-40B4-BE49-F238E27FC236}">
                    <a16:creationId xmlns:a16="http://schemas.microsoft.com/office/drawing/2014/main" id="{B7ED2520-5DD0-1FAB-CD73-F9E72429E249}"/>
                  </a:ext>
                </a:extLst>
              </p:cNvPr>
              <p:cNvSpPr>
                <a:spLocks noChangeArrowheads="1"/>
              </p:cNvSpPr>
              <p:nvPr/>
            </p:nvSpPr>
            <p:spPr bwMode="auto">
              <a:xfrm>
                <a:off x="3434" y="3658"/>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7" name="AutoShape 238">
                <a:extLst>
                  <a:ext uri="{FF2B5EF4-FFF2-40B4-BE49-F238E27FC236}">
                    <a16:creationId xmlns:a16="http://schemas.microsoft.com/office/drawing/2014/main" id="{62D23D7B-AC75-A7B1-9CAB-784EB969964F}"/>
                  </a:ext>
                </a:extLst>
              </p:cNvPr>
              <p:cNvSpPr>
                <a:spLocks noChangeArrowheads="1"/>
              </p:cNvSpPr>
              <p:nvPr/>
            </p:nvSpPr>
            <p:spPr bwMode="auto">
              <a:xfrm>
                <a:off x="3322" y="3709"/>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8" name="AutoShape 239">
                <a:extLst>
                  <a:ext uri="{FF2B5EF4-FFF2-40B4-BE49-F238E27FC236}">
                    <a16:creationId xmlns:a16="http://schemas.microsoft.com/office/drawing/2014/main" id="{EEE0A499-FB4F-55AC-9758-80BBAEB5459C}"/>
                  </a:ext>
                </a:extLst>
              </p:cNvPr>
              <p:cNvSpPr>
                <a:spLocks noChangeArrowheads="1"/>
              </p:cNvSpPr>
              <p:nvPr/>
            </p:nvSpPr>
            <p:spPr bwMode="auto">
              <a:xfrm>
                <a:off x="3377" y="3710"/>
                <a:ext cx="40"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89" name="AutoShape 240">
                <a:extLst>
                  <a:ext uri="{FF2B5EF4-FFF2-40B4-BE49-F238E27FC236}">
                    <a16:creationId xmlns:a16="http://schemas.microsoft.com/office/drawing/2014/main" id="{15AD2E77-FCD9-1879-8F22-7B9057E570A4}"/>
                  </a:ext>
                </a:extLst>
              </p:cNvPr>
              <p:cNvSpPr>
                <a:spLocks noChangeArrowheads="1"/>
              </p:cNvSpPr>
              <p:nvPr/>
            </p:nvSpPr>
            <p:spPr bwMode="auto">
              <a:xfrm>
                <a:off x="3434" y="3709"/>
                <a:ext cx="39" cy="40"/>
              </a:xfrm>
              <a:prstGeom prst="roundRect">
                <a:avLst>
                  <a:gd name="adj" fmla="val 23403"/>
                </a:avLst>
              </a:prstGeom>
              <a:gradFill rotWithShape="0">
                <a:gsLst>
                  <a:gs pos="0">
                    <a:srgbClr val="FFFFFF"/>
                  </a:gs>
                  <a:gs pos="100000">
                    <a:schemeClr val="accent1"/>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90" name="Line 241">
                <a:extLst>
                  <a:ext uri="{FF2B5EF4-FFF2-40B4-BE49-F238E27FC236}">
                    <a16:creationId xmlns:a16="http://schemas.microsoft.com/office/drawing/2014/main" id="{6A4A1AB4-F973-72D4-5D3F-386A92708DFA}"/>
                  </a:ext>
                </a:extLst>
              </p:cNvPr>
              <p:cNvSpPr>
                <a:spLocks noChangeShapeType="1"/>
              </p:cNvSpPr>
              <p:nvPr/>
            </p:nvSpPr>
            <p:spPr bwMode="auto">
              <a:xfrm flipV="1">
                <a:off x="3452" y="3193"/>
                <a:ext cx="0" cy="15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91" name="AutoShape 242">
                <a:extLst>
                  <a:ext uri="{FF2B5EF4-FFF2-40B4-BE49-F238E27FC236}">
                    <a16:creationId xmlns:a16="http://schemas.microsoft.com/office/drawing/2014/main" id="{300B5C48-80E2-721F-B893-DAA89336EC23}"/>
                  </a:ext>
                </a:extLst>
              </p:cNvPr>
              <p:cNvSpPr>
                <a:spLocks noChangeArrowheads="1"/>
              </p:cNvSpPr>
              <p:nvPr/>
            </p:nvSpPr>
            <p:spPr bwMode="auto">
              <a:xfrm>
                <a:off x="3433" y="3342"/>
                <a:ext cx="39"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92" name="AutoShape 243" descr="80%">
                <a:extLst>
                  <a:ext uri="{FF2B5EF4-FFF2-40B4-BE49-F238E27FC236}">
                    <a16:creationId xmlns:a16="http://schemas.microsoft.com/office/drawing/2014/main" id="{93549BFA-F2F2-6225-BCD2-041D96F53BB7}"/>
                  </a:ext>
                </a:extLst>
              </p:cNvPr>
              <p:cNvSpPr>
                <a:spLocks noChangeArrowheads="1"/>
              </p:cNvSpPr>
              <p:nvPr/>
            </p:nvSpPr>
            <p:spPr bwMode="auto">
              <a:xfrm>
                <a:off x="3362" y="3780"/>
                <a:ext cx="78" cy="42"/>
              </a:xfrm>
              <a:prstGeom prst="roundRect">
                <a:avLst>
                  <a:gd name="adj" fmla="val 16667"/>
                </a:avLst>
              </a:prstGeom>
              <a:pattFill prst="pct80">
                <a:fgClr>
                  <a:schemeClr val="accent1"/>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9411" name="Text Box 244">
              <a:extLst>
                <a:ext uri="{FF2B5EF4-FFF2-40B4-BE49-F238E27FC236}">
                  <a16:creationId xmlns:a16="http://schemas.microsoft.com/office/drawing/2014/main" id="{B37E0D4F-7581-9DC8-BAB0-4ABD55F31B81}"/>
                </a:ext>
              </a:extLst>
            </p:cNvPr>
            <p:cNvSpPr txBox="1">
              <a:spLocks noChangeArrowheads="1"/>
            </p:cNvSpPr>
            <p:nvPr/>
          </p:nvSpPr>
          <p:spPr bwMode="auto">
            <a:xfrm>
              <a:off x="28" y="3168"/>
              <a:ext cx="868"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a:latin typeface="Arial" panose="020B0604020202020204" pitchFamily="34" charset="0"/>
                </a:rPr>
                <a:t>3G UE (voice &amp; data)</a:t>
              </a:r>
            </a:p>
          </p:txBody>
        </p:sp>
        <p:sp>
          <p:nvSpPr>
            <p:cNvPr id="99412" name="Line 245">
              <a:extLst>
                <a:ext uri="{FF2B5EF4-FFF2-40B4-BE49-F238E27FC236}">
                  <a16:creationId xmlns:a16="http://schemas.microsoft.com/office/drawing/2014/main" id="{58B404D3-5CEF-C679-C3B2-8C4725687B67}"/>
                </a:ext>
              </a:extLst>
            </p:cNvPr>
            <p:cNvSpPr>
              <a:spLocks noChangeShapeType="1"/>
            </p:cNvSpPr>
            <p:nvPr/>
          </p:nvSpPr>
          <p:spPr bwMode="auto">
            <a:xfrm flipV="1">
              <a:off x="288" y="2928"/>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13" name="Line 246">
              <a:extLst>
                <a:ext uri="{FF2B5EF4-FFF2-40B4-BE49-F238E27FC236}">
                  <a16:creationId xmlns:a16="http://schemas.microsoft.com/office/drawing/2014/main" id="{64331889-D410-D805-28BB-A2C6142F97BC}"/>
                </a:ext>
              </a:extLst>
            </p:cNvPr>
            <p:cNvSpPr>
              <a:spLocks noChangeShapeType="1"/>
            </p:cNvSpPr>
            <p:nvPr/>
          </p:nvSpPr>
          <p:spPr bwMode="auto">
            <a:xfrm>
              <a:off x="4368" y="2832"/>
              <a:ext cx="336" cy="0"/>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grpSp>
          <p:nvGrpSpPr>
            <p:cNvPr id="99414" name="Group 247">
              <a:extLst>
                <a:ext uri="{FF2B5EF4-FFF2-40B4-BE49-F238E27FC236}">
                  <a16:creationId xmlns:a16="http://schemas.microsoft.com/office/drawing/2014/main" id="{1EA57E82-1A16-510E-AF3E-E64F735E21E5}"/>
                </a:ext>
              </a:extLst>
            </p:cNvPr>
            <p:cNvGrpSpPr>
              <a:grpSpLocks/>
            </p:cNvGrpSpPr>
            <p:nvPr/>
          </p:nvGrpSpPr>
          <p:grpSpPr bwMode="auto">
            <a:xfrm>
              <a:off x="1920" y="1152"/>
              <a:ext cx="336" cy="367"/>
              <a:chOff x="1079" y="767"/>
              <a:chExt cx="468" cy="463"/>
            </a:xfrm>
          </p:grpSpPr>
          <p:sp>
            <p:nvSpPr>
              <p:cNvPr id="99572" name="Rectangle 248">
                <a:extLst>
                  <a:ext uri="{FF2B5EF4-FFF2-40B4-BE49-F238E27FC236}">
                    <a16:creationId xmlns:a16="http://schemas.microsoft.com/office/drawing/2014/main" id="{ECE0B115-7C0B-C0C0-3AB5-6AE7F0CB5271}"/>
                  </a:ext>
                </a:extLst>
              </p:cNvPr>
              <p:cNvSpPr>
                <a:spLocks noChangeArrowheads="1"/>
              </p:cNvSpPr>
              <p:nvPr/>
            </p:nvSpPr>
            <p:spPr bwMode="auto">
              <a:xfrm>
                <a:off x="1079" y="767"/>
                <a:ext cx="468" cy="463"/>
              </a:xfrm>
              <a:prstGeom prst="rect">
                <a:avLst/>
              </a:prstGeom>
              <a:gradFill rotWithShape="0">
                <a:gsLst>
                  <a:gs pos="0">
                    <a:srgbClr val="FFA011"/>
                  </a:gs>
                  <a:gs pos="100000">
                    <a:schemeClr val="folHlink"/>
                  </a:gs>
                </a:gsLst>
                <a:lin ang="18900000" scaled="1"/>
              </a:gradFill>
              <a:ln w="9525">
                <a:miter lim="800000"/>
                <a:headEnd/>
                <a:tailEnd/>
              </a:ln>
              <a:effectLst/>
              <a:scene3d>
                <a:camera prst="legacyObliqueTopRight"/>
                <a:lightRig rig="legacyFlat4" dir="b"/>
              </a:scene3d>
              <a:sp3d extrusionH="430200" prstMaterial="legacyMatte">
                <a:bevelT w="13500" h="13500" prst="angle"/>
                <a:bevelB w="13500" h="13500" prst="angle"/>
                <a:extrusionClr>
                  <a:schemeClr val="folHlink"/>
                </a:extrusionClr>
                <a:contourClr>
                  <a:srgbClr val="FFA011"/>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73" name="Freeform 249">
                <a:extLst>
                  <a:ext uri="{FF2B5EF4-FFF2-40B4-BE49-F238E27FC236}">
                    <a16:creationId xmlns:a16="http://schemas.microsoft.com/office/drawing/2014/main" id="{EC12CD2D-02CB-F89E-8BCE-BB822353F160}"/>
                  </a:ext>
                </a:extLst>
              </p:cNvPr>
              <p:cNvSpPr>
                <a:spLocks/>
              </p:cNvSpPr>
              <p:nvPr/>
            </p:nvSpPr>
            <p:spPr bwMode="auto">
              <a:xfrm>
                <a:off x="1114" y="833"/>
                <a:ext cx="234" cy="353"/>
              </a:xfrm>
              <a:custGeom>
                <a:avLst/>
                <a:gdLst>
                  <a:gd name="T0" fmla="*/ 1 w 322"/>
                  <a:gd name="T1" fmla="*/ 0 h 402"/>
                  <a:gd name="T2" fmla="*/ 25 w 322"/>
                  <a:gd name="T3" fmla="*/ 61 h 402"/>
                  <a:gd name="T4" fmla="*/ 0 w 322"/>
                  <a:gd name="T5" fmla="*/ 142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9574" name="Freeform 250">
                <a:extLst>
                  <a:ext uri="{FF2B5EF4-FFF2-40B4-BE49-F238E27FC236}">
                    <a16:creationId xmlns:a16="http://schemas.microsoft.com/office/drawing/2014/main" id="{1FC3893A-7760-8EE7-4B6B-858E61060D02}"/>
                  </a:ext>
                </a:extLst>
              </p:cNvPr>
              <p:cNvSpPr>
                <a:spLocks/>
              </p:cNvSpPr>
              <p:nvPr/>
            </p:nvSpPr>
            <p:spPr bwMode="auto">
              <a:xfrm flipH="1">
                <a:off x="1303" y="826"/>
                <a:ext cx="225" cy="359"/>
              </a:xfrm>
              <a:custGeom>
                <a:avLst/>
                <a:gdLst>
                  <a:gd name="T0" fmla="*/ 1 w 322"/>
                  <a:gd name="T1" fmla="*/ 0 h 402"/>
                  <a:gd name="T2" fmla="*/ 19 w 322"/>
                  <a:gd name="T3" fmla="*/ 71 h 402"/>
                  <a:gd name="T4" fmla="*/ 0 w 322"/>
                  <a:gd name="T5" fmla="*/ 163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9575" name="Freeform 251">
                <a:extLst>
                  <a:ext uri="{FF2B5EF4-FFF2-40B4-BE49-F238E27FC236}">
                    <a16:creationId xmlns:a16="http://schemas.microsoft.com/office/drawing/2014/main" id="{0DD28920-F36C-80D0-8E76-AF171E2E6070}"/>
                  </a:ext>
                </a:extLst>
              </p:cNvPr>
              <p:cNvSpPr>
                <a:spLocks/>
              </p:cNvSpPr>
              <p:nvPr/>
            </p:nvSpPr>
            <p:spPr bwMode="auto">
              <a:xfrm>
                <a:off x="1304" y="1003"/>
                <a:ext cx="38" cy="42"/>
              </a:xfrm>
              <a:custGeom>
                <a:avLst/>
                <a:gdLst>
                  <a:gd name="T0" fmla="*/ 38 w 38"/>
                  <a:gd name="T1" fmla="*/ 0 h 42"/>
                  <a:gd name="T2" fmla="*/ 19 w 38"/>
                  <a:gd name="T3" fmla="*/ 24 h 42"/>
                  <a:gd name="T4" fmla="*/ 0 w 38"/>
                  <a:gd name="T5" fmla="*/ 42 h 42"/>
                  <a:gd name="T6" fmla="*/ 0 60000 65536"/>
                  <a:gd name="T7" fmla="*/ 0 60000 65536"/>
                  <a:gd name="T8" fmla="*/ 0 60000 65536"/>
                </a:gdLst>
                <a:ahLst/>
                <a:cxnLst>
                  <a:cxn ang="T6">
                    <a:pos x="T0" y="T1"/>
                  </a:cxn>
                  <a:cxn ang="T7">
                    <a:pos x="T2" y="T3"/>
                  </a:cxn>
                  <a:cxn ang="T8">
                    <a:pos x="T4" y="T5"/>
                  </a:cxn>
                </a:cxnLst>
                <a:rect l="0" t="0" r="r" b="b"/>
                <a:pathLst>
                  <a:path w="38" h="42">
                    <a:moveTo>
                      <a:pt x="38" y="0"/>
                    </a:moveTo>
                    <a:cubicBezTo>
                      <a:pt x="35" y="4"/>
                      <a:pt x="25" y="17"/>
                      <a:pt x="19" y="24"/>
                    </a:cubicBezTo>
                    <a:cubicBezTo>
                      <a:pt x="13" y="31"/>
                      <a:pt x="4" y="38"/>
                      <a:pt x="0" y="42"/>
                    </a:cubicBezTo>
                  </a:path>
                </a:pathLst>
              </a:custGeom>
              <a:noFill/>
              <a:ln w="38100" cap="flat" cmpd="sng">
                <a:solidFill>
                  <a:schemeClr val="bg1"/>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grpSp>
          <p:nvGrpSpPr>
            <p:cNvPr id="99415" name="Group 252">
              <a:extLst>
                <a:ext uri="{FF2B5EF4-FFF2-40B4-BE49-F238E27FC236}">
                  <a16:creationId xmlns:a16="http://schemas.microsoft.com/office/drawing/2014/main" id="{DD046AA6-27A1-CF64-B258-96F8AED588E0}"/>
                </a:ext>
              </a:extLst>
            </p:cNvPr>
            <p:cNvGrpSpPr>
              <a:grpSpLocks/>
            </p:cNvGrpSpPr>
            <p:nvPr/>
          </p:nvGrpSpPr>
          <p:grpSpPr bwMode="auto">
            <a:xfrm>
              <a:off x="2064" y="1536"/>
              <a:ext cx="276" cy="166"/>
              <a:chOff x="2064" y="1488"/>
              <a:chExt cx="276" cy="166"/>
            </a:xfrm>
          </p:grpSpPr>
          <p:sp>
            <p:nvSpPr>
              <p:cNvPr id="99569" name="Line 253">
                <a:extLst>
                  <a:ext uri="{FF2B5EF4-FFF2-40B4-BE49-F238E27FC236}">
                    <a16:creationId xmlns:a16="http://schemas.microsoft.com/office/drawing/2014/main" id="{92D061C6-D55A-134D-03E4-794846A5769C}"/>
                  </a:ext>
                </a:extLst>
              </p:cNvPr>
              <p:cNvSpPr>
                <a:spLocks noChangeShapeType="1"/>
              </p:cNvSpPr>
              <p:nvPr/>
            </p:nvSpPr>
            <p:spPr bwMode="auto">
              <a:xfrm>
                <a:off x="2112" y="148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570" name="Line 254">
                <a:extLst>
                  <a:ext uri="{FF2B5EF4-FFF2-40B4-BE49-F238E27FC236}">
                    <a16:creationId xmlns:a16="http://schemas.microsoft.com/office/drawing/2014/main" id="{EC920930-0BC6-99A2-084B-8B4C21761165}"/>
                  </a:ext>
                </a:extLst>
              </p:cNvPr>
              <p:cNvSpPr>
                <a:spLocks noChangeShapeType="1"/>
              </p:cNvSpPr>
              <p:nvPr/>
            </p:nvSpPr>
            <p:spPr bwMode="auto">
              <a:xfrm>
                <a:off x="2064" y="153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571" name="Text Box 255">
                <a:extLst>
                  <a:ext uri="{FF2B5EF4-FFF2-40B4-BE49-F238E27FC236}">
                    <a16:creationId xmlns:a16="http://schemas.microsoft.com/office/drawing/2014/main" id="{B94088CC-F5DE-15FE-7050-C63E35940952}"/>
                  </a:ext>
                </a:extLst>
              </p:cNvPr>
              <p:cNvSpPr txBox="1">
                <a:spLocks noChangeArrowheads="1"/>
              </p:cNvSpPr>
              <p:nvPr/>
            </p:nvSpPr>
            <p:spPr bwMode="auto">
              <a:xfrm>
                <a:off x="2111" y="1488"/>
                <a:ext cx="229"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Mc</a:t>
                </a:r>
              </a:p>
            </p:txBody>
          </p:sp>
        </p:grpSp>
        <p:sp>
          <p:nvSpPr>
            <p:cNvPr id="99416" name="Text Box 256">
              <a:extLst>
                <a:ext uri="{FF2B5EF4-FFF2-40B4-BE49-F238E27FC236}">
                  <a16:creationId xmlns:a16="http://schemas.microsoft.com/office/drawing/2014/main" id="{CE4265F5-72DF-0B49-6BA7-4F38CDFFD16C}"/>
                </a:ext>
              </a:extLst>
            </p:cNvPr>
            <p:cNvSpPr txBox="1">
              <a:spLocks noChangeArrowheads="1"/>
            </p:cNvSpPr>
            <p:nvPr/>
          </p:nvSpPr>
          <p:spPr bwMode="auto">
            <a:xfrm>
              <a:off x="2269" y="1296"/>
              <a:ext cx="463"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CS-MGW</a:t>
              </a:r>
            </a:p>
          </p:txBody>
        </p:sp>
        <p:grpSp>
          <p:nvGrpSpPr>
            <p:cNvPr id="99417" name="Group 257">
              <a:extLst>
                <a:ext uri="{FF2B5EF4-FFF2-40B4-BE49-F238E27FC236}">
                  <a16:creationId xmlns:a16="http://schemas.microsoft.com/office/drawing/2014/main" id="{688A90EA-237E-0EE8-A185-79429DBCF9F7}"/>
                </a:ext>
              </a:extLst>
            </p:cNvPr>
            <p:cNvGrpSpPr>
              <a:grpSpLocks/>
            </p:cNvGrpSpPr>
            <p:nvPr/>
          </p:nvGrpSpPr>
          <p:grpSpPr bwMode="auto">
            <a:xfrm>
              <a:off x="3984" y="1584"/>
              <a:ext cx="336" cy="163"/>
              <a:chOff x="293" y="2885"/>
              <a:chExt cx="673" cy="259"/>
            </a:xfrm>
          </p:grpSpPr>
          <p:sp>
            <p:nvSpPr>
              <p:cNvPr id="61698" name="Rectangle 258">
                <a:extLst>
                  <a:ext uri="{FF2B5EF4-FFF2-40B4-BE49-F238E27FC236}">
                    <a16:creationId xmlns:a16="http://schemas.microsoft.com/office/drawing/2014/main" id="{FF61F897-4252-362B-11EA-CE6141D602E8}"/>
                  </a:ext>
                </a:extLst>
              </p:cNvPr>
              <p:cNvSpPr>
                <a:spLocks noChangeArrowheads="1"/>
              </p:cNvSpPr>
              <p:nvPr/>
            </p:nvSpPr>
            <p:spPr bwMode="auto">
              <a:xfrm>
                <a:off x="327" y="2885"/>
                <a:ext cx="639" cy="214"/>
              </a:xfrm>
              <a:prstGeom prst="rect">
                <a:avLst/>
              </a:prstGeom>
              <a:gradFill rotWithShape="0">
                <a:gsLst>
                  <a:gs pos="0">
                    <a:schemeClr val="folHlink"/>
                  </a:gs>
                  <a:gs pos="50000">
                    <a:srgbClr val="FFA011"/>
                  </a:gs>
                  <a:gs pos="100000">
                    <a:schemeClr val="folHlink"/>
                  </a:gs>
                </a:gsLst>
                <a:lin ang="2700000" scaled="1"/>
              </a:gradFill>
              <a:ln>
                <a:noFill/>
              </a:ln>
              <a:effectLst/>
              <a:scene3d>
                <a:camera prst="legacyObliqueTopRight"/>
                <a:lightRig rig="legacyFlat3" dir="r"/>
              </a:scene3d>
              <a:sp3d extrusionH="608000" prstMaterial="legacyMatte">
                <a:bevelT w="13500" h="13500" prst="angle"/>
                <a:bevelB w="13500" h="13500" prst="angle"/>
                <a:extrusionClr>
                  <a:schemeClr val="folHlink"/>
                </a:extrusionClr>
                <a:contourClr>
                  <a:schemeClr val="fo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en-US"/>
              </a:p>
            </p:txBody>
          </p:sp>
          <p:sp>
            <p:nvSpPr>
              <p:cNvPr id="99562" name="Rectangle 259">
                <a:extLst>
                  <a:ext uri="{FF2B5EF4-FFF2-40B4-BE49-F238E27FC236}">
                    <a16:creationId xmlns:a16="http://schemas.microsoft.com/office/drawing/2014/main" id="{BCE24A91-5CC8-B4CD-41E3-2ABD75F75480}"/>
                  </a:ext>
                </a:extLst>
              </p:cNvPr>
              <p:cNvSpPr>
                <a:spLocks noChangeArrowheads="1"/>
              </p:cNvSpPr>
              <p:nvPr/>
            </p:nvSpPr>
            <p:spPr bwMode="auto">
              <a:xfrm>
                <a:off x="652" y="2920"/>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63" name="Rectangle 260">
                <a:extLst>
                  <a:ext uri="{FF2B5EF4-FFF2-40B4-BE49-F238E27FC236}">
                    <a16:creationId xmlns:a16="http://schemas.microsoft.com/office/drawing/2014/main" id="{86A72D89-5DE7-F0CC-F797-B68B27E818D4}"/>
                  </a:ext>
                </a:extLst>
              </p:cNvPr>
              <p:cNvSpPr>
                <a:spLocks noChangeArrowheads="1"/>
              </p:cNvSpPr>
              <p:nvPr/>
            </p:nvSpPr>
            <p:spPr bwMode="auto">
              <a:xfrm>
                <a:off x="652" y="3000"/>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64" name="Line 261">
                <a:extLst>
                  <a:ext uri="{FF2B5EF4-FFF2-40B4-BE49-F238E27FC236}">
                    <a16:creationId xmlns:a16="http://schemas.microsoft.com/office/drawing/2014/main" id="{21D464A8-89F9-826F-93F9-E3F673C23A7A}"/>
                  </a:ext>
                </a:extLst>
              </p:cNvPr>
              <p:cNvSpPr>
                <a:spLocks noChangeShapeType="1"/>
              </p:cNvSpPr>
              <p:nvPr/>
            </p:nvSpPr>
            <p:spPr bwMode="auto">
              <a:xfrm>
                <a:off x="390" y="3033"/>
                <a:ext cx="174" cy="0"/>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65" name="Freeform 262">
                <a:extLst>
                  <a:ext uri="{FF2B5EF4-FFF2-40B4-BE49-F238E27FC236}">
                    <a16:creationId xmlns:a16="http://schemas.microsoft.com/office/drawing/2014/main" id="{67D2DB48-16ED-681A-BB98-242880B10C68}"/>
                  </a:ext>
                </a:extLst>
              </p:cNvPr>
              <p:cNvSpPr>
                <a:spLocks/>
              </p:cNvSpPr>
              <p:nvPr/>
            </p:nvSpPr>
            <p:spPr bwMode="auto">
              <a:xfrm>
                <a:off x="293" y="2890"/>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566" name="Freeform 263">
                <a:extLst>
                  <a:ext uri="{FF2B5EF4-FFF2-40B4-BE49-F238E27FC236}">
                    <a16:creationId xmlns:a16="http://schemas.microsoft.com/office/drawing/2014/main" id="{F5D1E416-3554-348E-D014-9CAE7C1EF94E}"/>
                  </a:ext>
                </a:extLst>
              </p:cNvPr>
              <p:cNvSpPr>
                <a:spLocks/>
              </p:cNvSpPr>
              <p:nvPr/>
            </p:nvSpPr>
            <p:spPr bwMode="auto">
              <a:xfrm>
                <a:off x="908" y="2891"/>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567" name="Line 264">
                <a:extLst>
                  <a:ext uri="{FF2B5EF4-FFF2-40B4-BE49-F238E27FC236}">
                    <a16:creationId xmlns:a16="http://schemas.microsoft.com/office/drawing/2014/main" id="{12133B23-561A-639C-83E3-B0F4B98C6F7F}"/>
                  </a:ext>
                </a:extLst>
              </p:cNvPr>
              <p:cNvSpPr>
                <a:spLocks noChangeShapeType="1"/>
              </p:cNvSpPr>
              <p:nvPr/>
            </p:nvSpPr>
            <p:spPr bwMode="auto">
              <a:xfrm>
                <a:off x="346" y="2885"/>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568" name="Line 265">
                <a:extLst>
                  <a:ext uri="{FF2B5EF4-FFF2-40B4-BE49-F238E27FC236}">
                    <a16:creationId xmlns:a16="http://schemas.microsoft.com/office/drawing/2014/main" id="{7D71582C-6C98-98B2-1DE6-F2B2164E5204}"/>
                  </a:ext>
                </a:extLst>
              </p:cNvPr>
              <p:cNvSpPr>
                <a:spLocks noChangeShapeType="1"/>
              </p:cNvSpPr>
              <p:nvPr/>
            </p:nvSpPr>
            <p:spPr bwMode="auto">
              <a:xfrm>
                <a:off x="948" y="2885"/>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99418" name="Group 266">
              <a:extLst>
                <a:ext uri="{FF2B5EF4-FFF2-40B4-BE49-F238E27FC236}">
                  <a16:creationId xmlns:a16="http://schemas.microsoft.com/office/drawing/2014/main" id="{7757B9F9-70FF-9928-6071-21D91BF97C7A}"/>
                </a:ext>
              </a:extLst>
            </p:cNvPr>
            <p:cNvGrpSpPr>
              <a:grpSpLocks/>
            </p:cNvGrpSpPr>
            <p:nvPr/>
          </p:nvGrpSpPr>
          <p:grpSpPr bwMode="auto">
            <a:xfrm>
              <a:off x="3984" y="1104"/>
              <a:ext cx="336" cy="367"/>
              <a:chOff x="1079" y="767"/>
              <a:chExt cx="468" cy="463"/>
            </a:xfrm>
          </p:grpSpPr>
          <p:sp>
            <p:nvSpPr>
              <p:cNvPr id="99557" name="Rectangle 267">
                <a:extLst>
                  <a:ext uri="{FF2B5EF4-FFF2-40B4-BE49-F238E27FC236}">
                    <a16:creationId xmlns:a16="http://schemas.microsoft.com/office/drawing/2014/main" id="{77452586-AFF5-B95D-5D10-302331D2FB48}"/>
                  </a:ext>
                </a:extLst>
              </p:cNvPr>
              <p:cNvSpPr>
                <a:spLocks noChangeArrowheads="1"/>
              </p:cNvSpPr>
              <p:nvPr/>
            </p:nvSpPr>
            <p:spPr bwMode="auto">
              <a:xfrm>
                <a:off x="1079" y="767"/>
                <a:ext cx="468" cy="463"/>
              </a:xfrm>
              <a:prstGeom prst="rect">
                <a:avLst/>
              </a:prstGeom>
              <a:gradFill rotWithShape="0">
                <a:gsLst>
                  <a:gs pos="0">
                    <a:srgbClr val="FFA011"/>
                  </a:gs>
                  <a:gs pos="100000">
                    <a:schemeClr val="folHlink"/>
                  </a:gs>
                </a:gsLst>
                <a:lin ang="18900000" scaled="1"/>
              </a:gradFill>
              <a:ln w="9525">
                <a:miter lim="800000"/>
                <a:headEnd/>
                <a:tailEnd/>
              </a:ln>
              <a:effectLst/>
              <a:scene3d>
                <a:camera prst="legacyObliqueTopRight"/>
                <a:lightRig rig="legacyFlat4" dir="b"/>
              </a:scene3d>
              <a:sp3d extrusionH="430200" prstMaterial="legacyMatte">
                <a:bevelT w="13500" h="13500" prst="angle"/>
                <a:bevelB w="13500" h="13500" prst="angle"/>
                <a:extrusionClr>
                  <a:schemeClr val="folHlink"/>
                </a:extrusionClr>
                <a:contourClr>
                  <a:srgbClr val="FFA011"/>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58" name="Freeform 268">
                <a:extLst>
                  <a:ext uri="{FF2B5EF4-FFF2-40B4-BE49-F238E27FC236}">
                    <a16:creationId xmlns:a16="http://schemas.microsoft.com/office/drawing/2014/main" id="{5514BE46-B181-2CAA-5763-A10E0F7D4B21}"/>
                  </a:ext>
                </a:extLst>
              </p:cNvPr>
              <p:cNvSpPr>
                <a:spLocks/>
              </p:cNvSpPr>
              <p:nvPr/>
            </p:nvSpPr>
            <p:spPr bwMode="auto">
              <a:xfrm>
                <a:off x="1114" y="833"/>
                <a:ext cx="234" cy="353"/>
              </a:xfrm>
              <a:custGeom>
                <a:avLst/>
                <a:gdLst>
                  <a:gd name="T0" fmla="*/ 1 w 322"/>
                  <a:gd name="T1" fmla="*/ 0 h 402"/>
                  <a:gd name="T2" fmla="*/ 25 w 322"/>
                  <a:gd name="T3" fmla="*/ 61 h 402"/>
                  <a:gd name="T4" fmla="*/ 0 w 322"/>
                  <a:gd name="T5" fmla="*/ 142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9559" name="Freeform 269">
                <a:extLst>
                  <a:ext uri="{FF2B5EF4-FFF2-40B4-BE49-F238E27FC236}">
                    <a16:creationId xmlns:a16="http://schemas.microsoft.com/office/drawing/2014/main" id="{5AA29A8D-BF58-1A84-D62B-B631F849EF12}"/>
                  </a:ext>
                </a:extLst>
              </p:cNvPr>
              <p:cNvSpPr>
                <a:spLocks/>
              </p:cNvSpPr>
              <p:nvPr/>
            </p:nvSpPr>
            <p:spPr bwMode="auto">
              <a:xfrm flipH="1">
                <a:off x="1303" y="826"/>
                <a:ext cx="225" cy="359"/>
              </a:xfrm>
              <a:custGeom>
                <a:avLst/>
                <a:gdLst>
                  <a:gd name="T0" fmla="*/ 1 w 322"/>
                  <a:gd name="T1" fmla="*/ 0 h 402"/>
                  <a:gd name="T2" fmla="*/ 19 w 322"/>
                  <a:gd name="T3" fmla="*/ 71 h 402"/>
                  <a:gd name="T4" fmla="*/ 0 w 322"/>
                  <a:gd name="T5" fmla="*/ 163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9560" name="Freeform 270">
                <a:extLst>
                  <a:ext uri="{FF2B5EF4-FFF2-40B4-BE49-F238E27FC236}">
                    <a16:creationId xmlns:a16="http://schemas.microsoft.com/office/drawing/2014/main" id="{6C1CBBBF-FDF8-999C-F0CD-A5DA8DEA170E}"/>
                  </a:ext>
                </a:extLst>
              </p:cNvPr>
              <p:cNvSpPr>
                <a:spLocks/>
              </p:cNvSpPr>
              <p:nvPr/>
            </p:nvSpPr>
            <p:spPr bwMode="auto">
              <a:xfrm>
                <a:off x="1304" y="1003"/>
                <a:ext cx="38" cy="42"/>
              </a:xfrm>
              <a:custGeom>
                <a:avLst/>
                <a:gdLst>
                  <a:gd name="T0" fmla="*/ 38 w 38"/>
                  <a:gd name="T1" fmla="*/ 0 h 42"/>
                  <a:gd name="T2" fmla="*/ 19 w 38"/>
                  <a:gd name="T3" fmla="*/ 24 h 42"/>
                  <a:gd name="T4" fmla="*/ 0 w 38"/>
                  <a:gd name="T5" fmla="*/ 42 h 42"/>
                  <a:gd name="T6" fmla="*/ 0 60000 65536"/>
                  <a:gd name="T7" fmla="*/ 0 60000 65536"/>
                  <a:gd name="T8" fmla="*/ 0 60000 65536"/>
                </a:gdLst>
                <a:ahLst/>
                <a:cxnLst>
                  <a:cxn ang="T6">
                    <a:pos x="T0" y="T1"/>
                  </a:cxn>
                  <a:cxn ang="T7">
                    <a:pos x="T2" y="T3"/>
                  </a:cxn>
                  <a:cxn ang="T8">
                    <a:pos x="T4" y="T5"/>
                  </a:cxn>
                </a:cxnLst>
                <a:rect l="0" t="0" r="r" b="b"/>
                <a:pathLst>
                  <a:path w="38" h="42">
                    <a:moveTo>
                      <a:pt x="38" y="0"/>
                    </a:moveTo>
                    <a:cubicBezTo>
                      <a:pt x="35" y="4"/>
                      <a:pt x="25" y="17"/>
                      <a:pt x="19" y="24"/>
                    </a:cubicBezTo>
                    <a:cubicBezTo>
                      <a:pt x="13" y="31"/>
                      <a:pt x="4" y="38"/>
                      <a:pt x="0" y="42"/>
                    </a:cubicBezTo>
                  </a:path>
                </a:pathLst>
              </a:custGeom>
              <a:noFill/>
              <a:ln w="38100" cap="flat" cmpd="sng">
                <a:solidFill>
                  <a:schemeClr val="bg1"/>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sp>
          <p:nvSpPr>
            <p:cNvPr id="99419" name="Text Box 271">
              <a:extLst>
                <a:ext uri="{FF2B5EF4-FFF2-40B4-BE49-F238E27FC236}">
                  <a16:creationId xmlns:a16="http://schemas.microsoft.com/office/drawing/2014/main" id="{CFCDC304-8C24-64C5-0291-C46D02EF2503}"/>
                </a:ext>
              </a:extLst>
            </p:cNvPr>
            <p:cNvSpPr txBox="1">
              <a:spLocks noChangeArrowheads="1"/>
            </p:cNvSpPr>
            <p:nvPr/>
          </p:nvSpPr>
          <p:spPr bwMode="auto">
            <a:xfrm>
              <a:off x="4368" y="1056"/>
              <a:ext cx="45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CS-MGW</a:t>
              </a:r>
            </a:p>
          </p:txBody>
        </p:sp>
        <p:sp>
          <p:nvSpPr>
            <p:cNvPr id="99420" name="Text Box 272">
              <a:extLst>
                <a:ext uri="{FF2B5EF4-FFF2-40B4-BE49-F238E27FC236}">
                  <a16:creationId xmlns:a16="http://schemas.microsoft.com/office/drawing/2014/main" id="{E560D7CC-5E1B-0BC8-B6E5-47D647B93315}"/>
                </a:ext>
              </a:extLst>
            </p:cNvPr>
            <p:cNvSpPr txBox="1">
              <a:spLocks noChangeArrowheads="1"/>
            </p:cNvSpPr>
            <p:nvPr/>
          </p:nvSpPr>
          <p:spPr bwMode="auto">
            <a:xfrm>
              <a:off x="3024" y="1104"/>
              <a:ext cx="22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Nb</a:t>
              </a:r>
            </a:p>
          </p:txBody>
        </p:sp>
        <p:sp>
          <p:nvSpPr>
            <p:cNvPr id="99421" name="Line 273">
              <a:extLst>
                <a:ext uri="{FF2B5EF4-FFF2-40B4-BE49-F238E27FC236}">
                  <a16:creationId xmlns:a16="http://schemas.microsoft.com/office/drawing/2014/main" id="{E19CA806-9E4A-CD4D-F559-2DE1A8AD8713}"/>
                </a:ext>
              </a:extLst>
            </p:cNvPr>
            <p:cNvSpPr>
              <a:spLocks noChangeShapeType="1"/>
            </p:cNvSpPr>
            <p:nvPr/>
          </p:nvSpPr>
          <p:spPr bwMode="auto">
            <a:xfrm>
              <a:off x="3072" y="120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22" name="Text Box 274">
              <a:extLst>
                <a:ext uri="{FF2B5EF4-FFF2-40B4-BE49-F238E27FC236}">
                  <a16:creationId xmlns:a16="http://schemas.microsoft.com/office/drawing/2014/main" id="{FA8B31CA-569D-3ABD-8B04-A11D4736CA95}"/>
                </a:ext>
              </a:extLst>
            </p:cNvPr>
            <p:cNvSpPr txBox="1">
              <a:spLocks noChangeArrowheads="1"/>
            </p:cNvSpPr>
            <p:nvPr/>
          </p:nvSpPr>
          <p:spPr bwMode="auto">
            <a:xfrm>
              <a:off x="4414" y="1392"/>
              <a:ext cx="33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PSTN</a:t>
              </a:r>
            </a:p>
          </p:txBody>
        </p:sp>
        <p:grpSp>
          <p:nvGrpSpPr>
            <p:cNvPr id="99423" name="Group 275">
              <a:extLst>
                <a:ext uri="{FF2B5EF4-FFF2-40B4-BE49-F238E27FC236}">
                  <a16:creationId xmlns:a16="http://schemas.microsoft.com/office/drawing/2014/main" id="{B30197E8-B591-5FFC-5071-B07BC473CEC2}"/>
                </a:ext>
              </a:extLst>
            </p:cNvPr>
            <p:cNvGrpSpPr>
              <a:grpSpLocks/>
            </p:cNvGrpSpPr>
            <p:nvPr/>
          </p:nvGrpSpPr>
          <p:grpSpPr bwMode="auto">
            <a:xfrm>
              <a:off x="192" y="1440"/>
              <a:ext cx="96" cy="330"/>
              <a:chOff x="192" y="1440"/>
              <a:chExt cx="96" cy="330"/>
            </a:xfrm>
          </p:grpSpPr>
          <p:sp>
            <p:nvSpPr>
              <p:cNvPr id="99540" name="AutoShape 276">
                <a:extLst>
                  <a:ext uri="{FF2B5EF4-FFF2-40B4-BE49-F238E27FC236}">
                    <a16:creationId xmlns:a16="http://schemas.microsoft.com/office/drawing/2014/main" id="{79741DF8-240C-4E3E-BC66-0632BE8B3451}"/>
                  </a:ext>
                </a:extLst>
              </p:cNvPr>
              <p:cNvSpPr>
                <a:spLocks noChangeArrowheads="1"/>
              </p:cNvSpPr>
              <p:nvPr/>
            </p:nvSpPr>
            <p:spPr bwMode="auto">
              <a:xfrm>
                <a:off x="192" y="1543"/>
                <a:ext cx="96" cy="227"/>
              </a:xfrm>
              <a:prstGeom prst="roundRect">
                <a:avLst>
                  <a:gd name="adj" fmla="val 16667"/>
                </a:avLst>
              </a:prstGeom>
              <a:gradFill rotWithShape="0">
                <a:gsLst>
                  <a:gs pos="0">
                    <a:schemeClr val="accent1"/>
                  </a:gs>
                  <a:gs pos="100000">
                    <a:schemeClr val="hlink"/>
                  </a:gs>
                </a:gsLst>
                <a:lin ang="18900000" scaled="1"/>
              </a:gra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accent1"/>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41" name="Rectangle 277">
                <a:extLst>
                  <a:ext uri="{FF2B5EF4-FFF2-40B4-BE49-F238E27FC236}">
                    <a16:creationId xmlns:a16="http://schemas.microsoft.com/office/drawing/2014/main" id="{45E1FBB9-E974-E19B-A48B-25B5B097D19C}"/>
                  </a:ext>
                </a:extLst>
              </p:cNvPr>
              <p:cNvSpPr>
                <a:spLocks noChangeArrowheads="1"/>
              </p:cNvSpPr>
              <p:nvPr/>
            </p:nvSpPr>
            <p:spPr bwMode="auto">
              <a:xfrm>
                <a:off x="202" y="1564"/>
                <a:ext cx="76"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42" name="AutoShape 278">
                <a:extLst>
                  <a:ext uri="{FF2B5EF4-FFF2-40B4-BE49-F238E27FC236}">
                    <a16:creationId xmlns:a16="http://schemas.microsoft.com/office/drawing/2014/main" id="{73A88C31-808F-96C2-5E35-6A413E81A628}"/>
                  </a:ext>
                </a:extLst>
              </p:cNvPr>
              <p:cNvSpPr>
                <a:spLocks noChangeArrowheads="1"/>
              </p:cNvSpPr>
              <p:nvPr/>
            </p:nvSpPr>
            <p:spPr bwMode="auto">
              <a:xfrm>
                <a:off x="201"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43" name="AutoShape 279">
                <a:extLst>
                  <a:ext uri="{FF2B5EF4-FFF2-40B4-BE49-F238E27FC236}">
                    <a16:creationId xmlns:a16="http://schemas.microsoft.com/office/drawing/2014/main" id="{CB84A07E-D765-4F2A-AC26-83C3D7483BE1}"/>
                  </a:ext>
                </a:extLst>
              </p:cNvPr>
              <p:cNvSpPr>
                <a:spLocks noChangeArrowheads="1"/>
              </p:cNvSpPr>
              <p:nvPr/>
            </p:nvSpPr>
            <p:spPr bwMode="auto">
              <a:xfrm>
                <a:off x="229"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44" name="AutoShape 280">
                <a:extLst>
                  <a:ext uri="{FF2B5EF4-FFF2-40B4-BE49-F238E27FC236}">
                    <a16:creationId xmlns:a16="http://schemas.microsoft.com/office/drawing/2014/main" id="{66EF5DDE-783F-5500-5828-E46384610F8F}"/>
                  </a:ext>
                </a:extLst>
              </p:cNvPr>
              <p:cNvSpPr>
                <a:spLocks noChangeArrowheads="1"/>
              </p:cNvSpPr>
              <p:nvPr/>
            </p:nvSpPr>
            <p:spPr bwMode="auto">
              <a:xfrm>
                <a:off x="257"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45" name="AutoShape 281">
                <a:extLst>
                  <a:ext uri="{FF2B5EF4-FFF2-40B4-BE49-F238E27FC236}">
                    <a16:creationId xmlns:a16="http://schemas.microsoft.com/office/drawing/2014/main" id="{44911CBB-C946-CBE3-85FE-02446EBE230A}"/>
                  </a:ext>
                </a:extLst>
              </p:cNvPr>
              <p:cNvSpPr>
                <a:spLocks noChangeArrowheads="1"/>
              </p:cNvSpPr>
              <p:nvPr/>
            </p:nvSpPr>
            <p:spPr bwMode="auto">
              <a:xfrm>
                <a:off x="201"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46" name="AutoShape 282">
                <a:extLst>
                  <a:ext uri="{FF2B5EF4-FFF2-40B4-BE49-F238E27FC236}">
                    <a16:creationId xmlns:a16="http://schemas.microsoft.com/office/drawing/2014/main" id="{10E5388E-CA75-42E0-A5B2-EBD1C68EF92C}"/>
                  </a:ext>
                </a:extLst>
              </p:cNvPr>
              <p:cNvSpPr>
                <a:spLocks noChangeArrowheads="1"/>
              </p:cNvSpPr>
              <p:nvPr/>
            </p:nvSpPr>
            <p:spPr bwMode="auto">
              <a:xfrm>
                <a:off x="228" y="164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47" name="AutoShape 283">
                <a:extLst>
                  <a:ext uri="{FF2B5EF4-FFF2-40B4-BE49-F238E27FC236}">
                    <a16:creationId xmlns:a16="http://schemas.microsoft.com/office/drawing/2014/main" id="{1FCB4FDF-223D-C2CB-52A6-943995DC9580}"/>
                  </a:ext>
                </a:extLst>
              </p:cNvPr>
              <p:cNvSpPr>
                <a:spLocks noChangeArrowheads="1"/>
              </p:cNvSpPr>
              <p:nvPr/>
            </p:nvSpPr>
            <p:spPr bwMode="auto">
              <a:xfrm>
                <a:off x="257"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48" name="AutoShape 284">
                <a:extLst>
                  <a:ext uri="{FF2B5EF4-FFF2-40B4-BE49-F238E27FC236}">
                    <a16:creationId xmlns:a16="http://schemas.microsoft.com/office/drawing/2014/main" id="{19E84ACC-0197-2044-C426-B0BD91DC891E}"/>
                  </a:ext>
                </a:extLst>
              </p:cNvPr>
              <p:cNvSpPr>
                <a:spLocks noChangeArrowheads="1"/>
              </p:cNvSpPr>
              <p:nvPr/>
            </p:nvSpPr>
            <p:spPr bwMode="auto">
              <a:xfrm>
                <a:off x="201"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49" name="AutoShape 285">
                <a:extLst>
                  <a:ext uri="{FF2B5EF4-FFF2-40B4-BE49-F238E27FC236}">
                    <a16:creationId xmlns:a16="http://schemas.microsoft.com/office/drawing/2014/main" id="{A1F7C622-D937-2EF8-52B5-769ACC134E01}"/>
                  </a:ext>
                </a:extLst>
              </p:cNvPr>
              <p:cNvSpPr>
                <a:spLocks noChangeArrowheads="1"/>
              </p:cNvSpPr>
              <p:nvPr/>
            </p:nvSpPr>
            <p:spPr bwMode="auto">
              <a:xfrm>
                <a:off x="228" y="1671"/>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50" name="AutoShape 286">
                <a:extLst>
                  <a:ext uri="{FF2B5EF4-FFF2-40B4-BE49-F238E27FC236}">
                    <a16:creationId xmlns:a16="http://schemas.microsoft.com/office/drawing/2014/main" id="{D173874A-12A3-C000-4C59-0543A0314B82}"/>
                  </a:ext>
                </a:extLst>
              </p:cNvPr>
              <p:cNvSpPr>
                <a:spLocks noChangeArrowheads="1"/>
              </p:cNvSpPr>
              <p:nvPr/>
            </p:nvSpPr>
            <p:spPr bwMode="auto">
              <a:xfrm>
                <a:off x="257"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51" name="AutoShape 287">
                <a:extLst>
                  <a:ext uri="{FF2B5EF4-FFF2-40B4-BE49-F238E27FC236}">
                    <a16:creationId xmlns:a16="http://schemas.microsoft.com/office/drawing/2014/main" id="{3EFD03E7-C24F-2E6E-CC3A-517DA70A1B1D}"/>
                  </a:ext>
                </a:extLst>
              </p:cNvPr>
              <p:cNvSpPr>
                <a:spLocks noChangeArrowheads="1"/>
              </p:cNvSpPr>
              <p:nvPr/>
            </p:nvSpPr>
            <p:spPr bwMode="auto">
              <a:xfrm>
                <a:off x="200" y="169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52" name="AutoShape 288">
                <a:extLst>
                  <a:ext uri="{FF2B5EF4-FFF2-40B4-BE49-F238E27FC236}">
                    <a16:creationId xmlns:a16="http://schemas.microsoft.com/office/drawing/2014/main" id="{A758C0D8-8853-08E2-013B-47967FF15137}"/>
                  </a:ext>
                </a:extLst>
              </p:cNvPr>
              <p:cNvSpPr>
                <a:spLocks noChangeArrowheads="1"/>
              </p:cNvSpPr>
              <p:nvPr/>
            </p:nvSpPr>
            <p:spPr bwMode="auto">
              <a:xfrm>
                <a:off x="228" y="169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53" name="AutoShape 289">
                <a:extLst>
                  <a:ext uri="{FF2B5EF4-FFF2-40B4-BE49-F238E27FC236}">
                    <a16:creationId xmlns:a16="http://schemas.microsoft.com/office/drawing/2014/main" id="{E776EBA8-00FF-1280-26B6-CB9042B4381D}"/>
                  </a:ext>
                </a:extLst>
              </p:cNvPr>
              <p:cNvSpPr>
                <a:spLocks noChangeArrowheads="1"/>
              </p:cNvSpPr>
              <p:nvPr/>
            </p:nvSpPr>
            <p:spPr bwMode="auto">
              <a:xfrm>
                <a:off x="257" y="1696"/>
                <a:ext cx="19"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54" name="Line 290">
                <a:extLst>
                  <a:ext uri="{FF2B5EF4-FFF2-40B4-BE49-F238E27FC236}">
                    <a16:creationId xmlns:a16="http://schemas.microsoft.com/office/drawing/2014/main" id="{3C17C60B-D044-537A-76E2-97637DED73F4}"/>
                  </a:ext>
                </a:extLst>
              </p:cNvPr>
              <p:cNvSpPr>
                <a:spLocks noChangeShapeType="1"/>
              </p:cNvSpPr>
              <p:nvPr/>
            </p:nvSpPr>
            <p:spPr bwMode="auto">
              <a:xfrm flipV="1">
                <a:off x="266" y="1440"/>
                <a:ext cx="0" cy="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55" name="AutoShape 291">
                <a:extLst>
                  <a:ext uri="{FF2B5EF4-FFF2-40B4-BE49-F238E27FC236}">
                    <a16:creationId xmlns:a16="http://schemas.microsoft.com/office/drawing/2014/main" id="{159502FB-6E8F-3320-E59E-CF3F5B208BC1}"/>
                  </a:ext>
                </a:extLst>
              </p:cNvPr>
              <p:cNvSpPr>
                <a:spLocks noChangeArrowheads="1"/>
              </p:cNvSpPr>
              <p:nvPr/>
            </p:nvSpPr>
            <p:spPr bwMode="auto">
              <a:xfrm>
                <a:off x="256" y="1514"/>
                <a:ext cx="20" cy="25"/>
              </a:xfrm>
              <a:prstGeom prst="roundRect">
                <a:avLst>
                  <a:gd name="adj" fmla="val 16667"/>
                </a:avLst>
              </a:pr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56" name="AutoShape 292" descr="80%">
                <a:extLst>
                  <a:ext uri="{FF2B5EF4-FFF2-40B4-BE49-F238E27FC236}">
                    <a16:creationId xmlns:a16="http://schemas.microsoft.com/office/drawing/2014/main" id="{58B363E9-87D3-DB72-65E4-35FF968D6543}"/>
                  </a:ext>
                </a:extLst>
              </p:cNvPr>
              <p:cNvSpPr>
                <a:spLocks noChangeArrowheads="1"/>
              </p:cNvSpPr>
              <p:nvPr/>
            </p:nvSpPr>
            <p:spPr bwMode="auto">
              <a:xfrm>
                <a:off x="220" y="1731"/>
                <a:ext cx="40" cy="21"/>
              </a:xfrm>
              <a:prstGeom prst="roundRect">
                <a:avLst>
                  <a:gd name="adj" fmla="val 16667"/>
                </a:avLst>
              </a:prstGeom>
              <a:pattFill prst="pct80">
                <a:fgClr>
                  <a:schemeClr val="tx2"/>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9424" name="Group 293">
              <a:extLst>
                <a:ext uri="{FF2B5EF4-FFF2-40B4-BE49-F238E27FC236}">
                  <a16:creationId xmlns:a16="http://schemas.microsoft.com/office/drawing/2014/main" id="{715085BB-A153-494C-B27C-7CA373151C53}"/>
                </a:ext>
              </a:extLst>
            </p:cNvPr>
            <p:cNvGrpSpPr>
              <a:grpSpLocks/>
            </p:cNvGrpSpPr>
            <p:nvPr/>
          </p:nvGrpSpPr>
          <p:grpSpPr bwMode="auto">
            <a:xfrm>
              <a:off x="4128" y="1488"/>
              <a:ext cx="276" cy="166"/>
              <a:chOff x="2064" y="1488"/>
              <a:chExt cx="276" cy="166"/>
            </a:xfrm>
          </p:grpSpPr>
          <p:sp>
            <p:nvSpPr>
              <p:cNvPr id="99537" name="Line 294">
                <a:extLst>
                  <a:ext uri="{FF2B5EF4-FFF2-40B4-BE49-F238E27FC236}">
                    <a16:creationId xmlns:a16="http://schemas.microsoft.com/office/drawing/2014/main" id="{A083B240-6E76-770B-8A8F-80A0D6F8D7CA}"/>
                  </a:ext>
                </a:extLst>
              </p:cNvPr>
              <p:cNvSpPr>
                <a:spLocks noChangeShapeType="1"/>
              </p:cNvSpPr>
              <p:nvPr/>
            </p:nvSpPr>
            <p:spPr bwMode="auto">
              <a:xfrm>
                <a:off x="2112" y="148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538" name="Line 295">
                <a:extLst>
                  <a:ext uri="{FF2B5EF4-FFF2-40B4-BE49-F238E27FC236}">
                    <a16:creationId xmlns:a16="http://schemas.microsoft.com/office/drawing/2014/main" id="{CD3A7979-9B3A-5FA9-C738-50CFB43F5213}"/>
                  </a:ext>
                </a:extLst>
              </p:cNvPr>
              <p:cNvSpPr>
                <a:spLocks noChangeShapeType="1"/>
              </p:cNvSpPr>
              <p:nvPr/>
            </p:nvSpPr>
            <p:spPr bwMode="auto">
              <a:xfrm>
                <a:off x="2064" y="153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539" name="Text Box 296">
                <a:extLst>
                  <a:ext uri="{FF2B5EF4-FFF2-40B4-BE49-F238E27FC236}">
                    <a16:creationId xmlns:a16="http://schemas.microsoft.com/office/drawing/2014/main" id="{80DD0B59-970F-758A-9BEE-8B252865E6EE}"/>
                  </a:ext>
                </a:extLst>
              </p:cNvPr>
              <p:cNvSpPr txBox="1">
                <a:spLocks noChangeArrowheads="1"/>
              </p:cNvSpPr>
              <p:nvPr/>
            </p:nvSpPr>
            <p:spPr bwMode="auto">
              <a:xfrm>
                <a:off x="2111" y="1488"/>
                <a:ext cx="229"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Mc</a:t>
                </a:r>
              </a:p>
            </p:txBody>
          </p:sp>
        </p:grpSp>
        <p:sp>
          <p:nvSpPr>
            <p:cNvPr id="99425" name="Line 297">
              <a:extLst>
                <a:ext uri="{FF2B5EF4-FFF2-40B4-BE49-F238E27FC236}">
                  <a16:creationId xmlns:a16="http://schemas.microsoft.com/office/drawing/2014/main" id="{22BC3F57-51A9-CE82-1668-8E35E60171EF}"/>
                </a:ext>
              </a:extLst>
            </p:cNvPr>
            <p:cNvSpPr>
              <a:spLocks noChangeShapeType="1"/>
            </p:cNvSpPr>
            <p:nvPr/>
          </p:nvSpPr>
          <p:spPr bwMode="auto">
            <a:xfrm>
              <a:off x="1392" y="1632"/>
              <a:ext cx="528" cy="1008"/>
            </a:xfrm>
            <a:prstGeom prst="line">
              <a:avLst/>
            </a:prstGeom>
            <a:noFill/>
            <a:ln w="1905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26" name="Line 298">
              <a:extLst>
                <a:ext uri="{FF2B5EF4-FFF2-40B4-BE49-F238E27FC236}">
                  <a16:creationId xmlns:a16="http://schemas.microsoft.com/office/drawing/2014/main" id="{0F0122CB-8D9B-EF17-9700-6563F34099B8}"/>
                </a:ext>
              </a:extLst>
            </p:cNvPr>
            <p:cNvSpPr>
              <a:spLocks noChangeShapeType="1"/>
            </p:cNvSpPr>
            <p:nvPr/>
          </p:nvSpPr>
          <p:spPr bwMode="auto">
            <a:xfrm>
              <a:off x="1562" y="19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27" name="Line 299">
              <a:extLst>
                <a:ext uri="{FF2B5EF4-FFF2-40B4-BE49-F238E27FC236}">
                  <a16:creationId xmlns:a16="http://schemas.microsoft.com/office/drawing/2014/main" id="{E73D0164-2A55-A5FD-F664-87F4A614278C}"/>
                </a:ext>
              </a:extLst>
            </p:cNvPr>
            <p:cNvSpPr>
              <a:spLocks noChangeShapeType="1"/>
            </p:cNvSpPr>
            <p:nvPr/>
          </p:nvSpPr>
          <p:spPr bwMode="auto">
            <a:xfrm flipV="1">
              <a:off x="1392" y="1392"/>
              <a:ext cx="528"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28" name="Line 300">
              <a:extLst>
                <a:ext uri="{FF2B5EF4-FFF2-40B4-BE49-F238E27FC236}">
                  <a16:creationId xmlns:a16="http://schemas.microsoft.com/office/drawing/2014/main" id="{02BBEA82-355D-D193-0625-810C851F36A7}"/>
                </a:ext>
              </a:extLst>
            </p:cNvPr>
            <p:cNvSpPr>
              <a:spLocks noChangeShapeType="1"/>
            </p:cNvSpPr>
            <p:nvPr/>
          </p:nvSpPr>
          <p:spPr bwMode="auto">
            <a:xfrm>
              <a:off x="1584" y="148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29" name="Line 301">
              <a:extLst>
                <a:ext uri="{FF2B5EF4-FFF2-40B4-BE49-F238E27FC236}">
                  <a16:creationId xmlns:a16="http://schemas.microsoft.com/office/drawing/2014/main" id="{9A3C77B2-299B-2326-A038-1B636A83768C}"/>
                </a:ext>
              </a:extLst>
            </p:cNvPr>
            <p:cNvSpPr>
              <a:spLocks noChangeShapeType="1"/>
            </p:cNvSpPr>
            <p:nvPr/>
          </p:nvSpPr>
          <p:spPr bwMode="auto">
            <a:xfrm>
              <a:off x="1392" y="1632"/>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430" name="Line 302">
              <a:extLst>
                <a:ext uri="{FF2B5EF4-FFF2-40B4-BE49-F238E27FC236}">
                  <a16:creationId xmlns:a16="http://schemas.microsoft.com/office/drawing/2014/main" id="{643E566C-E8CE-250A-DF51-529CAB9525AE}"/>
                </a:ext>
              </a:extLst>
            </p:cNvPr>
            <p:cNvSpPr>
              <a:spLocks noChangeShapeType="1"/>
            </p:cNvSpPr>
            <p:nvPr/>
          </p:nvSpPr>
          <p:spPr bwMode="auto">
            <a:xfrm>
              <a:off x="1344" y="1680"/>
              <a:ext cx="576" cy="1056"/>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31" name="Line 303">
              <a:extLst>
                <a:ext uri="{FF2B5EF4-FFF2-40B4-BE49-F238E27FC236}">
                  <a16:creationId xmlns:a16="http://schemas.microsoft.com/office/drawing/2014/main" id="{7633EEE5-219D-BBAD-A9E7-42F46BBA89FF}"/>
                </a:ext>
              </a:extLst>
            </p:cNvPr>
            <p:cNvSpPr>
              <a:spLocks noChangeShapeType="1"/>
            </p:cNvSpPr>
            <p:nvPr/>
          </p:nvSpPr>
          <p:spPr bwMode="auto">
            <a:xfrm flipV="1">
              <a:off x="1392" y="1488"/>
              <a:ext cx="528" cy="1200"/>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32" name="Text Box 304">
              <a:extLst>
                <a:ext uri="{FF2B5EF4-FFF2-40B4-BE49-F238E27FC236}">
                  <a16:creationId xmlns:a16="http://schemas.microsoft.com/office/drawing/2014/main" id="{F0B6B307-9819-2EB5-2211-45FFB6E6D4D6}"/>
                </a:ext>
              </a:extLst>
            </p:cNvPr>
            <p:cNvSpPr txBox="1">
              <a:spLocks noChangeArrowheads="1"/>
            </p:cNvSpPr>
            <p:nvPr/>
          </p:nvSpPr>
          <p:spPr bwMode="auto">
            <a:xfrm>
              <a:off x="1487" y="2160"/>
              <a:ext cx="301"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IuCS</a:t>
              </a:r>
            </a:p>
          </p:txBody>
        </p:sp>
        <p:sp>
          <p:nvSpPr>
            <p:cNvPr id="99433" name="Line 305">
              <a:extLst>
                <a:ext uri="{FF2B5EF4-FFF2-40B4-BE49-F238E27FC236}">
                  <a16:creationId xmlns:a16="http://schemas.microsoft.com/office/drawing/2014/main" id="{7ED7D0A6-3D66-718B-7AB2-DD28FD81F5ED}"/>
                </a:ext>
              </a:extLst>
            </p:cNvPr>
            <p:cNvSpPr>
              <a:spLocks noChangeShapeType="1"/>
            </p:cNvSpPr>
            <p:nvPr/>
          </p:nvSpPr>
          <p:spPr bwMode="auto">
            <a:xfrm>
              <a:off x="1584" y="220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34" name="Line 306">
              <a:extLst>
                <a:ext uri="{FF2B5EF4-FFF2-40B4-BE49-F238E27FC236}">
                  <a16:creationId xmlns:a16="http://schemas.microsoft.com/office/drawing/2014/main" id="{C692D523-BD59-EA5A-D56D-C00ED0B7EF89}"/>
                </a:ext>
              </a:extLst>
            </p:cNvPr>
            <p:cNvSpPr>
              <a:spLocks noChangeShapeType="1"/>
            </p:cNvSpPr>
            <p:nvPr/>
          </p:nvSpPr>
          <p:spPr bwMode="auto">
            <a:xfrm>
              <a:off x="1392" y="2736"/>
              <a:ext cx="528" cy="0"/>
            </a:xfrm>
            <a:prstGeom prst="line">
              <a:avLst/>
            </a:prstGeom>
            <a:noFill/>
            <a:ln w="19050">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435" name="Text Box 307">
              <a:extLst>
                <a:ext uri="{FF2B5EF4-FFF2-40B4-BE49-F238E27FC236}">
                  <a16:creationId xmlns:a16="http://schemas.microsoft.com/office/drawing/2014/main" id="{955A6538-65E4-ED91-770E-796C8691E9B4}"/>
                </a:ext>
              </a:extLst>
            </p:cNvPr>
            <p:cNvSpPr txBox="1">
              <a:spLocks noChangeArrowheads="1"/>
            </p:cNvSpPr>
            <p:nvPr/>
          </p:nvSpPr>
          <p:spPr bwMode="auto">
            <a:xfrm>
              <a:off x="1478" y="2592"/>
              <a:ext cx="29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IuPS</a:t>
              </a:r>
            </a:p>
          </p:txBody>
        </p:sp>
        <p:sp>
          <p:nvSpPr>
            <p:cNvPr id="99436" name="Line 308">
              <a:extLst>
                <a:ext uri="{FF2B5EF4-FFF2-40B4-BE49-F238E27FC236}">
                  <a16:creationId xmlns:a16="http://schemas.microsoft.com/office/drawing/2014/main" id="{F2A73B04-B76F-F788-3DA2-8BB925E7AA74}"/>
                </a:ext>
              </a:extLst>
            </p:cNvPr>
            <p:cNvSpPr>
              <a:spLocks noChangeShapeType="1"/>
            </p:cNvSpPr>
            <p:nvPr/>
          </p:nvSpPr>
          <p:spPr bwMode="auto">
            <a:xfrm>
              <a:off x="1584" y="268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37" name="Line 309">
              <a:extLst>
                <a:ext uri="{FF2B5EF4-FFF2-40B4-BE49-F238E27FC236}">
                  <a16:creationId xmlns:a16="http://schemas.microsoft.com/office/drawing/2014/main" id="{D9A67865-F11F-9C09-4B26-4F3FF52FF106}"/>
                </a:ext>
              </a:extLst>
            </p:cNvPr>
            <p:cNvSpPr>
              <a:spLocks noChangeShapeType="1"/>
            </p:cNvSpPr>
            <p:nvPr/>
          </p:nvSpPr>
          <p:spPr bwMode="auto">
            <a:xfrm>
              <a:off x="1392" y="2784"/>
              <a:ext cx="528" cy="0"/>
            </a:xfrm>
            <a:prstGeom prst="line">
              <a:avLst/>
            </a:prstGeom>
            <a:noFill/>
            <a:ln w="9525">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438" name="Line 310">
              <a:extLst>
                <a:ext uri="{FF2B5EF4-FFF2-40B4-BE49-F238E27FC236}">
                  <a16:creationId xmlns:a16="http://schemas.microsoft.com/office/drawing/2014/main" id="{0CA3D04A-4FD1-A863-0D5A-A18B5374D926}"/>
                </a:ext>
              </a:extLst>
            </p:cNvPr>
            <p:cNvSpPr>
              <a:spLocks noChangeShapeType="1"/>
            </p:cNvSpPr>
            <p:nvPr/>
          </p:nvSpPr>
          <p:spPr bwMode="auto">
            <a:xfrm flipV="1">
              <a:off x="1392" y="1680"/>
              <a:ext cx="528" cy="1104"/>
            </a:xfrm>
            <a:prstGeom prst="line">
              <a:avLst/>
            </a:prstGeom>
            <a:noFill/>
            <a:ln w="9525">
              <a:solidFill>
                <a:srgbClr val="8A00D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39" name="Text Box 311">
              <a:extLst>
                <a:ext uri="{FF2B5EF4-FFF2-40B4-BE49-F238E27FC236}">
                  <a16:creationId xmlns:a16="http://schemas.microsoft.com/office/drawing/2014/main" id="{6EA35A00-0651-34ED-9A7E-71BA04292974}"/>
                </a:ext>
              </a:extLst>
            </p:cNvPr>
            <p:cNvSpPr txBox="1">
              <a:spLocks noChangeArrowheads="1"/>
            </p:cNvSpPr>
            <p:nvPr/>
          </p:nvSpPr>
          <p:spPr bwMode="auto">
            <a:xfrm>
              <a:off x="1679" y="2112"/>
              <a:ext cx="293"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chemeClr val="bg2"/>
                  </a:solidFill>
                  <a:latin typeface="Arial" panose="020B0604020202020204" pitchFamily="34" charset="0"/>
                </a:rPr>
                <a:t>ATM</a:t>
              </a:r>
            </a:p>
          </p:txBody>
        </p:sp>
        <p:grpSp>
          <p:nvGrpSpPr>
            <p:cNvPr id="99440" name="Group 312">
              <a:extLst>
                <a:ext uri="{FF2B5EF4-FFF2-40B4-BE49-F238E27FC236}">
                  <a16:creationId xmlns:a16="http://schemas.microsoft.com/office/drawing/2014/main" id="{04A5AB7B-29CD-A7D9-DC7D-F654BE3601D4}"/>
                </a:ext>
              </a:extLst>
            </p:cNvPr>
            <p:cNvGrpSpPr>
              <a:grpSpLocks/>
            </p:cNvGrpSpPr>
            <p:nvPr/>
          </p:nvGrpSpPr>
          <p:grpSpPr bwMode="auto">
            <a:xfrm>
              <a:off x="2736" y="2420"/>
              <a:ext cx="2032" cy="1537"/>
              <a:chOff x="2736" y="2420"/>
              <a:chExt cx="2032" cy="1537"/>
            </a:xfrm>
          </p:grpSpPr>
          <p:sp>
            <p:nvSpPr>
              <p:cNvPr id="99508" name="Rectangle 313">
                <a:extLst>
                  <a:ext uri="{FF2B5EF4-FFF2-40B4-BE49-F238E27FC236}">
                    <a16:creationId xmlns:a16="http://schemas.microsoft.com/office/drawing/2014/main" id="{2D63CB75-C49C-F969-287F-3B1D1B1221B1}"/>
                  </a:ext>
                </a:extLst>
              </p:cNvPr>
              <p:cNvSpPr>
                <a:spLocks noChangeArrowheads="1"/>
              </p:cNvSpPr>
              <p:nvPr/>
            </p:nvSpPr>
            <p:spPr bwMode="auto">
              <a:xfrm>
                <a:off x="2736" y="3516"/>
                <a:ext cx="1776" cy="311"/>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09" name="Text Box 314">
                <a:extLst>
                  <a:ext uri="{FF2B5EF4-FFF2-40B4-BE49-F238E27FC236}">
                    <a16:creationId xmlns:a16="http://schemas.microsoft.com/office/drawing/2014/main" id="{83C6DD04-E63B-DA36-AB80-9D6F5DEDFBB0}"/>
                  </a:ext>
                </a:extLst>
              </p:cNvPr>
              <p:cNvSpPr txBox="1">
                <a:spLocks noChangeArrowheads="1"/>
              </p:cNvSpPr>
              <p:nvPr/>
            </p:nvSpPr>
            <p:spPr bwMode="auto">
              <a:xfrm>
                <a:off x="2736" y="3263"/>
                <a:ext cx="23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solidFill>
                      <a:srgbClr val="808080"/>
                    </a:solidFill>
                    <a:latin typeface="Arial" panose="020B0604020202020204" pitchFamily="34" charset="0"/>
                  </a:rPr>
                  <a:t>IM</a:t>
                </a:r>
              </a:p>
            </p:txBody>
          </p:sp>
          <p:sp>
            <p:nvSpPr>
              <p:cNvPr id="99510" name="Oval 315">
                <a:extLst>
                  <a:ext uri="{FF2B5EF4-FFF2-40B4-BE49-F238E27FC236}">
                    <a16:creationId xmlns:a16="http://schemas.microsoft.com/office/drawing/2014/main" id="{C33655F5-A20A-DB64-35F9-2D86FDC80109}"/>
                  </a:ext>
                </a:extLst>
              </p:cNvPr>
              <p:cNvSpPr>
                <a:spLocks noChangeArrowheads="1"/>
              </p:cNvSpPr>
              <p:nvPr/>
            </p:nvSpPr>
            <p:spPr bwMode="auto">
              <a:xfrm>
                <a:off x="2880" y="3453"/>
                <a:ext cx="1440" cy="437"/>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11" name="Text Box 316">
                <a:extLst>
                  <a:ext uri="{FF2B5EF4-FFF2-40B4-BE49-F238E27FC236}">
                    <a16:creationId xmlns:a16="http://schemas.microsoft.com/office/drawing/2014/main" id="{87260C5D-AC05-133B-9AA3-3C0894082450}"/>
                  </a:ext>
                </a:extLst>
              </p:cNvPr>
              <p:cNvSpPr txBox="1">
                <a:spLocks noChangeArrowheads="1"/>
              </p:cNvSpPr>
              <p:nvPr/>
            </p:nvSpPr>
            <p:spPr bwMode="auto">
              <a:xfrm>
                <a:off x="3743" y="3456"/>
                <a:ext cx="22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solidFill>
                      <a:schemeClr val="bg2"/>
                    </a:solidFill>
                    <a:latin typeface="Arial" panose="020B0604020202020204" pitchFamily="34" charset="0"/>
                  </a:rPr>
                  <a:t>IP</a:t>
                </a:r>
              </a:p>
            </p:txBody>
          </p:sp>
          <p:sp>
            <p:nvSpPr>
              <p:cNvPr id="99512" name="Freeform 317">
                <a:extLst>
                  <a:ext uri="{FF2B5EF4-FFF2-40B4-BE49-F238E27FC236}">
                    <a16:creationId xmlns:a16="http://schemas.microsoft.com/office/drawing/2014/main" id="{24541F8F-C4EB-BC7A-55B5-80E2F376EF6D}"/>
                  </a:ext>
                </a:extLst>
              </p:cNvPr>
              <p:cNvSpPr>
                <a:spLocks/>
              </p:cNvSpPr>
              <p:nvPr/>
            </p:nvSpPr>
            <p:spPr bwMode="auto">
              <a:xfrm>
                <a:off x="4320" y="2420"/>
                <a:ext cx="117" cy="249"/>
              </a:xfrm>
              <a:custGeom>
                <a:avLst/>
                <a:gdLst>
                  <a:gd name="T0" fmla="*/ 576 w 576"/>
                  <a:gd name="T1" fmla="*/ 0 h 1824"/>
                  <a:gd name="T2" fmla="*/ 576 w 576"/>
                  <a:gd name="T3" fmla="*/ 1584 h 1824"/>
                  <a:gd name="T4" fmla="*/ 0 w 576"/>
                  <a:gd name="T5" fmla="*/ 1824 h 1824"/>
                  <a:gd name="T6" fmla="*/ 0 60000 65536"/>
                  <a:gd name="T7" fmla="*/ 0 60000 65536"/>
                  <a:gd name="T8" fmla="*/ 0 60000 65536"/>
                </a:gdLst>
                <a:ahLst/>
                <a:cxnLst>
                  <a:cxn ang="T6">
                    <a:pos x="T0" y="T1"/>
                  </a:cxn>
                  <a:cxn ang="T7">
                    <a:pos x="T2" y="T3"/>
                  </a:cxn>
                  <a:cxn ang="T8">
                    <a:pos x="T4" y="T5"/>
                  </a:cxn>
                </a:cxnLst>
                <a:rect l="0" t="0" r="r" b="b"/>
                <a:pathLst>
                  <a:path w="576" h="1824">
                    <a:moveTo>
                      <a:pt x="576" y="0"/>
                    </a:moveTo>
                    <a:lnTo>
                      <a:pt x="576" y="1584"/>
                    </a:lnTo>
                    <a:lnTo>
                      <a:pt x="0" y="1824"/>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513" name="Freeform 318">
                <a:extLst>
                  <a:ext uri="{FF2B5EF4-FFF2-40B4-BE49-F238E27FC236}">
                    <a16:creationId xmlns:a16="http://schemas.microsoft.com/office/drawing/2014/main" id="{8A184CD8-6313-ABCF-6B47-6253C250045C}"/>
                  </a:ext>
                </a:extLst>
              </p:cNvPr>
              <p:cNvSpPr>
                <a:spLocks/>
              </p:cNvSpPr>
              <p:nvPr/>
            </p:nvSpPr>
            <p:spPr bwMode="auto">
              <a:xfrm>
                <a:off x="4368" y="2492"/>
                <a:ext cx="117" cy="249"/>
              </a:xfrm>
              <a:custGeom>
                <a:avLst/>
                <a:gdLst>
                  <a:gd name="T0" fmla="*/ 576 w 576"/>
                  <a:gd name="T1" fmla="*/ 0 h 1968"/>
                  <a:gd name="T2" fmla="*/ 576 w 576"/>
                  <a:gd name="T3" fmla="*/ 1728 h 1968"/>
                  <a:gd name="T4" fmla="*/ 0 w 576"/>
                  <a:gd name="T5" fmla="*/ 1968 h 1968"/>
                  <a:gd name="T6" fmla="*/ 0 60000 65536"/>
                  <a:gd name="T7" fmla="*/ 0 60000 65536"/>
                  <a:gd name="T8" fmla="*/ 0 60000 65536"/>
                </a:gdLst>
                <a:ahLst/>
                <a:cxnLst>
                  <a:cxn ang="T6">
                    <a:pos x="T0" y="T1"/>
                  </a:cxn>
                  <a:cxn ang="T7">
                    <a:pos x="T2" y="T3"/>
                  </a:cxn>
                  <a:cxn ang="T8">
                    <a:pos x="T4" y="T5"/>
                  </a:cxn>
                </a:cxnLst>
                <a:rect l="0" t="0" r="r" b="b"/>
                <a:pathLst>
                  <a:path w="576" h="1968">
                    <a:moveTo>
                      <a:pt x="576" y="0"/>
                    </a:moveTo>
                    <a:lnTo>
                      <a:pt x="576" y="1728"/>
                    </a:lnTo>
                    <a:lnTo>
                      <a:pt x="0" y="1968"/>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514" name="Line 319">
                <a:extLst>
                  <a:ext uri="{FF2B5EF4-FFF2-40B4-BE49-F238E27FC236}">
                    <a16:creationId xmlns:a16="http://schemas.microsoft.com/office/drawing/2014/main" id="{94EE6520-E42C-E78B-8608-4F525E1C084E}"/>
                  </a:ext>
                </a:extLst>
              </p:cNvPr>
              <p:cNvSpPr>
                <a:spLocks noChangeShapeType="1"/>
              </p:cNvSpPr>
              <p:nvPr/>
            </p:nvSpPr>
            <p:spPr bwMode="auto">
              <a:xfrm>
                <a:off x="4560" y="331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515" name="Text Box 320">
                <a:extLst>
                  <a:ext uri="{FF2B5EF4-FFF2-40B4-BE49-F238E27FC236}">
                    <a16:creationId xmlns:a16="http://schemas.microsoft.com/office/drawing/2014/main" id="{0ABBF573-C99A-4948-BE8A-2F3F8A6E9B37}"/>
                  </a:ext>
                </a:extLst>
              </p:cNvPr>
              <p:cNvSpPr txBox="1">
                <a:spLocks noChangeArrowheads="1"/>
              </p:cNvSpPr>
              <p:nvPr/>
            </p:nvSpPr>
            <p:spPr bwMode="auto">
              <a:xfrm>
                <a:off x="4416" y="3359"/>
                <a:ext cx="32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PSTN</a:t>
                </a:r>
              </a:p>
            </p:txBody>
          </p:sp>
          <p:sp>
            <p:nvSpPr>
              <p:cNvPr id="99516" name="Line 321">
                <a:extLst>
                  <a:ext uri="{FF2B5EF4-FFF2-40B4-BE49-F238E27FC236}">
                    <a16:creationId xmlns:a16="http://schemas.microsoft.com/office/drawing/2014/main" id="{4C2708B1-3079-FC9A-6728-3126E30DC1FA}"/>
                  </a:ext>
                </a:extLst>
              </p:cNvPr>
              <p:cNvSpPr>
                <a:spLocks noChangeShapeType="1"/>
              </p:cNvSpPr>
              <p:nvPr/>
            </p:nvSpPr>
            <p:spPr bwMode="auto">
              <a:xfrm>
                <a:off x="4176" y="2928"/>
                <a:ext cx="0" cy="384"/>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nvGrpSpPr>
              <p:cNvPr id="99517" name="Group 322">
                <a:extLst>
                  <a:ext uri="{FF2B5EF4-FFF2-40B4-BE49-F238E27FC236}">
                    <a16:creationId xmlns:a16="http://schemas.microsoft.com/office/drawing/2014/main" id="{A5E945F7-DD02-7F71-54E2-D88AACA7EAEB}"/>
                  </a:ext>
                </a:extLst>
              </p:cNvPr>
              <p:cNvGrpSpPr>
                <a:grpSpLocks/>
              </p:cNvGrpSpPr>
              <p:nvPr/>
            </p:nvGrpSpPr>
            <p:grpSpPr bwMode="auto">
              <a:xfrm>
                <a:off x="4032" y="3696"/>
                <a:ext cx="240" cy="115"/>
                <a:chOff x="3717" y="661"/>
                <a:chExt cx="673" cy="259"/>
              </a:xfrm>
            </p:grpSpPr>
            <p:sp>
              <p:nvSpPr>
                <p:cNvPr id="61763" name="Rectangle 323">
                  <a:extLst>
                    <a:ext uri="{FF2B5EF4-FFF2-40B4-BE49-F238E27FC236}">
                      <a16:creationId xmlns:a16="http://schemas.microsoft.com/office/drawing/2014/main" id="{74EDDAEB-F85D-0989-A0B0-331F493B36E7}"/>
                    </a:ext>
                  </a:extLst>
                </p:cNvPr>
                <p:cNvSpPr>
                  <a:spLocks noChangeArrowheads="1"/>
                </p:cNvSpPr>
                <p:nvPr/>
              </p:nvSpPr>
              <p:spPr bwMode="auto">
                <a:xfrm>
                  <a:off x="3751" y="661"/>
                  <a:ext cx="639" cy="212"/>
                </a:xfrm>
                <a:prstGeom prst="rect">
                  <a:avLst/>
                </a:prstGeom>
                <a:gradFill rotWithShape="0">
                  <a:gsLst>
                    <a:gs pos="0">
                      <a:schemeClr val="tx2"/>
                    </a:gs>
                    <a:gs pos="50000">
                      <a:srgbClr val="2ACFE0"/>
                    </a:gs>
                    <a:gs pos="100000">
                      <a:schemeClr val="tx2"/>
                    </a:gs>
                  </a:gsLst>
                  <a:lin ang="2700000" scaled="1"/>
                </a:gradFill>
                <a:ln>
                  <a:noFill/>
                </a:ln>
                <a:effectLst/>
                <a:scene3d>
                  <a:camera prst="legacyObliqueTopRight"/>
                  <a:lightRig rig="legacyFlat3" dir="r"/>
                </a:scene3d>
                <a:sp3d extrusionH="6080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en-US"/>
                </a:p>
              </p:txBody>
            </p:sp>
            <p:sp>
              <p:nvSpPr>
                <p:cNvPr id="99530" name="Rectangle 324">
                  <a:extLst>
                    <a:ext uri="{FF2B5EF4-FFF2-40B4-BE49-F238E27FC236}">
                      <a16:creationId xmlns:a16="http://schemas.microsoft.com/office/drawing/2014/main" id="{D84159EF-E093-9C7B-3F82-C47600E38655}"/>
                    </a:ext>
                  </a:extLst>
                </p:cNvPr>
                <p:cNvSpPr>
                  <a:spLocks noChangeArrowheads="1"/>
                </p:cNvSpPr>
                <p:nvPr/>
              </p:nvSpPr>
              <p:spPr bwMode="auto">
                <a:xfrm>
                  <a:off x="4076" y="696"/>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31" name="Rectangle 325">
                  <a:extLst>
                    <a:ext uri="{FF2B5EF4-FFF2-40B4-BE49-F238E27FC236}">
                      <a16:creationId xmlns:a16="http://schemas.microsoft.com/office/drawing/2014/main" id="{FD3DA342-5F49-8DFA-AA74-30CD07ABABD1}"/>
                    </a:ext>
                  </a:extLst>
                </p:cNvPr>
                <p:cNvSpPr>
                  <a:spLocks noChangeArrowheads="1"/>
                </p:cNvSpPr>
                <p:nvPr/>
              </p:nvSpPr>
              <p:spPr bwMode="auto">
                <a:xfrm>
                  <a:off x="4076" y="776"/>
                  <a:ext cx="222" cy="47"/>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32" name="Line 326">
                  <a:extLst>
                    <a:ext uri="{FF2B5EF4-FFF2-40B4-BE49-F238E27FC236}">
                      <a16:creationId xmlns:a16="http://schemas.microsoft.com/office/drawing/2014/main" id="{7CCEE001-7164-BC16-40A7-A7515C8E1F46}"/>
                    </a:ext>
                  </a:extLst>
                </p:cNvPr>
                <p:cNvSpPr>
                  <a:spLocks noChangeShapeType="1"/>
                </p:cNvSpPr>
                <p:nvPr/>
              </p:nvSpPr>
              <p:spPr bwMode="auto">
                <a:xfrm>
                  <a:off x="3814" y="809"/>
                  <a:ext cx="174" cy="0"/>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33" name="Freeform 327">
                  <a:extLst>
                    <a:ext uri="{FF2B5EF4-FFF2-40B4-BE49-F238E27FC236}">
                      <a16:creationId xmlns:a16="http://schemas.microsoft.com/office/drawing/2014/main" id="{D91B7A4B-351C-724F-0F57-267F1D98B4DD}"/>
                    </a:ext>
                  </a:extLst>
                </p:cNvPr>
                <p:cNvSpPr>
                  <a:spLocks/>
                </p:cNvSpPr>
                <p:nvPr/>
              </p:nvSpPr>
              <p:spPr bwMode="auto">
                <a:xfrm>
                  <a:off x="3717" y="666"/>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534" name="Freeform 328">
                  <a:extLst>
                    <a:ext uri="{FF2B5EF4-FFF2-40B4-BE49-F238E27FC236}">
                      <a16:creationId xmlns:a16="http://schemas.microsoft.com/office/drawing/2014/main" id="{5162BF8C-6016-425D-0664-9973BB5D105B}"/>
                    </a:ext>
                  </a:extLst>
                </p:cNvPr>
                <p:cNvSpPr>
                  <a:spLocks/>
                </p:cNvSpPr>
                <p:nvPr/>
              </p:nvSpPr>
              <p:spPr bwMode="auto">
                <a:xfrm>
                  <a:off x="4332" y="667"/>
                  <a:ext cx="47" cy="253"/>
                </a:xfrm>
                <a:custGeom>
                  <a:avLst/>
                  <a:gdLst>
                    <a:gd name="T0" fmla="*/ 40 w 48"/>
                    <a:gd name="T1" fmla="*/ 0 h 240"/>
                    <a:gd name="T2" fmla="*/ 0 w 48"/>
                    <a:gd name="T3" fmla="*/ 74 h 240"/>
                    <a:gd name="T4" fmla="*/ 0 w 48"/>
                    <a:gd name="T5" fmla="*/ 366 h 240"/>
                    <a:gd name="T6" fmla="*/ 40 w 48"/>
                    <a:gd name="T7" fmla="*/ 293 h 240"/>
                    <a:gd name="T8" fmla="*/ 40 w 48"/>
                    <a:gd name="T9" fmla="*/ 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40">
                      <a:moveTo>
                        <a:pt x="48" y="0"/>
                      </a:moveTo>
                      <a:lnTo>
                        <a:pt x="0" y="48"/>
                      </a:lnTo>
                      <a:lnTo>
                        <a:pt x="0" y="240"/>
                      </a:lnTo>
                      <a:lnTo>
                        <a:pt x="48" y="192"/>
                      </a:lnTo>
                      <a:lnTo>
                        <a:pt x="48" y="0"/>
                      </a:lnTo>
                      <a:close/>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535" name="Line 329">
                  <a:extLst>
                    <a:ext uri="{FF2B5EF4-FFF2-40B4-BE49-F238E27FC236}">
                      <a16:creationId xmlns:a16="http://schemas.microsoft.com/office/drawing/2014/main" id="{7BBFAB8F-7B6F-005F-2333-A8F0C3F7AC88}"/>
                    </a:ext>
                  </a:extLst>
                </p:cNvPr>
                <p:cNvSpPr>
                  <a:spLocks noChangeShapeType="1"/>
                </p:cNvSpPr>
                <p:nvPr/>
              </p:nvSpPr>
              <p:spPr bwMode="auto">
                <a:xfrm>
                  <a:off x="3770" y="661"/>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536" name="Line 330">
                  <a:extLst>
                    <a:ext uri="{FF2B5EF4-FFF2-40B4-BE49-F238E27FC236}">
                      <a16:creationId xmlns:a16="http://schemas.microsoft.com/office/drawing/2014/main" id="{341B5042-4143-94F4-EC6F-85F7A123D205}"/>
                    </a:ext>
                  </a:extLst>
                </p:cNvPr>
                <p:cNvSpPr>
                  <a:spLocks noChangeShapeType="1"/>
                </p:cNvSpPr>
                <p:nvPr/>
              </p:nvSpPr>
              <p:spPr bwMode="auto">
                <a:xfrm>
                  <a:off x="4372" y="661"/>
                  <a:ext cx="0" cy="2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99518" name="Group 331">
                <a:extLst>
                  <a:ext uri="{FF2B5EF4-FFF2-40B4-BE49-F238E27FC236}">
                    <a16:creationId xmlns:a16="http://schemas.microsoft.com/office/drawing/2014/main" id="{FADC7CA5-755F-143F-851D-3F7F94F248BB}"/>
                  </a:ext>
                </a:extLst>
              </p:cNvPr>
              <p:cNvGrpSpPr>
                <a:grpSpLocks/>
              </p:cNvGrpSpPr>
              <p:nvPr/>
            </p:nvGrpSpPr>
            <p:grpSpPr bwMode="auto">
              <a:xfrm>
                <a:off x="4032" y="3312"/>
                <a:ext cx="240" cy="262"/>
                <a:chOff x="3727" y="589"/>
                <a:chExt cx="468" cy="463"/>
              </a:xfrm>
            </p:grpSpPr>
            <p:sp>
              <p:nvSpPr>
                <p:cNvPr id="99525" name="Rectangle 332">
                  <a:extLst>
                    <a:ext uri="{FF2B5EF4-FFF2-40B4-BE49-F238E27FC236}">
                      <a16:creationId xmlns:a16="http://schemas.microsoft.com/office/drawing/2014/main" id="{A2720A2F-85CB-1CED-3A00-EC0EA16A6050}"/>
                    </a:ext>
                  </a:extLst>
                </p:cNvPr>
                <p:cNvSpPr>
                  <a:spLocks noChangeArrowheads="1"/>
                </p:cNvSpPr>
                <p:nvPr/>
              </p:nvSpPr>
              <p:spPr bwMode="auto">
                <a:xfrm>
                  <a:off x="3727" y="589"/>
                  <a:ext cx="468" cy="463"/>
                </a:xfrm>
                <a:prstGeom prst="rect">
                  <a:avLst/>
                </a:prstGeom>
                <a:gradFill rotWithShape="0">
                  <a:gsLst>
                    <a:gs pos="0">
                      <a:srgbClr val="1EBDCE"/>
                    </a:gs>
                    <a:gs pos="100000">
                      <a:schemeClr val="tx2"/>
                    </a:gs>
                  </a:gsLst>
                  <a:lin ang="18900000" scaled="1"/>
                </a:gradFill>
                <a:ln w="9525">
                  <a:miter lim="800000"/>
                  <a:headEnd/>
                  <a:tailEnd/>
                </a:ln>
                <a:effectLst/>
                <a:scene3d>
                  <a:camera prst="legacyObliqueTopRight"/>
                  <a:lightRig rig="legacyFlat4" dir="b"/>
                </a:scene3d>
                <a:sp3d extrusionH="430200" prstMaterial="legacyMatte">
                  <a:bevelT w="13500" h="13500" prst="angle"/>
                  <a:bevelB w="13500" h="13500" prst="angle"/>
                  <a:extrusionClr>
                    <a:schemeClr val="tx2"/>
                  </a:extrusionClr>
                  <a:contourClr>
                    <a:srgbClr val="1EBDCE"/>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26" name="Freeform 333">
                  <a:extLst>
                    <a:ext uri="{FF2B5EF4-FFF2-40B4-BE49-F238E27FC236}">
                      <a16:creationId xmlns:a16="http://schemas.microsoft.com/office/drawing/2014/main" id="{4C273286-408C-CF7B-28D2-77D1DE492906}"/>
                    </a:ext>
                  </a:extLst>
                </p:cNvPr>
                <p:cNvSpPr>
                  <a:spLocks/>
                </p:cNvSpPr>
                <p:nvPr/>
              </p:nvSpPr>
              <p:spPr bwMode="auto">
                <a:xfrm>
                  <a:off x="3762" y="655"/>
                  <a:ext cx="234" cy="353"/>
                </a:xfrm>
                <a:custGeom>
                  <a:avLst/>
                  <a:gdLst>
                    <a:gd name="T0" fmla="*/ 1 w 322"/>
                    <a:gd name="T1" fmla="*/ 0 h 402"/>
                    <a:gd name="T2" fmla="*/ 25 w 322"/>
                    <a:gd name="T3" fmla="*/ 61 h 402"/>
                    <a:gd name="T4" fmla="*/ 0 w 322"/>
                    <a:gd name="T5" fmla="*/ 142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9527" name="Freeform 334">
                  <a:extLst>
                    <a:ext uri="{FF2B5EF4-FFF2-40B4-BE49-F238E27FC236}">
                      <a16:creationId xmlns:a16="http://schemas.microsoft.com/office/drawing/2014/main" id="{1C3145D8-C183-60D5-AEDD-8FCF5DD76F3D}"/>
                    </a:ext>
                  </a:extLst>
                </p:cNvPr>
                <p:cNvSpPr>
                  <a:spLocks/>
                </p:cNvSpPr>
                <p:nvPr/>
              </p:nvSpPr>
              <p:spPr bwMode="auto">
                <a:xfrm flipH="1">
                  <a:off x="3951" y="648"/>
                  <a:ext cx="225" cy="359"/>
                </a:xfrm>
                <a:custGeom>
                  <a:avLst/>
                  <a:gdLst>
                    <a:gd name="T0" fmla="*/ 1 w 322"/>
                    <a:gd name="T1" fmla="*/ 0 h 402"/>
                    <a:gd name="T2" fmla="*/ 19 w 322"/>
                    <a:gd name="T3" fmla="*/ 71 h 402"/>
                    <a:gd name="T4" fmla="*/ 0 w 322"/>
                    <a:gd name="T5" fmla="*/ 163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3810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9528" name="Freeform 335">
                  <a:extLst>
                    <a:ext uri="{FF2B5EF4-FFF2-40B4-BE49-F238E27FC236}">
                      <a16:creationId xmlns:a16="http://schemas.microsoft.com/office/drawing/2014/main" id="{8C180065-0045-978B-D43A-A8E4B9A6935A}"/>
                    </a:ext>
                  </a:extLst>
                </p:cNvPr>
                <p:cNvSpPr>
                  <a:spLocks/>
                </p:cNvSpPr>
                <p:nvPr/>
              </p:nvSpPr>
              <p:spPr bwMode="auto">
                <a:xfrm>
                  <a:off x="3952" y="825"/>
                  <a:ext cx="38" cy="42"/>
                </a:xfrm>
                <a:custGeom>
                  <a:avLst/>
                  <a:gdLst>
                    <a:gd name="T0" fmla="*/ 38 w 38"/>
                    <a:gd name="T1" fmla="*/ 0 h 42"/>
                    <a:gd name="T2" fmla="*/ 19 w 38"/>
                    <a:gd name="T3" fmla="*/ 24 h 42"/>
                    <a:gd name="T4" fmla="*/ 0 w 38"/>
                    <a:gd name="T5" fmla="*/ 42 h 42"/>
                    <a:gd name="T6" fmla="*/ 0 60000 65536"/>
                    <a:gd name="T7" fmla="*/ 0 60000 65536"/>
                    <a:gd name="T8" fmla="*/ 0 60000 65536"/>
                  </a:gdLst>
                  <a:ahLst/>
                  <a:cxnLst>
                    <a:cxn ang="T6">
                      <a:pos x="T0" y="T1"/>
                    </a:cxn>
                    <a:cxn ang="T7">
                      <a:pos x="T2" y="T3"/>
                    </a:cxn>
                    <a:cxn ang="T8">
                      <a:pos x="T4" y="T5"/>
                    </a:cxn>
                  </a:cxnLst>
                  <a:rect l="0" t="0" r="r" b="b"/>
                  <a:pathLst>
                    <a:path w="38" h="42">
                      <a:moveTo>
                        <a:pt x="38" y="0"/>
                      </a:moveTo>
                      <a:cubicBezTo>
                        <a:pt x="35" y="4"/>
                        <a:pt x="25" y="17"/>
                        <a:pt x="19" y="24"/>
                      </a:cubicBezTo>
                      <a:cubicBezTo>
                        <a:pt x="13" y="31"/>
                        <a:pt x="4" y="38"/>
                        <a:pt x="0" y="42"/>
                      </a:cubicBezTo>
                    </a:path>
                  </a:pathLst>
                </a:custGeom>
                <a:noFill/>
                <a:ln w="38100" cap="flat" cmpd="sng">
                  <a:solidFill>
                    <a:schemeClr val="bg1"/>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grpSp>
            <p:nvGrpSpPr>
              <p:cNvPr id="99519" name="Group 336">
                <a:extLst>
                  <a:ext uri="{FF2B5EF4-FFF2-40B4-BE49-F238E27FC236}">
                    <a16:creationId xmlns:a16="http://schemas.microsoft.com/office/drawing/2014/main" id="{59EA69E7-0200-5DFB-551D-C23712055490}"/>
                  </a:ext>
                </a:extLst>
              </p:cNvPr>
              <p:cNvGrpSpPr>
                <a:grpSpLocks/>
              </p:cNvGrpSpPr>
              <p:nvPr/>
            </p:nvGrpSpPr>
            <p:grpSpPr bwMode="auto">
              <a:xfrm>
                <a:off x="4128" y="3600"/>
                <a:ext cx="276" cy="166"/>
                <a:chOff x="2064" y="1488"/>
                <a:chExt cx="276" cy="166"/>
              </a:xfrm>
            </p:grpSpPr>
            <p:sp>
              <p:nvSpPr>
                <p:cNvPr id="99522" name="Line 337">
                  <a:extLst>
                    <a:ext uri="{FF2B5EF4-FFF2-40B4-BE49-F238E27FC236}">
                      <a16:creationId xmlns:a16="http://schemas.microsoft.com/office/drawing/2014/main" id="{60B7FB02-A384-D48C-FD4C-17431BC8D609}"/>
                    </a:ext>
                  </a:extLst>
                </p:cNvPr>
                <p:cNvSpPr>
                  <a:spLocks noChangeShapeType="1"/>
                </p:cNvSpPr>
                <p:nvPr/>
              </p:nvSpPr>
              <p:spPr bwMode="auto">
                <a:xfrm>
                  <a:off x="2112" y="148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523" name="Line 338">
                  <a:extLst>
                    <a:ext uri="{FF2B5EF4-FFF2-40B4-BE49-F238E27FC236}">
                      <a16:creationId xmlns:a16="http://schemas.microsoft.com/office/drawing/2014/main" id="{13F978C4-74C4-51A4-5903-1BEB2D58B8B8}"/>
                    </a:ext>
                  </a:extLst>
                </p:cNvPr>
                <p:cNvSpPr>
                  <a:spLocks noChangeShapeType="1"/>
                </p:cNvSpPr>
                <p:nvPr/>
              </p:nvSpPr>
              <p:spPr bwMode="auto">
                <a:xfrm>
                  <a:off x="2064" y="153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524" name="Text Box 339">
                  <a:extLst>
                    <a:ext uri="{FF2B5EF4-FFF2-40B4-BE49-F238E27FC236}">
                      <a16:creationId xmlns:a16="http://schemas.microsoft.com/office/drawing/2014/main" id="{7E4DCB32-BBC0-9BC0-817F-AD33177AD4AF}"/>
                    </a:ext>
                  </a:extLst>
                </p:cNvPr>
                <p:cNvSpPr txBox="1">
                  <a:spLocks noChangeArrowheads="1"/>
                </p:cNvSpPr>
                <p:nvPr/>
              </p:nvSpPr>
              <p:spPr bwMode="auto">
                <a:xfrm>
                  <a:off x="2111" y="1488"/>
                  <a:ext cx="229"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Mc</a:t>
                  </a:r>
                </a:p>
              </p:txBody>
            </p:sp>
          </p:grpSp>
          <p:sp>
            <p:nvSpPr>
              <p:cNvPr id="99520" name="Text Box 340">
                <a:extLst>
                  <a:ext uri="{FF2B5EF4-FFF2-40B4-BE49-F238E27FC236}">
                    <a16:creationId xmlns:a16="http://schemas.microsoft.com/office/drawing/2014/main" id="{3ABA4739-388E-0E18-7E6C-602F7A314DAA}"/>
                  </a:ext>
                </a:extLst>
              </p:cNvPr>
              <p:cNvSpPr txBox="1">
                <a:spLocks noChangeArrowheads="1"/>
              </p:cNvSpPr>
              <p:nvPr/>
            </p:nvSpPr>
            <p:spPr bwMode="auto">
              <a:xfrm>
                <a:off x="4023" y="3792"/>
                <a:ext cx="35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MGCF</a:t>
                </a:r>
              </a:p>
            </p:txBody>
          </p:sp>
          <p:sp>
            <p:nvSpPr>
              <p:cNvPr id="99521" name="Text Box 341">
                <a:extLst>
                  <a:ext uri="{FF2B5EF4-FFF2-40B4-BE49-F238E27FC236}">
                    <a16:creationId xmlns:a16="http://schemas.microsoft.com/office/drawing/2014/main" id="{7870774E-E4DA-5D31-38BC-BAB6C3EF40C3}"/>
                  </a:ext>
                </a:extLst>
              </p:cNvPr>
              <p:cNvSpPr txBox="1">
                <a:spLocks noChangeArrowheads="1"/>
              </p:cNvSpPr>
              <p:nvPr/>
            </p:nvSpPr>
            <p:spPr bwMode="auto">
              <a:xfrm>
                <a:off x="4331" y="3168"/>
                <a:ext cx="437"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IM-MGW</a:t>
                </a:r>
              </a:p>
            </p:txBody>
          </p:sp>
        </p:grpSp>
        <p:grpSp>
          <p:nvGrpSpPr>
            <p:cNvPr id="99441" name="Group 342">
              <a:extLst>
                <a:ext uri="{FF2B5EF4-FFF2-40B4-BE49-F238E27FC236}">
                  <a16:creationId xmlns:a16="http://schemas.microsoft.com/office/drawing/2014/main" id="{B3EAE133-82D0-3874-83FC-7C0921BAD596}"/>
                </a:ext>
              </a:extLst>
            </p:cNvPr>
            <p:cNvGrpSpPr>
              <a:grpSpLocks/>
            </p:cNvGrpSpPr>
            <p:nvPr/>
          </p:nvGrpSpPr>
          <p:grpSpPr bwMode="auto">
            <a:xfrm>
              <a:off x="2954" y="2880"/>
              <a:ext cx="1078" cy="1029"/>
              <a:chOff x="2954" y="2880"/>
              <a:chExt cx="1078" cy="1029"/>
            </a:xfrm>
          </p:grpSpPr>
          <p:sp>
            <p:nvSpPr>
              <p:cNvPr id="99494" name="Line 343">
                <a:extLst>
                  <a:ext uri="{FF2B5EF4-FFF2-40B4-BE49-F238E27FC236}">
                    <a16:creationId xmlns:a16="http://schemas.microsoft.com/office/drawing/2014/main" id="{CB08A0A8-BAE8-8EF4-D1F5-E748229A305F}"/>
                  </a:ext>
                </a:extLst>
              </p:cNvPr>
              <p:cNvSpPr>
                <a:spLocks noChangeShapeType="1"/>
              </p:cNvSpPr>
              <p:nvPr/>
            </p:nvSpPr>
            <p:spPr bwMode="auto">
              <a:xfrm flipH="1">
                <a:off x="3168" y="2880"/>
                <a:ext cx="864" cy="624"/>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sp>
            <p:nvSpPr>
              <p:cNvPr id="99495" name="Line 344">
                <a:extLst>
                  <a:ext uri="{FF2B5EF4-FFF2-40B4-BE49-F238E27FC236}">
                    <a16:creationId xmlns:a16="http://schemas.microsoft.com/office/drawing/2014/main" id="{6A565D65-9EC5-C127-D416-43DC35479395}"/>
                  </a:ext>
                </a:extLst>
              </p:cNvPr>
              <p:cNvSpPr>
                <a:spLocks noChangeShapeType="1"/>
              </p:cNvSpPr>
              <p:nvPr/>
            </p:nvSpPr>
            <p:spPr bwMode="auto">
              <a:xfrm>
                <a:off x="3168" y="3648"/>
                <a:ext cx="288" cy="192"/>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496" name="Text Box 345">
                <a:extLst>
                  <a:ext uri="{FF2B5EF4-FFF2-40B4-BE49-F238E27FC236}">
                    <a16:creationId xmlns:a16="http://schemas.microsoft.com/office/drawing/2014/main" id="{3936009F-0DE5-C6CA-31EE-42C91B6EFE6C}"/>
                  </a:ext>
                </a:extLst>
              </p:cNvPr>
              <p:cNvSpPr txBox="1">
                <a:spLocks noChangeArrowheads="1"/>
              </p:cNvSpPr>
              <p:nvPr/>
            </p:nvSpPr>
            <p:spPr bwMode="auto">
              <a:xfrm>
                <a:off x="2954" y="3744"/>
                <a:ext cx="290"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MRF</a:t>
                </a:r>
              </a:p>
            </p:txBody>
          </p:sp>
          <p:grpSp>
            <p:nvGrpSpPr>
              <p:cNvPr id="99497" name="Group 346">
                <a:extLst>
                  <a:ext uri="{FF2B5EF4-FFF2-40B4-BE49-F238E27FC236}">
                    <a16:creationId xmlns:a16="http://schemas.microsoft.com/office/drawing/2014/main" id="{CB9B4D75-EFF4-7750-8398-4A8F85CB3FE5}"/>
                  </a:ext>
                </a:extLst>
              </p:cNvPr>
              <p:cNvGrpSpPr>
                <a:grpSpLocks/>
              </p:cNvGrpSpPr>
              <p:nvPr/>
            </p:nvGrpSpPr>
            <p:grpSpPr bwMode="auto">
              <a:xfrm>
                <a:off x="3024" y="3394"/>
                <a:ext cx="156" cy="303"/>
                <a:chOff x="3024" y="3394"/>
                <a:chExt cx="156" cy="303"/>
              </a:xfrm>
            </p:grpSpPr>
            <p:sp>
              <p:nvSpPr>
                <p:cNvPr id="61787" name="AutoShape 347">
                  <a:extLst>
                    <a:ext uri="{FF2B5EF4-FFF2-40B4-BE49-F238E27FC236}">
                      <a16:creationId xmlns:a16="http://schemas.microsoft.com/office/drawing/2014/main" id="{A44D2CB9-44C9-C128-17CC-AD55440729A7}"/>
                    </a:ext>
                  </a:extLst>
                </p:cNvPr>
                <p:cNvSpPr>
                  <a:spLocks noChangeArrowheads="1"/>
                </p:cNvSpPr>
                <p:nvPr/>
              </p:nvSpPr>
              <p:spPr bwMode="auto">
                <a:xfrm>
                  <a:off x="3024" y="3394"/>
                  <a:ext cx="156" cy="290"/>
                </a:xfrm>
                <a:prstGeom prst="cube">
                  <a:avLst>
                    <a:gd name="adj" fmla="val 25000"/>
                  </a:avLst>
                </a:prstGeom>
                <a:gradFill rotWithShape="0">
                  <a:gsLst>
                    <a:gs pos="0">
                      <a:schemeClr val="tx2"/>
                    </a:gs>
                    <a:gs pos="100000">
                      <a:schemeClr val="tx2">
                        <a:gamma/>
                        <a:tint val="45490"/>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defRPr/>
                  </a:pPr>
                  <a:endParaRPr lang="en-US"/>
                </a:p>
              </p:txBody>
            </p:sp>
            <p:grpSp>
              <p:nvGrpSpPr>
                <p:cNvPr id="99499" name="Group 348">
                  <a:extLst>
                    <a:ext uri="{FF2B5EF4-FFF2-40B4-BE49-F238E27FC236}">
                      <a16:creationId xmlns:a16="http://schemas.microsoft.com/office/drawing/2014/main" id="{1A46428F-EE1F-583F-8E65-E62A0A1EF1D5}"/>
                    </a:ext>
                  </a:extLst>
                </p:cNvPr>
                <p:cNvGrpSpPr>
                  <a:grpSpLocks/>
                </p:cNvGrpSpPr>
                <p:nvPr/>
              </p:nvGrpSpPr>
              <p:grpSpPr bwMode="auto">
                <a:xfrm>
                  <a:off x="3045" y="3420"/>
                  <a:ext cx="81" cy="277"/>
                  <a:chOff x="1032" y="2672"/>
                  <a:chExt cx="216" cy="724"/>
                </a:xfrm>
              </p:grpSpPr>
              <p:sp>
                <p:nvSpPr>
                  <p:cNvPr id="99500" name="Rectangle 349">
                    <a:extLst>
                      <a:ext uri="{FF2B5EF4-FFF2-40B4-BE49-F238E27FC236}">
                        <a16:creationId xmlns:a16="http://schemas.microsoft.com/office/drawing/2014/main" id="{274AC905-AC5C-49D8-501F-839AF1993559}"/>
                      </a:ext>
                    </a:extLst>
                  </p:cNvPr>
                  <p:cNvSpPr>
                    <a:spLocks noChangeArrowheads="1"/>
                  </p:cNvSpPr>
                  <p:nvPr/>
                </p:nvSpPr>
                <p:spPr bwMode="auto">
                  <a:xfrm>
                    <a:off x="1032" y="26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01" name="Rectangle 350">
                    <a:extLst>
                      <a:ext uri="{FF2B5EF4-FFF2-40B4-BE49-F238E27FC236}">
                        <a16:creationId xmlns:a16="http://schemas.microsoft.com/office/drawing/2014/main" id="{2EF18A8D-5AE4-413F-F5A9-F5BB28464246}"/>
                      </a:ext>
                    </a:extLst>
                  </p:cNvPr>
                  <p:cNvSpPr>
                    <a:spLocks noChangeArrowheads="1"/>
                  </p:cNvSpPr>
                  <p:nvPr/>
                </p:nvSpPr>
                <p:spPr bwMode="auto">
                  <a:xfrm>
                    <a:off x="1032" y="27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502" name="Line 351">
                    <a:extLst>
                      <a:ext uri="{FF2B5EF4-FFF2-40B4-BE49-F238E27FC236}">
                        <a16:creationId xmlns:a16="http://schemas.microsoft.com/office/drawing/2014/main" id="{BFF5DB41-38B2-AD88-F8DD-9B61C5D58271}"/>
                      </a:ext>
                    </a:extLst>
                  </p:cNvPr>
                  <p:cNvSpPr>
                    <a:spLocks noChangeShapeType="1"/>
                  </p:cNvSpPr>
                  <p:nvPr/>
                </p:nvSpPr>
                <p:spPr bwMode="auto">
                  <a:xfrm>
                    <a:off x="1032" y="321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03" name="Line 352">
                    <a:extLst>
                      <a:ext uri="{FF2B5EF4-FFF2-40B4-BE49-F238E27FC236}">
                        <a16:creationId xmlns:a16="http://schemas.microsoft.com/office/drawing/2014/main" id="{09F8E7D2-3755-34DA-E7E4-C5F2286EB4D6}"/>
                      </a:ext>
                    </a:extLst>
                  </p:cNvPr>
                  <p:cNvSpPr>
                    <a:spLocks noChangeShapeType="1"/>
                  </p:cNvSpPr>
                  <p:nvPr/>
                </p:nvSpPr>
                <p:spPr bwMode="auto">
                  <a:xfrm>
                    <a:off x="1032" y="3252"/>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04" name="Line 353">
                    <a:extLst>
                      <a:ext uri="{FF2B5EF4-FFF2-40B4-BE49-F238E27FC236}">
                        <a16:creationId xmlns:a16="http://schemas.microsoft.com/office/drawing/2014/main" id="{F77A9E9F-FE59-C42B-D104-35078CA1D161}"/>
                      </a:ext>
                    </a:extLst>
                  </p:cNvPr>
                  <p:cNvSpPr>
                    <a:spLocks noChangeShapeType="1"/>
                  </p:cNvSpPr>
                  <p:nvPr/>
                </p:nvSpPr>
                <p:spPr bwMode="auto">
                  <a:xfrm>
                    <a:off x="1032" y="3288"/>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05" name="Line 354">
                    <a:extLst>
                      <a:ext uri="{FF2B5EF4-FFF2-40B4-BE49-F238E27FC236}">
                        <a16:creationId xmlns:a16="http://schemas.microsoft.com/office/drawing/2014/main" id="{20C045B4-E97D-D3BF-A9A4-5C6392D8F022}"/>
                      </a:ext>
                    </a:extLst>
                  </p:cNvPr>
                  <p:cNvSpPr>
                    <a:spLocks noChangeShapeType="1"/>
                  </p:cNvSpPr>
                  <p:nvPr/>
                </p:nvSpPr>
                <p:spPr bwMode="auto">
                  <a:xfrm>
                    <a:off x="1032" y="3324"/>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06" name="Line 355">
                    <a:extLst>
                      <a:ext uri="{FF2B5EF4-FFF2-40B4-BE49-F238E27FC236}">
                        <a16:creationId xmlns:a16="http://schemas.microsoft.com/office/drawing/2014/main" id="{A8EE8959-5041-1481-E5C4-2892C625094C}"/>
                      </a:ext>
                    </a:extLst>
                  </p:cNvPr>
                  <p:cNvSpPr>
                    <a:spLocks noChangeShapeType="1"/>
                  </p:cNvSpPr>
                  <p:nvPr/>
                </p:nvSpPr>
                <p:spPr bwMode="auto">
                  <a:xfrm>
                    <a:off x="1032" y="3360"/>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507" name="Line 356">
                    <a:extLst>
                      <a:ext uri="{FF2B5EF4-FFF2-40B4-BE49-F238E27FC236}">
                        <a16:creationId xmlns:a16="http://schemas.microsoft.com/office/drawing/2014/main" id="{C96A6B58-DE34-022D-4B18-022CA8166F63}"/>
                      </a:ext>
                    </a:extLst>
                  </p:cNvPr>
                  <p:cNvSpPr>
                    <a:spLocks noChangeShapeType="1"/>
                  </p:cNvSpPr>
                  <p:nvPr/>
                </p:nvSpPr>
                <p:spPr bwMode="auto">
                  <a:xfrm>
                    <a:off x="1032" y="339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grpSp>
        </p:grpSp>
        <p:grpSp>
          <p:nvGrpSpPr>
            <p:cNvPr id="99442" name="Group 357">
              <a:extLst>
                <a:ext uri="{FF2B5EF4-FFF2-40B4-BE49-F238E27FC236}">
                  <a16:creationId xmlns:a16="http://schemas.microsoft.com/office/drawing/2014/main" id="{5705A183-C3EF-4FF4-F833-33245AB08037}"/>
                </a:ext>
              </a:extLst>
            </p:cNvPr>
            <p:cNvGrpSpPr>
              <a:grpSpLocks/>
            </p:cNvGrpSpPr>
            <p:nvPr/>
          </p:nvGrpSpPr>
          <p:grpSpPr bwMode="auto">
            <a:xfrm>
              <a:off x="3120" y="2352"/>
              <a:ext cx="960" cy="1894"/>
              <a:chOff x="3120" y="2352"/>
              <a:chExt cx="960" cy="1894"/>
            </a:xfrm>
          </p:grpSpPr>
          <p:sp>
            <p:nvSpPr>
              <p:cNvPr id="99473" name="Freeform 358">
                <a:extLst>
                  <a:ext uri="{FF2B5EF4-FFF2-40B4-BE49-F238E27FC236}">
                    <a16:creationId xmlns:a16="http://schemas.microsoft.com/office/drawing/2014/main" id="{4C13ED55-FF30-BF02-A1FC-DF7D69E66F45}"/>
                  </a:ext>
                </a:extLst>
              </p:cNvPr>
              <p:cNvSpPr>
                <a:spLocks/>
              </p:cNvSpPr>
              <p:nvPr/>
            </p:nvSpPr>
            <p:spPr bwMode="auto">
              <a:xfrm>
                <a:off x="3648" y="3332"/>
                <a:ext cx="117" cy="249"/>
              </a:xfrm>
              <a:custGeom>
                <a:avLst/>
                <a:gdLst>
                  <a:gd name="T0" fmla="*/ 1536 w 1536"/>
                  <a:gd name="T1" fmla="*/ 0 h 864"/>
                  <a:gd name="T2" fmla="*/ 1536 w 1536"/>
                  <a:gd name="T3" fmla="*/ 864 h 864"/>
                  <a:gd name="T4" fmla="*/ 0 w 1536"/>
                  <a:gd name="T5" fmla="*/ 864 h 864"/>
                  <a:gd name="T6" fmla="*/ 0 60000 65536"/>
                  <a:gd name="T7" fmla="*/ 0 60000 65536"/>
                  <a:gd name="T8" fmla="*/ 0 60000 65536"/>
                </a:gdLst>
                <a:ahLst/>
                <a:cxnLst>
                  <a:cxn ang="T6">
                    <a:pos x="T0" y="T1"/>
                  </a:cxn>
                  <a:cxn ang="T7">
                    <a:pos x="T2" y="T3"/>
                  </a:cxn>
                  <a:cxn ang="T8">
                    <a:pos x="T4" y="T5"/>
                  </a:cxn>
                </a:cxnLst>
                <a:rect l="0" t="0" r="r" b="b"/>
                <a:pathLst>
                  <a:path w="1536" h="864">
                    <a:moveTo>
                      <a:pt x="1536" y="0"/>
                    </a:moveTo>
                    <a:lnTo>
                      <a:pt x="1536" y="864"/>
                    </a:lnTo>
                    <a:lnTo>
                      <a:pt x="0" y="864"/>
                    </a:lnTo>
                  </a:path>
                </a:pathLst>
              </a:custGeom>
              <a:noFill/>
              <a:ln w="9525" cap="flat" cmpd="sng">
                <a:solidFill>
                  <a:srgbClr val="1EBDC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474" name="Line 359">
                <a:extLst>
                  <a:ext uri="{FF2B5EF4-FFF2-40B4-BE49-F238E27FC236}">
                    <a16:creationId xmlns:a16="http://schemas.microsoft.com/office/drawing/2014/main" id="{2BD6D70D-51F0-8FDE-377B-5620E7D310D4}"/>
                  </a:ext>
                </a:extLst>
              </p:cNvPr>
              <p:cNvSpPr>
                <a:spLocks noChangeShapeType="1"/>
              </p:cNvSpPr>
              <p:nvPr/>
            </p:nvSpPr>
            <p:spPr bwMode="auto">
              <a:xfrm flipV="1">
                <a:off x="3648" y="3744"/>
                <a:ext cx="384" cy="96"/>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475" name="Line 360">
                <a:extLst>
                  <a:ext uri="{FF2B5EF4-FFF2-40B4-BE49-F238E27FC236}">
                    <a16:creationId xmlns:a16="http://schemas.microsoft.com/office/drawing/2014/main" id="{27C9F7B2-3ECE-60E9-5FC2-FEDF2771F08D}"/>
                  </a:ext>
                </a:extLst>
              </p:cNvPr>
              <p:cNvSpPr>
                <a:spLocks noChangeShapeType="1"/>
              </p:cNvSpPr>
              <p:nvPr/>
            </p:nvSpPr>
            <p:spPr bwMode="auto">
              <a:xfrm flipV="1">
                <a:off x="3600" y="2928"/>
                <a:ext cx="480" cy="720"/>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476" name="Line 361">
                <a:extLst>
                  <a:ext uri="{FF2B5EF4-FFF2-40B4-BE49-F238E27FC236}">
                    <a16:creationId xmlns:a16="http://schemas.microsoft.com/office/drawing/2014/main" id="{56E11AD6-758F-F68B-4FFE-7E68A0E862EF}"/>
                  </a:ext>
                </a:extLst>
              </p:cNvPr>
              <p:cNvSpPr>
                <a:spLocks noChangeShapeType="1"/>
              </p:cNvSpPr>
              <p:nvPr/>
            </p:nvSpPr>
            <p:spPr bwMode="auto">
              <a:xfrm>
                <a:off x="3120" y="2352"/>
                <a:ext cx="432" cy="1296"/>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sp>
            <p:nvSpPr>
              <p:cNvPr id="99477" name="Text Box 362">
                <a:extLst>
                  <a:ext uri="{FF2B5EF4-FFF2-40B4-BE49-F238E27FC236}">
                    <a16:creationId xmlns:a16="http://schemas.microsoft.com/office/drawing/2014/main" id="{AC928BE8-EC1E-1E7D-ACAB-DB967177E952}"/>
                  </a:ext>
                </a:extLst>
              </p:cNvPr>
              <p:cNvSpPr txBox="1">
                <a:spLocks noChangeArrowheads="1"/>
              </p:cNvSpPr>
              <p:nvPr/>
            </p:nvSpPr>
            <p:spPr bwMode="auto">
              <a:xfrm>
                <a:off x="3406" y="4080"/>
                <a:ext cx="33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CSCF</a:t>
                </a:r>
              </a:p>
            </p:txBody>
          </p:sp>
          <p:grpSp>
            <p:nvGrpSpPr>
              <p:cNvPr id="99478" name="Group 363">
                <a:extLst>
                  <a:ext uri="{FF2B5EF4-FFF2-40B4-BE49-F238E27FC236}">
                    <a16:creationId xmlns:a16="http://schemas.microsoft.com/office/drawing/2014/main" id="{95B8F15D-D15A-2642-5B6B-9F76FB330453}"/>
                  </a:ext>
                </a:extLst>
              </p:cNvPr>
              <p:cNvGrpSpPr>
                <a:grpSpLocks/>
              </p:cNvGrpSpPr>
              <p:nvPr/>
            </p:nvGrpSpPr>
            <p:grpSpPr bwMode="auto">
              <a:xfrm>
                <a:off x="3733" y="3648"/>
                <a:ext cx="232" cy="192"/>
                <a:chOff x="1604" y="1440"/>
                <a:chExt cx="232" cy="192"/>
              </a:xfrm>
            </p:grpSpPr>
            <p:sp>
              <p:nvSpPr>
                <p:cNvPr id="99492" name="Text Box 364">
                  <a:extLst>
                    <a:ext uri="{FF2B5EF4-FFF2-40B4-BE49-F238E27FC236}">
                      <a16:creationId xmlns:a16="http://schemas.microsoft.com/office/drawing/2014/main" id="{C64DF0F7-C867-03CB-5155-0BE0E5A871C2}"/>
                    </a:ext>
                  </a:extLst>
                </p:cNvPr>
                <p:cNvSpPr txBox="1">
                  <a:spLocks noChangeArrowheads="1"/>
                </p:cNvSpPr>
                <p:nvPr/>
              </p:nvSpPr>
              <p:spPr bwMode="auto">
                <a:xfrm>
                  <a:off x="1604" y="1440"/>
                  <a:ext cx="23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Mg</a:t>
                  </a:r>
                </a:p>
              </p:txBody>
            </p:sp>
            <p:sp>
              <p:nvSpPr>
                <p:cNvPr id="99493" name="Line 365">
                  <a:extLst>
                    <a:ext uri="{FF2B5EF4-FFF2-40B4-BE49-F238E27FC236}">
                      <a16:creationId xmlns:a16="http://schemas.microsoft.com/office/drawing/2014/main" id="{57E8EB87-60F5-F4A0-2F30-09D57811290C}"/>
                    </a:ext>
                  </a:extLst>
                </p:cNvPr>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IN"/>
                </a:p>
              </p:txBody>
            </p:sp>
          </p:grpSp>
          <p:sp>
            <p:nvSpPr>
              <p:cNvPr id="99479" name="Text Box 366">
                <a:extLst>
                  <a:ext uri="{FF2B5EF4-FFF2-40B4-BE49-F238E27FC236}">
                    <a16:creationId xmlns:a16="http://schemas.microsoft.com/office/drawing/2014/main" id="{F43D5BA1-F60E-F597-2314-F32C9647CC30}"/>
                  </a:ext>
                </a:extLst>
              </p:cNvPr>
              <p:cNvSpPr txBox="1">
                <a:spLocks noChangeArrowheads="1"/>
              </p:cNvSpPr>
              <p:nvPr/>
            </p:nvSpPr>
            <p:spPr bwMode="auto">
              <a:xfrm>
                <a:off x="3359" y="3359"/>
                <a:ext cx="22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000" b="1">
                    <a:latin typeface="Arial" panose="020B0604020202020204" pitchFamily="34" charset="0"/>
                  </a:rPr>
                  <a:t>Gs</a:t>
                </a:r>
              </a:p>
            </p:txBody>
          </p:sp>
          <p:sp>
            <p:nvSpPr>
              <p:cNvPr id="99480" name="Line 367">
                <a:extLst>
                  <a:ext uri="{FF2B5EF4-FFF2-40B4-BE49-F238E27FC236}">
                    <a16:creationId xmlns:a16="http://schemas.microsoft.com/office/drawing/2014/main" id="{78F3B0A8-3943-FC97-58A3-180FF3593F91}"/>
                  </a:ext>
                </a:extLst>
              </p:cNvPr>
              <p:cNvSpPr>
                <a:spLocks noChangeShapeType="1"/>
              </p:cNvSpPr>
              <p:nvPr/>
            </p:nvSpPr>
            <p:spPr bwMode="auto">
              <a:xfrm>
                <a:off x="3456" y="350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IN"/>
              </a:p>
            </p:txBody>
          </p:sp>
          <p:grpSp>
            <p:nvGrpSpPr>
              <p:cNvPr id="99481" name="Group 368">
                <a:extLst>
                  <a:ext uri="{FF2B5EF4-FFF2-40B4-BE49-F238E27FC236}">
                    <a16:creationId xmlns:a16="http://schemas.microsoft.com/office/drawing/2014/main" id="{0DF37AA0-1CE5-1494-241B-31AB22438F87}"/>
                  </a:ext>
                </a:extLst>
              </p:cNvPr>
              <p:cNvGrpSpPr>
                <a:grpSpLocks/>
              </p:cNvGrpSpPr>
              <p:nvPr/>
            </p:nvGrpSpPr>
            <p:grpSpPr bwMode="auto">
              <a:xfrm>
                <a:off x="3456" y="3684"/>
                <a:ext cx="204" cy="302"/>
                <a:chOff x="3456" y="3684"/>
                <a:chExt cx="204" cy="302"/>
              </a:xfrm>
            </p:grpSpPr>
            <p:sp>
              <p:nvSpPr>
                <p:cNvPr id="61809" name="AutoShape 369">
                  <a:extLst>
                    <a:ext uri="{FF2B5EF4-FFF2-40B4-BE49-F238E27FC236}">
                      <a16:creationId xmlns:a16="http://schemas.microsoft.com/office/drawing/2014/main" id="{A0412623-AC2E-BF1D-395B-5F19F0B6D9BF}"/>
                    </a:ext>
                  </a:extLst>
                </p:cNvPr>
                <p:cNvSpPr>
                  <a:spLocks noChangeArrowheads="1"/>
                </p:cNvSpPr>
                <p:nvPr/>
              </p:nvSpPr>
              <p:spPr bwMode="auto">
                <a:xfrm>
                  <a:off x="3456" y="3684"/>
                  <a:ext cx="204" cy="302"/>
                </a:xfrm>
                <a:prstGeom prst="cube">
                  <a:avLst>
                    <a:gd name="adj" fmla="val 25000"/>
                  </a:avLst>
                </a:prstGeom>
                <a:gradFill rotWithShape="0">
                  <a:gsLst>
                    <a:gs pos="0">
                      <a:schemeClr val="tx2"/>
                    </a:gs>
                    <a:gs pos="100000">
                      <a:schemeClr val="tx2">
                        <a:gamma/>
                        <a:tint val="45490"/>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defRPr/>
                  </a:pPr>
                  <a:endParaRPr lang="en-US"/>
                </a:p>
              </p:txBody>
            </p:sp>
            <p:grpSp>
              <p:nvGrpSpPr>
                <p:cNvPr id="99483" name="Group 370">
                  <a:extLst>
                    <a:ext uri="{FF2B5EF4-FFF2-40B4-BE49-F238E27FC236}">
                      <a16:creationId xmlns:a16="http://schemas.microsoft.com/office/drawing/2014/main" id="{D0F76ED5-68B4-AD6D-A95D-3040A011B3BD}"/>
                    </a:ext>
                  </a:extLst>
                </p:cNvPr>
                <p:cNvGrpSpPr>
                  <a:grpSpLocks/>
                </p:cNvGrpSpPr>
                <p:nvPr/>
              </p:nvGrpSpPr>
              <p:grpSpPr bwMode="auto">
                <a:xfrm>
                  <a:off x="3483" y="3708"/>
                  <a:ext cx="106" cy="277"/>
                  <a:chOff x="1032" y="2672"/>
                  <a:chExt cx="216" cy="724"/>
                </a:xfrm>
              </p:grpSpPr>
              <p:sp>
                <p:nvSpPr>
                  <p:cNvPr id="99484" name="Rectangle 371">
                    <a:extLst>
                      <a:ext uri="{FF2B5EF4-FFF2-40B4-BE49-F238E27FC236}">
                        <a16:creationId xmlns:a16="http://schemas.microsoft.com/office/drawing/2014/main" id="{844E34F5-B5E5-B50D-5923-18052815C148}"/>
                      </a:ext>
                    </a:extLst>
                  </p:cNvPr>
                  <p:cNvSpPr>
                    <a:spLocks noChangeArrowheads="1"/>
                  </p:cNvSpPr>
                  <p:nvPr/>
                </p:nvSpPr>
                <p:spPr bwMode="auto">
                  <a:xfrm>
                    <a:off x="1032" y="26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485" name="Rectangle 372">
                    <a:extLst>
                      <a:ext uri="{FF2B5EF4-FFF2-40B4-BE49-F238E27FC236}">
                        <a16:creationId xmlns:a16="http://schemas.microsoft.com/office/drawing/2014/main" id="{C841A9F2-4888-6D9C-66F8-9A3A554045E9}"/>
                      </a:ext>
                    </a:extLst>
                  </p:cNvPr>
                  <p:cNvSpPr>
                    <a:spLocks noChangeArrowheads="1"/>
                  </p:cNvSpPr>
                  <p:nvPr/>
                </p:nvSpPr>
                <p:spPr bwMode="auto">
                  <a:xfrm>
                    <a:off x="1032" y="27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9486" name="Line 373">
                    <a:extLst>
                      <a:ext uri="{FF2B5EF4-FFF2-40B4-BE49-F238E27FC236}">
                        <a16:creationId xmlns:a16="http://schemas.microsoft.com/office/drawing/2014/main" id="{60748C8A-5A92-32B1-781E-5CB52B1E6345}"/>
                      </a:ext>
                    </a:extLst>
                  </p:cNvPr>
                  <p:cNvSpPr>
                    <a:spLocks noChangeShapeType="1"/>
                  </p:cNvSpPr>
                  <p:nvPr/>
                </p:nvSpPr>
                <p:spPr bwMode="auto">
                  <a:xfrm>
                    <a:off x="1032" y="321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487" name="Line 374">
                    <a:extLst>
                      <a:ext uri="{FF2B5EF4-FFF2-40B4-BE49-F238E27FC236}">
                        <a16:creationId xmlns:a16="http://schemas.microsoft.com/office/drawing/2014/main" id="{1149CAD3-2578-408A-FCEA-7058B3B51913}"/>
                      </a:ext>
                    </a:extLst>
                  </p:cNvPr>
                  <p:cNvSpPr>
                    <a:spLocks noChangeShapeType="1"/>
                  </p:cNvSpPr>
                  <p:nvPr/>
                </p:nvSpPr>
                <p:spPr bwMode="auto">
                  <a:xfrm>
                    <a:off x="1032" y="3252"/>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488" name="Line 375">
                    <a:extLst>
                      <a:ext uri="{FF2B5EF4-FFF2-40B4-BE49-F238E27FC236}">
                        <a16:creationId xmlns:a16="http://schemas.microsoft.com/office/drawing/2014/main" id="{A0C7563C-3DFE-6275-D2EF-9F64385BE584}"/>
                      </a:ext>
                    </a:extLst>
                  </p:cNvPr>
                  <p:cNvSpPr>
                    <a:spLocks noChangeShapeType="1"/>
                  </p:cNvSpPr>
                  <p:nvPr/>
                </p:nvSpPr>
                <p:spPr bwMode="auto">
                  <a:xfrm>
                    <a:off x="1032" y="3288"/>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489" name="Line 376">
                    <a:extLst>
                      <a:ext uri="{FF2B5EF4-FFF2-40B4-BE49-F238E27FC236}">
                        <a16:creationId xmlns:a16="http://schemas.microsoft.com/office/drawing/2014/main" id="{809C337B-AB6C-830E-6634-4670CA2122BA}"/>
                      </a:ext>
                    </a:extLst>
                  </p:cNvPr>
                  <p:cNvSpPr>
                    <a:spLocks noChangeShapeType="1"/>
                  </p:cNvSpPr>
                  <p:nvPr/>
                </p:nvSpPr>
                <p:spPr bwMode="auto">
                  <a:xfrm>
                    <a:off x="1032" y="3324"/>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490" name="Line 377">
                    <a:extLst>
                      <a:ext uri="{FF2B5EF4-FFF2-40B4-BE49-F238E27FC236}">
                        <a16:creationId xmlns:a16="http://schemas.microsoft.com/office/drawing/2014/main" id="{4ABF16EE-713E-9C7F-51F2-9ACA3F7627A1}"/>
                      </a:ext>
                    </a:extLst>
                  </p:cNvPr>
                  <p:cNvSpPr>
                    <a:spLocks noChangeShapeType="1"/>
                  </p:cNvSpPr>
                  <p:nvPr/>
                </p:nvSpPr>
                <p:spPr bwMode="auto">
                  <a:xfrm>
                    <a:off x="1032" y="3360"/>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491" name="Line 378">
                    <a:extLst>
                      <a:ext uri="{FF2B5EF4-FFF2-40B4-BE49-F238E27FC236}">
                        <a16:creationId xmlns:a16="http://schemas.microsoft.com/office/drawing/2014/main" id="{58C83770-44FE-E7BD-6983-5C48F052B792}"/>
                      </a:ext>
                    </a:extLst>
                  </p:cNvPr>
                  <p:cNvSpPr>
                    <a:spLocks noChangeShapeType="1"/>
                  </p:cNvSpPr>
                  <p:nvPr/>
                </p:nvSpPr>
                <p:spPr bwMode="auto">
                  <a:xfrm>
                    <a:off x="1032" y="339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grpSp>
        </p:grpSp>
        <p:grpSp>
          <p:nvGrpSpPr>
            <p:cNvPr id="99443" name="Group 379">
              <a:extLst>
                <a:ext uri="{FF2B5EF4-FFF2-40B4-BE49-F238E27FC236}">
                  <a16:creationId xmlns:a16="http://schemas.microsoft.com/office/drawing/2014/main" id="{4B6B30D8-AD5A-264D-1DC6-DD24F7AE2849}"/>
                </a:ext>
              </a:extLst>
            </p:cNvPr>
            <p:cNvGrpSpPr>
              <a:grpSpLocks/>
            </p:cNvGrpSpPr>
            <p:nvPr/>
          </p:nvGrpSpPr>
          <p:grpSpPr bwMode="auto">
            <a:xfrm>
              <a:off x="4704" y="2496"/>
              <a:ext cx="949" cy="534"/>
              <a:chOff x="400" y="634"/>
              <a:chExt cx="949" cy="534"/>
            </a:xfrm>
          </p:grpSpPr>
          <p:grpSp>
            <p:nvGrpSpPr>
              <p:cNvPr id="99450" name="Group 380">
                <a:extLst>
                  <a:ext uri="{FF2B5EF4-FFF2-40B4-BE49-F238E27FC236}">
                    <a16:creationId xmlns:a16="http://schemas.microsoft.com/office/drawing/2014/main" id="{99864E05-331A-2DA3-B0E8-30D5B72FE169}"/>
                  </a:ext>
                </a:extLst>
              </p:cNvPr>
              <p:cNvGrpSpPr>
                <a:grpSpLocks/>
              </p:cNvGrpSpPr>
              <p:nvPr/>
            </p:nvGrpSpPr>
            <p:grpSpPr bwMode="auto">
              <a:xfrm>
                <a:off x="400" y="634"/>
                <a:ext cx="949" cy="534"/>
                <a:chOff x="2880" y="458"/>
                <a:chExt cx="1491" cy="840"/>
              </a:xfrm>
            </p:grpSpPr>
            <p:grpSp>
              <p:nvGrpSpPr>
                <p:cNvPr id="99452" name="Group 381">
                  <a:extLst>
                    <a:ext uri="{FF2B5EF4-FFF2-40B4-BE49-F238E27FC236}">
                      <a16:creationId xmlns:a16="http://schemas.microsoft.com/office/drawing/2014/main" id="{D12E39E5-4F59-11EE-8036-CCC453BE0745}"/>
                    </a:ext>
                  </a:extLst>
                </p:cNvPr>
                <p:cNvGrpSpPr>
                  <a:grpSpLocks/>
                </p:cNvGrpSpPr>
                <p:nvPr/>
              </p:nvGrpSpPr>
              <p:grpSpPr bwMode="auto">
                <a:xfrm>
                  <a:off x="3004" y="544"/>
                  <a:ext cx="320" cy="246"/>
                  <a:chOff x="998" y="593"/>
                  <a:chExt cx="316" cy="217"/>
                </a:xfrm>
              </p:grpSpPr>
              <p:sp>
                <p:nvSpPr>
                  <p:cNvPr id="99471" name="Arc 382">
                    <a:extLst>
                      <a:ext uri="{FF2B5EF4-FFF2-40B4-BE49-F238E27FC236}">
                        <a16:creationId xmlns:a16="http://schemas.microsoft.com/office/drawing/2014/main" id="{52BE5E3E-76DD-5EAB-2A17-06A78F7C94E3}"/>
                      </a:ext>
                    </a:extLst>
                  </p:cNvPr>
                  <p:cNvSpPr>
                    <a:spLocks/>
                  </p:cNvSpPr>
                  <p:nvPr/>
                </p:nvSpPr>
                <p:spPr bwMode="auto">
                  <a:xfrm>
                    <a:off x="998" y="593"/>
                    <a:ext cx="316" cy="217"/>
                  </a:xfrm>
                  <a:custGeom>
                    <a:avLst/>
                    <a:gdLst>
                      <a:gd name="T0" fmla="*/ 0 w 21600"/>
                      <a:gd name="T1" fmla="*/ 0 h 24929"/>
                      <a:gd name="T2" fmla="*/ 0 w 21600"/>
                      <a:gd name="T3" fmla="*/ 0 h 24929"/>
                      <a:gd name="T4" fmla="*/ 0 w 21600"/>
                      <a:gd name="T5" fmla="*/ 0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1" y="9697"/>
                          <a:pt x="9629" y="37"/>
                          <a:pt x="21532" y="0"/>
                        </a:cubicBezTo>
                      </a:path>
                      <a:path w="21600" h="24929" stroke="0" extrusionOk="0">
                        <a:moveTo>
                          <a:pt x="258" y="24928"/>
                        </a:moveTo>
                        <a:cubicBezTo>
                          <a:pt x="86" y="23827"/>
                          <a:pt x="0" y="22714"/>
                          <a:pt x="0" y="21600"/>
                        </a:cubicBezTo>
                        <a:cubicBezTo>
                          <a:pt x="-1"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IN"/>
                  </a:p>
                </p:txBody>
              </p:sp>
              <p:sp>
                <p:nvSpPr>
                  <p:cNvPr id="99472" name="Arc 383">
                    <a:extLst>
                      <a:ext uri="{FF2B5EF4-FFF2-40B4-BE49-F238E27FC236}">
                        <a16:creationId xmlns:a16="http://schemas.microsoft.com/office/drawing/2014/main" id="{2E12AC56-06B8-F802-6A8B-0B0E583752F3}"/>
                      </a:ext>
                    </a:extLst>
                  </p:cNvPr>
                  <p:cNvSpPr>
                    <a:spLocks/>
                  </p:cNvSpPr>
                  <p:nvPr/>
                </p:nvSpPr>
                <p:spPr bwMode="auto">
                  <a:xfrm>
                    <a:off x="1000" y="595"/>
                    <a:ext cx="314" cy="215"/>
                  </a:xfrm>
                  <a:custGeom>
                    <a:avLst/>
                    <a:gdLst>
                      <a:gd name="T0" fmla="*/ 0 w 21600"/>
                      <a:gd name="T1" fmla="*/ 0 h 24943"/>
                      <a:gd name="T2" fmla="*/ 0 w 21600"/>
                      <a:gd name="T3" fmla="*/ 0 h 24943"/>
                      <a:gd name="T4" fmla="*/ 0 w 21600"/>
                      <a:gd name="T5" fmla="*/ 0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1" y="9697"/>
                          <a:pt x="9629" y="37"/>
                          <a:pt x="21532" y="0"/>
                        </a:cubicBezTo>
                      </a:path>
                      <a:path w="21600" h="24943" stroke="0" extrusionOk="0">
                        <a:moveTo>
                          <a:pt x="260" y="24942"/>
                        </a:moveTo>
                        <a:cubicBezTo>
                          <a:pt x="87" y="23837"/>
                          <a:pt x="0" y="22719"/>
                          <a:pt x="0" y="21600"/>
                        </a:cubicBezTo>
                        <a:cubicBezTo>
                          <a:pt x="-1"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IN"/>
                  </a:p>
                </p:txBody>
              </p:sp>
            </p:grpSp>
            <p:grpSp>
              <p:nvGrpSpPr>
                <p:cNvPr id="99453" name="Group 384">
                  <a:extLst>
                    <a:ext uri="{FF2B5EF4-FFF2-40B4-BE49-F238E27FC236}">
                      <a16:creationId xmlns:a16="http://schemas.microsoft.com/office/drawing/2014/main" id="{4EF142D5-AE07-3F26-BD97-B74835C7CD20}"/>
                    </a:ext>
                  </a:extLst>
                </p:cNvPr>
                <p:cNvGrpSpPr>
                  <a:grpSpLocks/>
                </p:cNvGrpSpPr>
                <p:nvPr/>
              </p:nvGrpSpPr>
              <p:grpSpPr bwMode="auto">
                <a:xfrm>
                  <a:off x="3056" y="1022"/>
                  <a:ext cx="478" cy="234"/>
                  <a:chOff x="1046" y="1055"/>
                  <a:chExt cx="470" cy="230"/>
                </a:xfrm>
              </p:grpSpPr>
              <p:sp>
                <p:nvSpPr>
                  <p:cNvPr id="99469" name="Arc 385">
                    <a:extLst>
                      <a:ext uri="{FF2B5EF4-FFF2-40B4-BE49-F238E27FC236}">
                        <a16:creationId xmlns:a16="http://schemas.microsoft.com/office/drawing/2014/main" id="{A30AD645-AD3D-9BBA-7E57-30613A8DB1EA}"/>
                      </a:ext>
                    </a:extLst>
                  </p:cNvPr>
                  <p:cNvSpPr>
                    <a:spLocks/>
                  </p:cNvSpPr>
                  <p:nvPr/>
                </p:nvSpPr>
                <p:spPr bwMode="auto">
                  <a:xfrm>
                    <a:off x="1046" y="1055"/>
                    <a:ext cx="470" cy="230"/>
                  </a:xfrm>
                  <a:custGeom>
                    <a:avLst/>
                    <a:gdLst>
                      <a:gd name="T0" fmla="*/ 0 w 29457"/>
                      <a:gd name="T1" fmla="*/ 0 h 21600"/>
                      <a:gd name="T2" fmla="*/ 0 w 29457"/>
                      <a:gd name="T3" fmla="*/ 0 h 21600"/>
                      <a:gd name="T4" fmla="*/ 0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599"/>
                          <a:pt x="21060" y="21600"/>
                        </a:cubicBezTo>
                        <a:cubicBezTo>
                          <a:pt x="10979" y="21600"/>
                          <a:pt x="2238" y="14626"/>
                          <a:pt x="-1" y="4798"/>
                        </a:cubicBezTo>
                      </a:path>
                      <a:path w="29457" h="21600" stroke="0" extrusionOk="0">
                        <a:moveTo>
                          <a:pt x="29457" y="19901"/>
                        </a:moveTo>
                        <a:cubicBezTo>
                          <a:pt x="26799" y="21022"/>
                          <a:pt x="23944" y="21599"/>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IN"/>
                  </a:p>
                </p:txBody>
              </p:sp>
              <p:sp>
                <p:nvSpPr>
                  <p:cNvPr id="99470" name="Arc 386">
                    <a:extLst>
                      <a:ext uri="{FF2B5EF4-FFF2-40B4-BE49-F238E27FC236}">
                        <a16:creationId xmlns:a16="http://schemas.microsoft.com/office/drawing/2014/main" id="{59D66E4D-2160-261B-4EAF-8AC112BE0DB7}"/>
                      </a:ext>
                    </a:extLst>
                  </p:cNvPr>
                  <p:cNvSpPr>
                    <a:spLocks/>
                  </p:cNvSpPr>
                  <p:nvPr/>
                </p:nvSpPr>
                <p:spPr bwMode="auto">
                  <a:xfrm>
                    <a:off x="1048" y="1055"/>
                    <a:ext cx="467" cy="228"/>
                  </a:xfrm>
                  <a:custGeom>
                    <a:avLst/>
                    <a:gdLst>
                      <a:gd name="T0" fmla="*/ 0 w 29433"/>
                      <a:gd name="T1" fmla="*/ 0 h 21600"/>
                      <a:gd name="T2" fmla="*/ 0 w 29433"/>
                      <a:gd name="T3" fmla="*/ 0 h 21600"/>
                      <a:gd name="T4" fmla="*/ 0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599"/>
                          <a:pt x="21057" y="21600"/>
                        </a:cubicBezTo>
                        <a:cubicBezTo>
                          <a:pt x="10981" y="21600"/>
                          <a:pt x="2244" y="14634"/>
                          <a:pt x="-1" y="4812"/>
                        </a:cubicBezTo>
                      </a:path>
                      <a:path w="29433" h="21600" stroke="0" extrusionOk="0">
                        <a:moveTo>
                          <a:pt x="29432" y="19909"/>
                        </a:moveTo>
                        <a:cubicBezTo>
                          <a:pt x="26781" y="21025"/>
                          <a:pt x="23933" y="21599"/>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IN"/>
                  </a:p>
                </p:txBody>
              </p:sp>
            </p:grpSp>
            <p:grpSp>
              <p:nvGrpSpPr>
                <p:cNvPr id="99454" name="Group 387">
                  <a:extLst>
                    <a:ext uri="{FF2B5EF4-FFF2-40B4-BE49-F238E27FC236}">
                      <a16:creationId xmlns:a16="http://schemas.microsoft.com/office/drawing/2014/main" id="{2889F818-A824-AA41-D85F-3CA9C55E72D9}"/>
                    </a:ext>
                  </a:extLst>
                </p:cNvPr>
                <p:cNvGrpSpPr>
                  <a:grpSpLocks/>
                </p:cNvGrpSpPr>
                <p:nvPr/>
              </p:nvGrpSpPr>
              <p:grpSpPr bwMode="auto">
                <a:xfrm>
                  <a:off x="2880" y="780"/>
                  <a:ext cx="252" cy="310"/>
                  <a:chOff x="870" y="821"/>
                  <a:chExt cx="252" cy="300"/>
                </a:xfrm>
              </p:grpSpPr>
              <p:sp>
                <p:nvSpPr>
                  <p:cNvPr id="99467" name="Arc 388">
                    <a:extLst>
                      <a:ext uri="{FF2B5EF4-FFF2-40B4-BE49-F238E27FC236}">
                        <a16:creationId xmlns:a16="http://schemas.microsoft.com/office/drawing/2014/main" id="{F1C08377-A5D0-EEA4-E0E6-74B6084098B1}"/>
                      </a:ext>
                    </a:extLst>
                  </p:cNvPr>
                  <p:cNvSpPr>
                    <a:spLocks/>
                  </p:cNvSpPr>
                  <p:nvPr/>
                </p:nvSpPr>
                <p:spPr bwMode="auto">
                  <a:xfrm>
                    <a:off x="870" y="821"/>
                    <a:ext cx="252" cy="300"/>
                  </a:xfrm>
                  <a:custGeom>
                    <a:avLst/>
                    <a:gdLst>
                      <a:gd name="T0" fmla="*/ 0 w 21600"/>
                      <a:gd name="T1" fmla="*/ 0 h 41592"/>
                      <a:gd name="T2" fmla="*/ 0 w 21600"/>
                      <a:gd name="T3" fmla="*/ 0 h 41592"/>
                      <a:gd name="T4" fmla="*/ 0 w 21600"/>
                      <a:gd name="T5" fmla="*/ 0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1" y="11223"/>
                          <a:pt x="5501" y="3210"/>
                          <a:pt x="13839" y="0"/>
                        </a:cubicBezTo>
                      </a:path>
                      <a:path w="21600" h="41592" stroke="0" extrusionOk="0">
                        <a:moveTo>
                          <a:pt x="18924" y="41591"/>
                        </a:moveTo>
                        <a:cubicBezTo>
                          <a:pt x="8113" y="40241"/>
                          <a:pt x="0" y="31052"/>
                          <a:pt x="0" y="20158"/>
                        </a:cubicBezTo>
                        <a:cubicBezTo>
                          <a:pt x="-1"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IN"/>
                  </a:p>
                </p:txBody>
              </p:sp>
              <p:sp>
                <p:nvSpPr>
                  <p:cNvPr id="99468" name="Arc 389">
                    <a:extLst>
                      <a:ext uri="{FF2B5EF4-FFF2-40B4-BE49-F238E27FC236}">
                        <a16:creationId xmlns:a16="http://schemas.microsoft.com/office/drawing/2014/main" id="{5AD31777-A520-9D1B-F651-A5A9502830E2}"/>
                      </a:ext>
                    </a:extLst>
                  </p:cNvPr>
                  <p:cNvSpPr>
                    <a:spLocks/>
                  </p:cNvSpPr>
                  <p:nvPr/>
                </p:nvSpPr>
                <p:spPr bwMode="auto">
                  <a:xfrm>
                    <a:off x="872" y="823"/>
                    <a:ext cx="250" cy="297"/>
                  </a:xfrm>
                  <a:custGeom>
                    <a:avLst/>
                    <a:gdLst>
                      <a:gd name="T0" fmla="*/ 0 w 21600"/>
                      <a:gd name="T1" fmla="*/ 0 h 41605"/>
                      <a:gd name="T2" fmla="*/ 0 w 21600"/>
                      <a:gd name="T3" fmla="*/ 0 h 41605"/>
                      <a:gd name="T4" fmla="*/ 0 w 21600"/>
                      <a:gd name="T5" fmla="*/ 0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1" y="11222"/>
                          <a:pt x="5516" y="3201"/>
                          <a:pt x="13871" y="-1"/>
                        </a:cubicBezTo>
                      </a:path>
                      <a:path w="21600" h="41605" stroke="0" extrusionOk="0">
                        <a:moveTo>
                          <a:pt x="18936" y="41605"/>
                        </a:moveTo>
                        <a:cubicBezTo>
                          <a:pt x="8120" y="40261"/>
                          <a:pt x="0" y="31069"/>
                          <a:pt x="0" y="20170"/>
                        </a:cubicBezTo>
                        <a:cubicBezTo>
                          <a:pt x="-1"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IN"/>
                  </a:p>
                </p:txBody>
              </p:sp>
            </p:grpSp>
            <p:grpSp>
              <p:nvGrpSpPr>
                <p:cNvPr id="99455" name="Group 390">
                  <a:extLst>
                    <a:ext uri="{FF2B5EF4-FFF2-40B4-BE49-F238E27FC236}">
                      <a16:creationId xmlns:a16="http://schemas.microsoft.com/office/drawing/2014/main" id="{C206EA5D-D162-05EC-9F8B-38DE02548679}"/>
                    </a:ext>
                  </a:extLst>
                </p:cNvPr>
                <p:cNvGrpSpPr>
                  <a:grpSpLocks/>
                </p:cNvGrpSpPr>
                <p:nvPr/>
              </p:nvGrpSpPr>
              <p:grpSpPr bwMode="auto">
                <a:xfrm>
                  <a:off x="3501" y="1054"/>
                  <a:ext cx="702" cy="244"/>
                  <a:chOff x="1491" y="1086"/>
                  <a:chExt cx="702" cy="236"/>
                </a:xfrm>
              </p:grpSpPr>
              <p:sp>
                <p:nvSpPr>
                  <p:cNvPr id="99465" name="Arc 391">
                    <a:extLst>
                      <a:ext uri="{FF2B5EF4-FFF2-40B4-BE49-F238E27FC236}">
                        <a16:creationId xmlns:a16="http://schemas.microsoft.com/office/drawing/2014/main" id="{D06A93A7-E244-952B-DFFF-0CEEBD6C7758}"/>
                      </a:ext>
                    </a:extLst>
                  </p:cNvPr>
                  <p:cNvSpPr>
                    <a:spLocks/>
                  </p:cNvSpPr>
                  <p:nvPr/>
                </p:nvSpPr>
                <p:spPr bwMode="auto">
                  <a:xfrm>
                    <a:off x="1491" y="1086"/>
                    <a:ext cx="702" cy="236"/>
                  </a:xfrm>
                  <a:custGeom>
                    <a:avLst/>
                    <a:gdLst>
                      <a:gd name="T0" fmla="*/ 0 w 37420"/>
                      <a:gd name="T1" fmla="*/ 0 h 21600"/>
                      <a:gd name="T2" fmla="*/ 0 w 37420"/>
                      <a:gd name="T3" fmla="*/ 0 h 21600"/>
                      <a:gd name="T4" fmla="*/ 0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IN"/>
                  </a:p>
                </p:txBody>
              </p:sp>
              <p:sp>
                <p:nvSpPr>
                  <p:cNvPr id="99466" name="Arc 392">
                    <a:extLst>
                      <a:ext uri="{FF2B5EF4-FFF2-40B4-BE49-F238E27FC236}">
                        <a16:creationId xmlns:a16="http://schemas.microsoft.com/office/drawing/2014/main" id="{83544EC3-3CE4-2BF3-0E18-89700E29247A}"/>
                      </a:ext>
                    </a:extLst>
                  </p:cNvPr>
                  <p:cNvSpPr>
                    <a:spLocks/>
                  </p:cNvSpPr>
                  <p:nvPr/>
                </p:nvSpPr>
                <p:spPr bwMode="auto">
                  <a:xfrm>
                    <a:off x="1493" y="1086"/>
                    <a:ext cx="698" cy="234"/>
                  </a:xfrm>
                  <a:custGeom>
                    <a:avLst/>
                    <a:gdLst>
                      <a:gd name="T0" fmla="*/ 0 w 37394"/>
                      <a:gd name="T1" fmla="*/ 0 h 21600"/>
                      <a:gd name="T2" fmla="*/ 0 w 37394"/>
                      <a:gd name="T3" fmla="*/ 0 h 21600"/>
                      <a:gd name="T4" fmla="*/ 0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IN"/>
                  </a:p>
                </p:txBody>
              </p:sp>
            </p:grpSp>
            <p:grpSp>
              <p:nvGrpSpPr>
                <p:cNvPr id="99456" name="Group 393">
                  <a:extLst>
                    <a:ext uri="{FF2B5EF4-FFF2-40B4-BE49-F238E27FC236}">
                      <a16:creationId xmlns:a16="http://schemas.microsoft.com/office/drawing/2014/main" id="{095DBEC8-24AD-F01A-4EA2-35C48902BA81}"/>
                    </a:ext>
                  </a:extLst>
                </p:cNvPr>
                <p:cNvGrpSpPr>
                  <a:grpSpLocks/>
                </p:cNvGrpSpPr>
                <p:nvPr/>
              </p:nvGrpSpPr>
              <p:grpSpPr bwMode="auto">
                <a:xfrm>
                  <a:off x="3991" y="770"/>
                  <a:ext cx="380" cy="317"/>
                  <a:chOff x="1981" y="812"/>
                  <a:chExt cx="380" cy="306"/>
                </a:xfrm>
              </p:grpSpPr>
              <p:sp>
                <p:nvSpPr>
                  <p:cNvPr id="99463" name="Arc 394">
                    <a:extLst>
                      <a:ext uri="{FF2B5EF4-FFF2-40B4-BE49-F238E27FC236}">
                        <a16:creationId xmlns:a16="http://schemas.microsoft.com/office/drawing/2014/main" id="{F9577390-8E2E-2943-A290-F1FA1DDCC60E}"/>
                      </a:ext>
                    </a:extLst>
                  </p:cNvPr>
                  <p:cNvSpPr>
                    <a:spLocks/>
                  </p:cNvSpPr>
                  <p:nvPr/>
                </p:nvSpPr>
                <p:spPr bwMode="auto">
                  <a:xfrm>
                    <a:off x="1981" y="812"/>
                    <a:ext cx="380" cy="306"/>
                  </a:xfrm>
                  <a:custGeom>
                    <a:avLst/>
                    <a:gdLst>
                      <a:gd name="T0" fmla="*/ 0 w 21600"/>
                      <a:gd name="T1" fmla="*/ 0 h 35488"/>
                      <a:gd name="T2" fmla="*/ 0 w 21600"/>
                      <a:gd name="T3" fmla="*/ 0 h 35488"/>
                      <a:gd name="T4" fmla="*/ 0 w 21600"/>
                      <a:gd name="T5" fmla="*/ 0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IN"/>
                  </a:p>
                </p:txBody>
              </p:sp>
              <p:sp>
                <p:nvSpPr>
                  <p:cNvPr id="99464" name="Arc 395">
                    <a:extLst>
                      <a:ext uri="{FF2B5EF4-FFF2-40B4-BE49-F238E27FC236}">
                        <a16:creationId xmlns:a16="http://schemas.microsoft.com/office/drawing/2014/main" id="{EB7BFA03-E3B9-49E4-AB2B-53C82C7965E1}"/>
                      </a:ext>
                    </a:extLst>
                  </p:cNvPr>
                  <p:cNvSpPr>
                    <a:spLocks/>
                  </p:cNvSpPr>
                  <p:nvPr/>
                </p:nvSpPr>
                <p:spPr bwMode="auto">
                  <a:xfrm>
                    <a:off x="1981" y="813"/>
                    <a:ext cx="378" cy="304"/>
                  </a:xfrm>
                  <a:custGeom>
                    <a:avLst/>
                    <a:gdLst>
                      <a:gd name="T0" fmla="*/ 0 w 21600"/>
                      <a:gd name="T1" fmla="*/ 0 h 35551"/>
                      <a:gd name="T2" fmla="*/ 0 w 21600"/>
                      <a:gd name="T3" fmla="*/ 0 h 35551"/>
                      <a:gd name="T4" fmla="*/ 0 w 21600"/>
                      <a:gd name="T5" fmla="*/ 0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IN"/>
                  </a:p>
                </p:txBody>
              </p:sp>
            </p:grpSp>
            <p:grpSp>
              <p:nvGrpSpPr>
                <p:cNvPr id="99457" name="Group 396">
                  <a:extLst>
                    <a:ext uri="{FF2B5EF4-FFF2-40B4-BE49-F238E27FC236}">
                      <a16:creationId xmlns:a16="http://schemas.microsoft.com/office/drawing/2014/main" id="{26BAB044-4842-A950-97FA-61A661226875}"/>
                    </a:ext>
                  </a:extLst>
                </p:cNvPr>
                <p:cNvGrpSpPr>
                  <a:grpSpLocks/>
                </p:cNvGrpSpPr>
                <p:nvPr/>
              </p:nvGrpSpPr>
              <p:grpSpPr bwMode="auto">
                <a:xfrm>
                  <a:off x="3866" y="551"/>
                  <a:ext cx="369" cy="218"/>
                  <a:chOff x="1856" y="600"/>
                  <a:chExt cx="363" cy="191"/>
                </a:xfrm>
              </p:grpSpPr>
              <p:sp>
                <p:nvSpPr>
                  <p:cNvPr id="99461" name="Arc 397">
                    <a:extLst>
                      <a:ext uri="{FF2B5EF4-FFF2-40B4-BE49-F238E27FC236}">
                        <a16:creationId xmlns:a16="http://schemas.microsoft.com/office/drawing/2014/main" id="{8D213D14-8F98-18EE-64B3-18175D462D6D}"/>
                      </a:ext>
                    </a:extLst>
                  </p:cNvPr>
                  <p:cNvSpPr>
                    <a:spLocks/>
                  </p:cNvSpPr>
                  <p:nvPr/>
                </p:nvSpPr>
                <p:spPr bwMode="auto">
                  <a:xfrm>
                    <a:off x="1856" y="600"/>
                    <a:ext cx="363" cy="191"/>
                  </a:xfrm>
                  <a:custGeom>
                    <a:avLst/>
                    <a:gdLst>
                      <a:gd name="T0" fmla="*/ 0 w 22728"/>
                      <a:gd name="T1" fmla="*/ 0 h 21600"/>
                      <a:gd name="T2" fmla="*/ 0 w 22728"/>
                      <a:gd name="T3" fmla="*/ 0 h 21600"/>
                      <a:gd name="T4" fmla="*/ 0 w 22728"/>
                      <a:gd name="T5" fmla="*/ 0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1"/>
                          <a:pt x="1128" y="0"/>
                        </a:cubicBezTo>
                        <a:cubicBezTo>
                          <a:pt x="13012" y="0"/>
                          <a:pt x="22664" y="9601"/>
                          <a:pt x="22727" y="21486"/>
                        </a:cubicBezTo>
                      </a:path>
                      <a:path w="22728" h="21600" stroke="0" extrusionOk="0">
                        <a:moveTo>
                          <a:pt x="0" y="29"/>
                        </a:moveTo>
                        <a:cubicBezTo>
                          <a:pt x="375" y="9"/>
                          <a:pt x="751" y="-1"/>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IN"/>
                  </a:p>
                </p:txBody>
              </p:sp>
              <p:sp>
                <p:nvSpPr>
                  <p:cNvPr id="99462" name="Arc 398">
                    <a:extLst>
                      <a:ext uri="{FF2B5EF4-FFF2-40B4-BE49-F238E27FC236}">
                        <a16:creationId xmlns:a16="http://schemas.microsoft.com/office/drawing/2014/main" id="{F7DB17BC-6F89-07E8-B6A5-BB789238D211}"/>
                      </a:ext>
                    </a:extLst>
                  </p:cNvPr>
                  <p:cNvSpPr>
                    <a:spLocks/>
                  </p:cNvSpPr>
                  <p:nvPr/>
                </p:nvSpPr>
                <p:spPr bwMode="auto">
                  <a:xfrm>
                    <a:off x="1856" y="602"/>
                    <a:ext cx="361" cy="189"/>
                  </a:xfrm>
                  <a:custGeom>
                    <a:avLst/>
                    <a:gdLst>
                      <a:gd name="T0" fmla="*/ 0 w 22723"/>
                      <a:gd name="T1" fmla="*/ 0 h 21600"/>
                      <a:gd name="T2" fmla="*/ 0 w 22723"/>
                      <a:gd name="T3" fmla="*/ 0 h 21600"/>
                      <a:gd name="T4" fmla="*/ 0 w 22723"/>
                      <a:gd name="T5" fmla="*/ 0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1"/>
                          <a:pt x="1123" y="0"/>
                        </a:cubicBezTo>
                        <a:cubicBezTo>
                          <a:pt x="13007" y="0"/>
                          <a:pt x="22659" y="9601"/>
                          <a:pt x="22722" y="21486"/>
                        </a:cubicBezTo>
                      </a:path>
                      <a:path w="22723" h="21600" stroke="0" extrusionOk="0">
                        <a:moveTo>
                          <a:pt x="0" y="29"/>
                        </a:moveTo>
                        <a:cubicBezTo>
                          <a:pt x="374" y="9"/>
                          <a:pt x="748" y="-1"/>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IN"/>
                  </a:p>
                </p:txBody>
              </p:sp>
            </p:grpSp>
            <p:grpSp>
              <p:nvGrpSpPr>
                <p:cNvPr id="99458" name="Group 399">
                  <a:extLst>
                    <a:ext uri="{FF2B5EF4-FFF2-40B4-BE49-F238E27FC236}">
                      <a16:creationId xmlns:a16="http://schemas.microsoft.com/office/drawing/2014/main" id="{595E05DD-2E03-CF0C-3B1C-79E81563523E}"/>
                    </a:ext>
                  </a:extLst>
                </p:cNvPr>
                <p:cNvGrpSpPr>
                  <a:grpSpLocks/>
                </p:cNvGrpSpPr>
                <p:nvPr/>
              </p:nvGrpSpPr>
              <p:grpSpPr bwMode="auto">
                <a:xfrm>
                  <a:off x="3286" y="458"/>
                  <a:ext cx="611" cy="267"/>
                  <a:chOff x="1276" y="510"/>
                  <a:chExt cx="611" cy="258"/>
                </a:xfrm>
              </p:grpSpPr>
              <p:sp>
                <p:nvSpPr>
                  <p:cNvPr id="99459" name="Arc 400">
                    <a:extLst>
                      <a:ext uri="{FF2B5EF4-FFF2-40B4-BE49-F238E27FC236}">
                        <a16:creationId xmlns:a16="http://schemas.microsoft.com/office/drawing/2014/main" id="{016EB855-7E52-D8E5-1451-D3E3F5AB800A}"/>
                      </a:ext>
                    </a:extLst>
                  </p:cNvPr>
                  <p:cNvSpPr>
                    <a:spLocks/>
                  </p:cNvSpPr>
                  <p:nvPr/>
                </p:nvSpPr>
                <p:spPr bwMode="auto">
                  <a:xfrm>
                    <a:off x="1276" y="510"/>
                    <a:ext cx="611" cy="258"/>
                  </a:xfrm>
                  <a:custGeom>
                    <a:avLst/>
                    <a:gdLst>
                      <a:gd name="T0" fmla="*/ 0 w 35966"/>
                      <a:gd name="T1" fmla="*/ 0 h 21600"/>
                      <a:gd name="T2" fmla="*/ 0 w 35966"/>
                      <a:gd name="T3" fmla="*/ 0 h 21600"/>
                      <a:gd name="T4" fmla="*/ 0 w 35966"/>
                      <a:gd name="T5" fmla="*/ 0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1"/>
                          <a:pt x="17689" y="0"/>
                        </a:cubicBezTo>
                        <a:cubicBezTo>
                          <a:pt x="25109" y="0"/>
                          <a:pt x="32010" y="3809"/>
                          <a:pt x="35965" y="10088"/>
                        </a:cubicBezTo>
                      </a:path>
                      <a:path w="35966" h="21600" stroke="0" extrusionOk="0">
                        <a:moveTo>
                          <a:pt x="0" y="9204"/>
                        </a:moveTo>
                        <a:cubicBezTo>
                          <a:pt x="4042" y="3435"/>
                          <a:pt x="10644" y="-1"/>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IN"/>
                  </a:p>
                </p:txBody>
              </p:sp>
              <p:sp>
                <p:nvSpPr>
                  <p:cNvPr id="99460" name="Arc 401">
                    <a:extLst>
                      <a:ext uri="{FF2B5EF4-FFF2-40B4-BE49-F238E27FC236}">
                        <a16:creationId xmlns:a16="http://schemas.microsoft.com/office/drawing/2014/main" id="{A1B4E26F-6234-D179-AFDB-19C1002B6B40}"/>
                      </a:ext>
                    </a:extLst>
                  </p:cNvPr>
                  <p:cNvSpPr>
                    <a:spLocks/>
                  </p:cNvSpPr>
                  <p:nvPr/>
                </p:nvSpPr>
                <p:spPr bwMode="auto">
                  <a:xfrm>
                    <a:off x="1278" y="512"/>
                    <a:ext cx="607" cy="256"/>
                  </a:xfrm>
                  <a:custGeom>
                    <a:avLst/>
                    <a:gdLst>
                      <a:gd name="T0" fmla="*/ 0 w 35940"/>
                      <a:gd name="T1" fmla="*/ 0 h 21600"/>
                      <a:gd name="T2" fmla="*/ 0 w 35940"/>
                      <a:gd name="T3" fmla="*/ 0 h 21600"/>
                      <a:gd name="T4" fmla="*/ 0 w 35940"/>
                      <a:gd name="T5" fmla="*/ 0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1"/>
                          <a:pt x="17675" y="0"/>
                        </a:cubicBezTo>
                        <a:cubicBezTo>
                          <a:pt x="25087" y="0"/>
                          <a:pt x="31982" y="3801"/>
                          <a:pt x="35939" y="10069"/>
                        </a:cubicBezTo>
                      </a:path>
                      <a:path w="35940" h="21600" stroke="0" extrusionOk="0">
                        <a:moveTo>
                          <a:pt x="-1" y="9184"/>
                        </a:moveTo>
                        <a:cubicBezTo>
                          <a:pt x="4043" y="3427"/>
                          <a:pt x="10638" y="-1"/>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IN"/>
                  </a:p>
                </p:txBody>
              </p:sp>
            </p:grpSp>
          </p:grpSp>
          <p:sp>
            <p:nvSpPr>
              <p:cNvPr id="99451" name="Oval 402">
                <a:extLst>
                  <a:ext uri="{FF2B5EF4-FFF2-40B4-BE49-F238E27FC236}">
                    <a16:creationId xmlns:a16="http://schemas.microsoft.com/office/drawing/2014/main" id="{AE48407B-278E-4FD5-80DE-5C826ED21521}"/>
                  </a:ext>
                </a:extLst>
              </p:cNvPr>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9444" name="Text Box 403">
              <a:extLst>
                <a:ext uri="{FF2B5EF4-FFF2-40B4-BE49-F238E27FC236}">
                  <a16:creationId xmlns:a16="http://schemas.microsoft.com/office/drawing/2014/main" id="{F402AF7E-B83C-FD61-E378-F03817A0A866}"/>
                </a:ext>
              </a:extLst>
            </p:cNvPr>
            <p:cNvSpPr txBox="1">
              <a:spLocks noChangeArrowheads="1"/>
            </p:cNvSpPr>
            <p:nvPr/>
          </p:nvSpPr>
          <p:spPr bwMode="auto">
            <a:xfrm>
              <a:off x="4871" y="2688"/>
              <a:ext cx="699"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fr-FR" altLang="en-US" sz="1400" b="1">
                  <a:latin typeface="Arial" panose="020B0604020202020204" pitchFamily="34" charset="0"/>
                </a:rPr>
                <a:t>IP Network</a:t>
              </a:r>
            </a:p>
          </p:txBody>
        </p:sp>
        <p:grpSp>
          <p:nvGrpSpPr>
            <p:cNvPr id="99445" name="Group 404">
              <a:extLst>
                <a:ext uri="{FF2B5EF4-FFF2-40B4-BE49-F238E27FC236}">
                  <a16:creationId xmlns:a16="http://schemas.microsoft.com/office/drawing/2014/main" id="{55D543B6-FEC1-7AF8-0D3A-A8EB25A264D4}"/>
                </a:ext>
              </a:extLst>
            </p:cNvPr>
            <p:cNvGrpSpPr>
              <a:grpSpLocks/>
            </p:cNvGrpSpPr>
            <p:nvPr/>
          </p:nvGrpSpPr>
          <p:grpSpPr bwMode="auto">
            <a:xfrm>
              <a:off x="3936" y="2640"/>
              <a:ext cx="432" cy="300"/>
              <a:chOff x="3716" y="3560"/>
              <a:chExt cx="544" cy="402"/>
            </a:xfrm>
          </p:grpSpPr>
          <p:sp>
            <p:nvSpPr>
              <p:cNvPr id="61845" name="AutoShape 405">
                <a:extLst>
                  <a:ext uri="{FF2B5EF4-FFF2-40B4-BE49-F238E27FC236}">
                    <a16:creationId xmlns:a16="http://schemas.microsoft.com/office/drawing/2014/main" id="{1D794DB3-8889-059C-BB79-95CAC8810255}"/>
                  </a:ext>
                </a:extLst>
              </p:cNvPr>
              <p:cNvSpPr>
                <a:spLocks noChangeArrowheads="1"/>
              </p:cNvSpPr>
              <p:nvPr/>
            </p:nvSpPr>
            <p:spPr bwMode="auto">
              <a:xfrm>
                <a:off x="3716" y="3562"/>
                <a:ext cx="544" cy="374"/>
              </a:xfrm>
              <a:prstGeom prst="can">
                <a:avLst>
                  <a:gd name="adj" fmla="val 46542"/>
                </a:avLst>
              </a:prstGeom>
              <a:gradFill rotWithShape="0">
                <a:gsLst>
                  <a:gs pos="0">
                    <a:schemeClr val="tx2"/>
                  </a:gs>
                  <a:gs pos="50000">
                    <a:srgbClr val="1EBDCE"/>
                  </a:gs>
                  <a:gs pos="100000">
                    <a:schemeClr val="tx2"/>
                  </a:gs>
                </a:gsLst>
                <a:lin ang="0" scaled="1"/>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99447" name="Freeform 406">
                <a:extLst>
                  <a:ext uri="{FF2B5EF4-FFF2-40B4-BE49-F238E27FC236}">
                    <a16:creationId xmlns:a16="http://schemas.microsoft.com/office/drawing/2014/main" id="{FCAC9605-10F0-FB63-2D70-AED21C049F77}"/>
                  </a:ext>
                </a:extLst>
              </p:cNvPr>
              <p:cNvSpPr>
                <a:spLocks/>
              </p:cNvSpPr>
              <p:nvPr/>
            </p:nvSpPr>
            <p:spPr bwMode="auto">
              <a:xfrm>
                <a:off x="3790" y="3597"/>
                <a:ext cx="245" cy="103"/>
              </a:xfrm>
              <a:custGeom>
                <a:avLst/>
                <a:gdLst>
                  <a:gd name="T0" fmla="*/ 2 w 322"/>
                  <a:gd name="T1" fmla="*/ 0 h 402"/>
                  <a:gd name="T2" fmla="*/ 36 w 322"/>
                  <a:gd name="T3" fmla="*/ 0 h 402"/>
                  <a:gd name="T4" fmla="*/ 0 w 322"/>
                  <a:gd name="T5" fmla="*/ 0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9448" name="Freeform 407">
                <a:extLst>
                  <a:ext uri="{FF2B5EF4-FFF2-40B4-BE49-F238E27FC236}">
                    <a16:creationId xmlns:a16="http://schemas.microsoft.com/office/drawing/2014/main" id="{ECEF6248-2374-F97F-EFD4-DF0E7CC72C83}"/>
                  </a:ext>
                </a:extLst>
              </p:cNvPr>
              <p:cNvSpPr>
                <a:spLocks/>
              </p:cNvSpPr>
              <p:nvPr/>
            </p:nvSpPr>
            <p:spPr bwMode="auto">
              <a:xfrm flipH="1">
                <a:off x="3970" y="3593"/>
                <a:ext cx="218" cy="104"/>
              </a:xfrm>
              <a:custGeom>
                <a:avLst/>
                <a:gdLst>
                  <a:gd name="T0" fmla="*/ 1 w 322"/>
                  <a:gd name="T1" fmla="*/ 0 h 402"/>
                  <a:gd name="T2" fmla="*/ 14 w 322"/>
                  <a:gd name="T3" fmla="*/ 0 h 402"/>
                  <a:gd name="T4" fmla="*/ 0 w 322"/>
                  <a:gd name="T5" fmla="*/ 0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IN"/>
              </a:p>
            </p:txBody>
          </p:sp>
          <p:sp>
            <p:nvSpPr>
              <p:cNvPr id="99449" name="Text Box 408" descr="Large grid">
                <a:extLst>
                  <a:ext uri="{FF2B5EF4-FFF2-40B4-BE49-F238E27FC236}">
                    <a16:creationId xmlns:a16="http://schemas.microsoft.com/office/drawing/2014/main" id="{42C9725C-D772-9EC1-BF1F-54C7B7199AF8}"/>
                  </a:ext>
                </a:extLst>
              </p:cNvPr>
              <p:cNvSpPr txBox="1">
                <a:spLocks noChangeArrowheads="1"/>
              </p:cNvSpPr>
              <p:nvPr/>
            </p:nvSpPr>
            <p:spPr bwMode="auto">
              <a:xfrm>
                <a:off x="3905" y="3687"/>
                <a:ext cx="146" cy="2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pattFill prst="lgGrid">
                      <a:fgClr>
                        <a:schemeClr val="bg2"/>
                      </a:fgClr>
                      <a:bgClr>
                        <a:schemeClr val="tx1"/>
                      </a:bgClr>
                    </a:patt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ltLang="en-US" sz="1400" b="1">
                  <a:solidFill>
                    <a:schemeClr val="bg1"/>
                  </a:solidFill>
                  <a:latin typeface="Arial" panose="020B0604020202020204" pitchFamily="34" charset="0"/>
                </a:endParaRPr>
              </a:p>
            </p:txBody>
          </p:sp>
        </p:grpSp>
      </p:gr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IN"/>
          </a:p>
        </p:txBody>
      </p:sp>
      <p:sp>
        <p:nvSpPr>
          <p:cNvPr id="8" name="Content Placeholder 7"/>
          <p:cNvSpPr>
            <a:spLocks noGrp="1"/>
          </p:cNvSpPr>
          <p:nvPr>
            <p:ph idx="1"/>
          </p:nvPr>
        </p:nvSpPr>
        <p:spPr>
          <a:xfrm>
            <a:off x="939170" y="1407487"/>
            <a:ext cx="9620932" cy="3693319"/>
          </a:xfrm>
        </p:spPr>
        <p:txBody>
          <a:bodyPr/>
          <a:lstStyle/>
          <a:p>
            <a:r>
              <a:rPr lang="en-IN" sz="2400" dirty="0"/>
              <a:t>The Core Network of UMTS is same as that of GPRS. The air interface is totally different. We therefore only discuss the air interface. The air interfaces in UMTS are listed below:</a:t>
            </a:r>
          </a:p>
          <a:p>
            <a:r>
              <a:rPr lang="en-IN" sz="2400" dirty="0" err="1"/>
              <a:t>Uu</a:t>
            </a:r>
            <a:r>
              <a:rPr lang="en-IN" sz="2400" dirty="0"/>
              <a:t>: UE to Node B (UTRA, the UMTS W-CDMA air interface</a:t>
            </a:r>
          </a:p>
          <a:p>
            <a:r>
              <a:rPr lang="en-IN" sz="2400" dirty="0" err="1"/>
              <a:t>Iu</a:t>
            </a:r>
            <a:r>
              <a:rPr lang="en-IN" sz="2400" dirty="0"/>
              <a:t>: RNC to GSM Phase 2+ CN interface (MSC/VLR or SGSN)</a:t>
            </a:r>
          </a:p>
          <a:p>
            <a:r>
              <a:rPr lang="en-IN" sz="2400" dirty="0" err="1"/>
              <a:t>Iu</a:t>
            </a:r>
            <a:r>
              <a:rPr lang="en-IN" sz="2400" dirty="0"/>
              <a:t>-CS for circuit-switched data</a:t>
            </a:r>
          </a:p>
          <a:p>
            <a:r>
              <a:rPr lang="en-IN" sz="2400" dirty="0" err="1"/>
              <a:t>Iu</a:t>
            </a:r>
            <a:r>
              <a:rPr lang="en-IN" sz="2400" dirty="0"/>
              <a:t>-PS for packet-switched data</a:t>
            </a:r>
          </a:p>
          <a:p>
            <a:r>
              <a:rPr lang="en-IN" sz="2400" dirty="0" err="1"/>
              <a:t>Iub</a:t>
            </a:r>
            <a:r>
              <a:rPr lang="en-IN" sz="2400" dirty="0"/>
              <a:t>: RNC to Node B interface</a:t>
            </a:r>
          </a:p>
          <a:p>
            <a:r>
              <a:rPr lang="en-IN" sz="2400" dirty="0" err="1"/>
              <a:t>Iur</a:t>
            </a:r>
            <a:r>
              <a:rPr lang="en-IN" sz="2400" dirty="0"/>
              <a:t>: RNC to RNC interface, not comparable to any interface in GSM</a:t>
            </a:r>
          </a:p>
          <a:p>
            <a:r>
              <a:rPr lang="en-IN" sz="2400" dirty="0"/>
              <a:t>The </a:t>
            </a:r>
            <a:r>
              <a:rPr lang="en-IN" sz="2400" dirty="0" err="1"/>
              <a:t>Iu</a:t>
            </a:r>
            <a:r>
              <a:rPr lang="en-IN" sz="2400" dirty="0"/>
              <a:t>, </a:t>
            </a:r>
            <a:r>
              <a:rPr lang="en-IN" sz="2400" dirty="0" err="1"/>
              <a:t>Iub</a:t>
            </a:r>
            <a:r>
              <a:rPr lang="en-IN" sz="2400" dirty="0"/>
              <a:t>, and </a:t>
            </a:r>
            <a:r>
              <a:rPr lang="en-IN" sz="2400" dirty="0" err="1"/>
              <a:t>Iur</a:t>
            </a:r>
            <a:r>
              <a:rPr lang="en-IN" sz="2400" dirty="0"/>
              <a:t> interfaces are based on ATM transmission principles.</a:t>
            </a:r>
          </a:p>
        </p:txBody>
      </p:sp>
    </p:spTree>
    <p:extLst>
      <p:ext uri="{BB962C8B-B14F-4D97-AF65-F5344CB8AC3E}">
        <p14:creationId xmlns:p14="http://schemas.microsoft.com/office/powerpoint/2010/main" val="2791336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FA807384-51A1-B7B3-12A0-A194FDE4699C}"/>
              </a:ext>
            </a:extLst>
          </p:cNvPr>
          <p:cNvSpPr>
            <a:spLocks noGrp="1"/>
          </p:cNvSpPr>
          <p:nvPr>
            <p:ph type="title"/>
          </p:nvPr>
        </p:nvSpPr>
        <p:spPr/>
        <p:txBody>
          <a:bodyPr/>
          <a:lstStyle/>
          <a:p>
            <a:r>
              <a:rPr lang="en-US" altLang="en-US"/>
              <a:t>What is LTE?</a:t>
            </a:r>
          </a:p>
        </p:txBody>
      </p:sp>
      <p:sp>
        <p:nvSpPr>
          <p:cNvPr id="5" name="Content Placeholder 2">
            <a:extLst>
              <a:ext uri="{FF2B5EF4-FFF2-40B4-BE49-F238E27FC236}">
                <a16:creationId xmlns:a16="http://schemas.microsoft.com/office/drawing/2014/main" id="{4C4CD36E-FBD2-49BD-FFB7-715768A0FF0E}"/>
              </a:ext>
            </a:extLst>
          </p:cNvPr>
          <p:cNvSpPr>
            <a:spLocks noGrp="1"/>
          </p:cNvSpPr>
          <p:nvPr>
            <p:ph idx="1"/>
          </p:nvPr>
        </p:nvSpPr>
        <p:spPr>
          <a:xfrm>
            <a:off x="1981201" y="1454151"/>
            <a:ext cx="8367713" cy="5267325"/>
          </a:xfrm>
        </p:spPr>
        <p:txBody>
          <a:bodyPr>
            <a:normAutofit/>
          </a:bodyPr>
          <a:lstStyle/>
          <a:p>
            <a:pPr>
              <a:lnSpc>
                <a:spcPct val="90000"/>
              </a:lnSpc>
            </a:pPr>
            <a:r>
              <a:rPr lang="en-US" altLang="en-US"/>
              <a:t>LTE stands for “Long Term Evolution”</a:t>
            </a:r>
          </a:p>
          <a:p>
            <a:pPr>
              <a:lnSpc>
                <a:spcPct val="90000"/>
              </a:lnSpc>
            </a:pPr>
            <a:r>
              <a:rPr lang="en-US" altLang="en-US"/>
              <a:t>Fourth-generation (4G) cellular technology from 3GPP</a:t>
            </a:r>
          </a:p>
          <a:p>
            <a:pPr>
              <a:lnSpc>
                <a:spcPct val="90000"/>
              </a:lnSpc>
            </a:pPr>
            <a:r>
              <a:rPr lang="en-US" altLang="en-US"/>
              <a:t>Deployed worldwide</a:t>
            </a:r>
            <a:endParaRPr lang="en-US" altLang="en-US" sz="2700"/>
          </a:p>
          <a:p>
            <a:pPr>
              <a:lnSpc>
                <a:spcPct val="90000"/>
              </a:lnSpc>
            </a:pPr>
            <a:r>
              <a:rPr lang="en-US" altLang="en-US"/>
              <a:t>4G LTE: First global standard </a:t>
            </a:r>
          </a:p>
          <a:p>
            <a:pPr lvl="1">
              <a:lnSpc>
                <a:spcPct val="90000"/>
              </a:lnSpc>
            </a:pPr>
            <a:r>
              <a:rPr lang="en-US" altLang="en-US" sz="2600"/>
              <a:t>Increased speed</a:t>
            </a:r>
          </a:p>
          <a:p>
            <a:pPr lvl="1">
              <a:lnSpc>
                <a:spcPct val="90000"/>
              </a:lnSpc>
            </a:pPr>
            <a:r>
              <a:rPr lang="en-US" altLang="en-US" sz="2600"/>
              <a:t>IP-based network (All circuits are gone/fried!)</a:t>
            </a:r>
          </a:p>
          <a:p>
            <a:pPr lvl="1">
              <a:lnSpc>
                <a:spcPct val="90000"/>
              </a:lnSpc>
            </a:pPr>
            <a:r>
              <a:rPr lang="en-US" altLang="en-US" sz="2600"/>
              <a:t>New air interface: OFDMA (Orthogonal Frequency-Division Multiple Access), MIMO (multiple antennas)</a:t>
            </a:r>
          </a:p>
          <a:p>
            <a:pPr lvl="2">
              <a:lnSpc>
                <a:spcPct val="90000"/>
              </a:lnSpc>
            </a:pPr>
            <a:r>
              <a:rPr lang="en-US" altLang="en-US" sz="2200"/>
              <a:t>Also includes duplexing, timing, carrier spacing, coding... </a:t>
            </a:r>
          </a:p>
          <a:p>
            <a:pPr lvl="1">
              <a:lnSpc>
                <a:spcPct val="90000"/>
              </a:lnSpc>
            </a:pPr>
            <a:r>
              <a:rPr lang="en-US" altLang="en-US" sz="2600"/>
              <a:t>New service paradigm (e.g., VoLTE)</a:t>
            </a:r>
          </a:p>
          <a:p>
            <a:pPr lvl="1">
              <a:lnSpc>
                <a:spcPct val="90000"/>
              </a:lnSpc>
              <a:buFont typeface="Arial" panose="020B0604020202020204" pitchFamily="34" charset="0"/>
              <a:buNone/>
            </a:pPr>
            <a:endParaRPr lang="en-US"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CA4A5B2F-F0B0-72F6-8F53-6F5FEE266238}"/>
              </a:ext>
            </a:extLst>
          </p:cNvPr>
          <p:cNvSpPr>
            <a:spLocks noGrp="1"/>
          </p:cNvSpPr>
          <p:nvPr>
            <p:ph type="title"/>
          </p:nvPr>
        </p:nvSpPr>
        <p:spPr/>
        <p:txBody>
          <a:bodyPr/>
          <a:lstStyle/>
          <a:p>
            <a:r>
              <a:rPr lang="en-US" altLang="en-US"/>
              <a:t>4G Network Architecture (LTE)</a:t>
            </a:r>
          </a:p>
        </p:txBody>
      </p:sp>
      <p:graphicFrame>
        <p:nvGraphicFramePr>
          <p:cNvPr id="40962" name="Object 4">
            <a:extLst>
              <a:ext uri="{FF2B5EF4-FFF2-40B4-BE49-F238E27FC236}">
                <a16:creationId xmlns:a16="http://schemas.microsoft.com/office/drawing/2014/main" id="{EBDC40CA-657B-83DD-0816-DF4EB4BF7843}"/>
              </a:ext>
            </a:extLst>
          </p:cNvPr>
          <p:cNvGraphicFramePr>
            <a:graphicFrameLocks noChangeAspect="1"/>
          </p:cNvGraphicFramePr>
          <p:nvPr/>
        </p:nvGraphicFramePr>
        <p:xfrm>
          <a:off x="1828801" y="1855788"/>
          <a:ext cx="8626475" cy="3579812"/>
        </p:xfrm>
        <a:graphic>
          <a:graphicData uri="http://schemas.openxmlformats.org/presentationml/2006/ole">
            <mc:AlternateContent xmlns:mc="http://schemas.openxmlformats.org/markup-compatibility/2006">
              <mc:Choice xmlns:v="urn:schemas-microsoft-com:vml" Requires="v">
                <p:oleObj name="Visio" r:id="rId3" imgW="7137400" imgH="2959100" progId="Visio.Drawing.11">
                  <p:embed/>
                </p:oleObj>
              </mc:Choice>
              <mc:Fallback>
                <p:oleObj name="Visio" r:id="rId3" imgW="7137400" imgH="2959100" progId="Visio.Drawing.11">
                  <p:embed/>
                  <p:pic>
                    <p:nvPicPr>
                      <p:cNvPr id="40962" name="Object 4">
                        <a:extLst>
                          <a:ext uri="{FF2B5EF4-FFF2-40B4-BE49-F238E27FC236}">
                            <a16:creationId xmlns:a16="http://schemas.microsoft.com/office/drawing/2014/main" id="{EBDC40CA-657B-83DD-0816-DF4EB4BF7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855788"/>
                        <a:ext cx="8626475"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3" name="TextBox 5">
            <a:extLst>
              <a:ext uri="{FF2B5EF4-FFF2-40B4-BE49-F238E27FC236}">
                <a16:creationId xmlns:a16="http://schemas.microsoft.com/office/drawing/2014/main" id="{13D93AED-D024-FE46-B29B-9BF4E14309F6}"/>
              </a:ext>
            </a:extLst>
          </p:cNvPr>
          <p:cNvSpPr txBox="1">
            <a:spLocks noChangeArrowheads="1"/>
          </p:cNvSpPr>
          <p:nvPr/>
        </p:nvSpPr>
        <p:spPr bwMode="auto">
          <a:xfrm>
            <a:off x="1571625" y="6096001"/>
            <a:ext cx="3810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400">
                <a:latin typeface="Arial" panose="020B0604020202020204" pitchFamily="34" charset="0"/>
              </a:rPr>
              <a:t>MME: Mobility Management Entity</a:t>
            </a:r>
          </a:p>
          <a:p>
            <a:pPr>
              <a:spcBef>
                <a:spcPct val="0"/>
              </a:spcBef>
              <a:buFontTx/>
              <a:buNone/>
            </a:pPr>
            <a:r>
              <a:rPr lang="en-US" altLang="en-US" sz="1400">
                <a:latin typeface="Arial" panose="020B0604020202020204" pitchFamily="34" charset="0"/>
              </a:rPr>
              <a:t>BS: Base Station (4G: eNodeB)</a:t>
            </a:r>
          </a:p>
        </p:txBody>
      </p:sp>
      <p:grpSp>
        <p:nvGrpSpPr>
          <p:cNvPr id="31" name="Group 30">
            <a:extLst>
              <a:ext uri="{FF2B5EF4-FFF2-40B4-BE49-F238E27FC236}">
                <a16:creationId xmlns:a16="http://schemas.microsoft.com/office/drawing/2014/main" id="{E4CD9FF9-42E4-56EE-380F-2F0D1976D25F}"/>
              </a:ext>
            </a:extLst>
          </p:cNvPr>
          <p:cNvGrpSpPr>
            <a:grpSpLocks/>
          </p:cNvGrpSpPr>
          <p:nvPr/>
        </p:nvGrpSpPr>
        <p:grpSpPr bwMode="auto">
          <a:xfrm>
            <a:off x="3581400" y="2081213"/>
            <a:ext cx="5181600" cy="1058862"/>
            <a:chOff x="2057400" y="2057400"/>
            <a:chExt cx="5181600" cy="1058704"/>
          </a:xfrm>
        </p:grpSpPr>
        <p:cxnSp>
          <p:nvCxnSpPr>
            <p:cNvPr id="9" name="Straight Connector 8">
              <a:extLst>
                <a:ext uri="{FF2B5EF4-FFF2-40B4-BE49-F238E27FC236}">
                  <a16:creationId xmlns:a16="http://schemas.microsoft.com/office/drawing/2014/main" id="{94B018D4-DB20-228C-8F48-43B47E908A0A}"/>
                </a:ext>
              </a:extLst>
            </p:cNvPr>
            <p:cNvCxnSpPr/>
            <p:nvPr/>
          </p:nvCxnSpPr>
          <p:spPr>
            <a:xfrm>
              <a:off x="2057400" y="2285966"/>
              <a:ext cx="25146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455C794-8EDF-DFB3-26AC-DB57F2940AB9}"/>
                </a:ext>
              </a:extLst>
            </p:cNvPr>
            <p:cNvCxnSpPr/>
            <p:nvPr/>
          </p:nvCxnSpPr>
          <p:spPr>
            <a:xfrm>
              <a:off x="4572000" y="2514532"/>
              <a:ext cx="22098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B2FCF5-A629-2892-D464-893728B30839}"/>
                </a:ext>
              </a:extLst>
            </p:cNvPr>
            <p:cNvCxnSpPr/>
            <p:nvPr/>
          </p:nvCxnSpPr>
          <p:spPr>
            <a:xfrm>
              <a:off x="4600575" y="2057400"/>
              <a:ext cx="0" cy="457132"/>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82CD250-1502-699A-04E0-D22FCDE7168B}"/>
                </a:ext>
              </a:extLst>
            </p:cNvPr>
            <p:cNvCxnSpPr/>
            <p:nvPr/>
          </p:nvCxnSpPr>
          <p:spPr>
            <a:xfrm>
              <a:off x="6781800" y="2057400"/>
              <a:ext cx="0" cy="457132"/>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D108D5D-5956-1889-F1CF-E44226522A76}"/>
                </a:ext>
              </a:extLst>
            </p:cNvPr>
            <p:cNvCxnSpPr/>
            <p:nvPr/>
          </p:nvCxnSpPr>
          <p:spPr>
            <a:xfrm>
              <a:off x="4600575" y="2057400"/>
              <a:ext cx="22098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58EB789-1075-31C5-A2C1-AE1499B09BC1}"/>
                </a:ext>
              </a:extLst>
            </p:cNvPr>
            <p:cNvCxnSpPr/>
            <p:nvPr/>
          </p:nvCxnSpPr>
          <p:spPr>
            <a:xfrm>
              <a:off x="6781800" y="2314537"/>
              <a:ext cx="4572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50D0822-F80C-5819-1B42-E91447E171D5}"/>
                </a:ext>
              </a:extLst>
            </p:cNvPr>
            <p:cNvCxnSpPr/>
            <p:nvPr/>
          </p:nvCxnSpPr>
          <p:spPr>
            <a:xfrm>
              <a:off x="2295525" y="2714527"/>
              <a:ext cx="1209675" cy="180948"/>
            </a:xfrm>
            <a:prstGeom prst="line">
              <a:avLst/>
            </a:prstGeom>
            <a:ln w="57150">
              <a:solidFill>
                <a:srgbClr val="0066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E7E5844-8E0A-6FCF-37E7-955F098361AC}"/>
                </a:ext>
              </a:extLst>
            </p:cNvPr>
            <p:cNvCxnSpPr/>
            <p:nvPr/>
          </p:nvCxnSpPr>
          <p:spPr>
            <a:xfrm flipV="1">
              <a:off x="4552950" y="2514532"/>
              <a:ext cx="704850" cy="395228"/>
            </a:xfrm>
            <a:prstGeom prst="line">
              <a:avLst/>
            </a:prstGeom>
            <a:ln w="57150">
              <a:solidFill>
                <a:srgbClr val="0066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E3C24FE-DF9F-31E2-7B94-CCB2562924ED}"/>
                </a:ext>
              </a:extLst>
            </p:cNvPr>
            <p:cNvCxnSpPr/>
            <p:nvPr/>
          </p:nvCxnSpPr>
          <p:spPr>
            <a:xfrm>
              <a:off x="3467100" y="2666909"/>
              <a:ext cx="108585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CB30DDC-097C-2076-3A86-4903072558BC}"/>
                </a:ext>
              </a:extLst>
            </p:cNvPr>
            <p:cNvCxnSpPr/>
            <p:nvPr/>
          </p:nvCxnSpPr>
          <p:spPr>
            <a:xfrm>
              <a:off x="3505200" y="2665321"/>
              <a:ext cx="0" cy="450783"/>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2EEC27A-1167-F42E-B603-CD68C7B3A612}"/>
                </a:ext>
              </a:extLst>
            </p:cNvPr>
            <p:cNvCxnSpPr/>
            <p:nvPr/>
          </p:nvCxnSpPr>
          <p:spPr>
            <a:xfrm>
              <a:off x="3505200" y="3116104"/>
              <a:ext cx="104775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BEAEC8B-80E3-593F-475C-E77FE6529536}"/>
                </a:ext>
              </a:extLst>
            </p:cNvPr>
            <p:cNvCxnSpPr/>
            <p:nvPr/>
          </p:nvCxnSpPr>
          <p:spPr>
            <a:xfrm>
              <a:off x="4543425" y="2666909"/>
              <a:ext cx="0" cy="449195"/>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09D10622-E58A-138E-4DC4-78FAFA913992}"/>
              </a:ext>
            </a:extLst>
          </p:cNvPr>
          <p:cNvSpPr txBox="1">
            <a:spLocks noChangeArrowheads="1"/>
          </p:cNvSpPr>
          <p:nvPr/>
        </p:nvSpPr>
        <p:spPr bwMode="auto">
          <a:xfrm>
            <a:off x="5534026" y="1404938"/>
            <a:ext cx="3108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400" b="1">
                <a:solidFill>
                  <a:srgbClr val="006600"/>
                </a:solidFill>
                <a:cs typeface="Calibri" panose="020F0502020204030204" pitchFamily="34" charset="0"/>
              </a:rPr>
              <a:t>4G Packet-Switched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4ED4E507-DF26-81F7-3754-1B02E822EB08}"/>
              </a:ext>
            </a:extLst>
          </p:cNvPr>
          <p:cNvSpPr txBox="1">
            <a:spLocks noChangeArrowheads="1"/>
          </p:cNvSpPr>
          <p:nvPr/>
        </p:nvSpPr>
        <p:spPr bwMode="auto">
          <a:xfrm>
            <a:off x="6651625" y="4040188"/>
            <a:ext cx="272415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400" b="1">
                <a:solidFill>
                  <a:srgbClr val="0000FF"/>
                </a:solidFill>
                <a:cs typeface="Calibri" panose="020F0502020204030204" pitchFamily="34" charset="0"/>
              </a:rPr>
              <a:t>3G Packet-Switched</a:t>
            </a:r>
          </a:p>
        </p:txBody>
      </p:sp>
      <p:sp>
        <p:nvSpPr>
          <p:cNvPr id="45058" name="Title 1">
            <a:extLst>
              <a:ext uri="{FF2B5EF4-FFF2-40B4-BE49-F238E27FC236}">
                <a16:creationId xmlns:a16="http://schemas.microsoft.com/office/drawing/2014/main" id="{6D2A2C31-0597-A203-8B41-D0427B5630E2}"/>
              </a:ext>
            </a:extLst>
          </p:cNvPr>
          <p:cNvSpPr>
            <a:spLocks noGrp="1"/>
          </p:cNvSpPr>
          <p:nvPr>
            <p:ph type="title"/>
          </p:nvPr>
        </p:nvSpPr>
        <p:spPr/>
        <p:txBody>
          <a:bodyPr/>
          <a:lstStyle/>
          <a:p>
            <a:pPr algn="ctr"/>
            <a:r>
              <a:rPr lang="en-US" altLang="en-US"/>
              <a:t>3G/4G Network Architecture</a:t>
            </a:r>
          </a:p>
        </p:txBody>
      </p:sp>
      <p:graphicFrame>
        <p:nvGraphicFramePr>
          <p:cNvPr id="45060" name="Object 4">
            <a:extLst>
              <a:ext uri="{FF2B5EF4-FFF2-40B4-BE49-F238E27FC236}">
                <a16:creationId xmlns:a16="http://schemas.microsoft.com/office/drawing/2014/main" id="{AFA0F1E5-5904-D7AA-0889-0BB021C9142A}"/>
              </a:ext>
            </a:extLst>
          </p:cNvPr>
          <p:cNvGraphicFramePr>
            <a:graphicFrameLocks noChangeAspect="1"/>
          </p:cNvGraphicFramePr>
          <p:nvPr/>
        </p:nvGraphicFramePr>
        <p:xfrm>
          <a:off x="1828801" y="1855788"/>
          <a:ext cx="8626475" cy="3579812"/>
        </p:xfrm>
        <a:graphic>
          <a:graphicData uri="http://schemas.openxmlformats.org/presentationml/2006/ole">
            <mc:AlternateContent xmlns:mc="http://schemas.openxmlformats.org/markup-compatibility/2006">
              <mc:Choice xmlns:v="urn:schemas-microsoft-com:vml" Requires="v">
                <p:oleObj name="Visio" r:id="rId3" imgW="7137400" imgH="2959100" progId="Visio.Drawing.11">
                  <p:embed/>
                </p:oleObj>
              </mc:Choice>
              <mc:Fallback>
                <p:oleObj name="Visio" r:id="rId3" imgW="7137400" imgH="2959100" progId="Visio.Drawing.11">
                  <p:embed/>
                  <p:pic>
                    <p:nvPicPr>
                      <p:cNvPr id="45060" name="Object 4">
                        <a:extLst>
                          <a:ext uri="{FF2B5EF4-FFF2-40B4-BE49-F238E27FC236}">
                            <a16:creationId xmlns:a16="http://schemas.microsoft.com/office/drawing/2014/main" id="{AFA0F1E5-5904-D7AA-0889-0BB021C91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855788"/>
                        <a:ext cx="8626475"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5061" name="Group 30">
            <a:extLst>
              <a:ext uri="{FF2B5EF4-FFF2-40B4-BE49-F238E27FC236}">
                <a16:creationId xmlns:a16="http://schemas.microsoft.com/office/drawing/2014/main" id="{088F3354-A8F1-EF24-C76B-B432E32609CB}"/>
              </a:ext>
            </a:extLst>
          </p:cNvPr>
          <p:cNvGrpSpPr>
            <a:grpSpLocks/>
          </p:cNvGrpSpPr>
          <p:nvPr/>
        </p:nvGrpSpPr>
        <p:grpSpPr bwMode="auto">
          <a:xfrm>
            <a:off x="3581400" y="2057401"/>
            <a:ext cx="5181600" cy="1058863"/>
            <a:chOff x="2057400" y="2057400"/>
            <a:chExt cx="5181600" cy="1058704"/>
          </a:xfrm>
        </p:grpSpPr>
        <p:cxnSp>
          <p:nvCxnSpPr>
            <p:cNvPr id="9" name="Straight Connector 8">
              <a:extLst>
                <a:ext uri="{FF2B5EF4-FFF2-40B4-BE49-F238E27FC236}">
                  <a16:creationId xmlns:a16="http://schemas.microsoft.com/office/drawing/2014/main" id="{0FDD7DE2-3231-70A1-9EB4-981C78D7EEDB}"/>
                </a:ext>
              </a:extLst>
            </p:cNvPr>
            <p:cNvCxnSpPr/>
            <p:nvPr/>
          </p:nvCxnSpPr>
          <p:spPr>
            <a:xfrm>
              <a:off x="2057400" y="2285966"/>
              <a:ext cx="25146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FBBBE3E-63D3-9000-5580-F7495DB721B8}"/>
                </a:ext>
              </a:extLst>
            </p:cNvPr>
            <p:cNvCxnSpPr/>
            <p:nvPr/>
          </p:nvCxnSpPr>
          <p:spPr>
            <a:xfrm>
              <a:off x="4572000" y="2514531"/>
              <a:ext cx="22098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3292F64-E5FC-3866-85C2-1D020346A473}"/>
                </a:ext>
              </a:extLst>
            </p:cNvPr>
            <p:cNvCxnSpPr/>
            <p:nvPr/>
          </p:nvCxnSpPr>
          <p:spPr>
            <a:xfrm>
              <a:off x="4600575" y="2057400"/>
              <a:ext cx="0" cy="457131"/>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C2B0361-08E7-D2EC-963A-B9959853F16A}"/>
                </a:ext>
              </a:extLst>
            </p:cNvPr>
            <p:cNvCxnSpPr/>
            <p:nvPr/>
          </p:nvCxnSpPr>
          <p:spPr>
            <a:xfrm>
              <a:off x="6781800" y="2057400"/>
              <a:ext cx="0" cy="457131"/>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52379BC-A209-B9AF-761A-115788F75AE4}"/>
                </a:ext>
              </a:extLst>
            </p:cNvPr>
            <p:cNvCxnSpPr/>
            <p:nvPr/>
          </p:nvCxnSpPr>
          <p:spPr>
            <a:xfrm>
              <a:off x="4600575" y="2057400"/>
              <a:ext cx="22098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DB59357-6E70-1BA8-E3BB-E93DC75B9F30}"/>
                </a:ext>
              </a:extLst>
            </p:cNvPr>
            <p:cNvCxnSpPr/>
            <p:nvPr/>
          </p:nvCxnSpPr>
          <p:spPr>
            <a:xfrm>
              <a:off x="6781800" y="2314536"/>
              <a:ext cx="4572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33930A8-BC16-1A18-3364-5913992A277E}"/>
                </a:ext>
              </a:extLst>
            </p:cNvPr>
            <p:cNvCxnSpPr/>
            <p:nvPr/>
          </p:nvCxnSpPr>
          <p:spPr>
            <a:xfrm>
              <a:off x="2295525" y="2714526"/>
              <a:ext cx="1209675" cy="180948"/>
            </a:xfrm>
            <a:prstGeom prst="line">
              <a:avLst/>
            </a:prstGeom>
            <a:ln w="57150">
              <a:solidFill>
                <a:srgbClr val="0066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1E66F1A-01B1-A123-E0B8-EF244A706D64}"/>
                </a:ext>
              </a:extLst>
            </p:cNvPr>
            <p:cNvCxnSpPr/>
            <p:nvPr/>
          </p:nvCxnSpPr>
          <p:spPr>
            <a:xfrm flipV="1">
              <a:off x="4552950" y="2514531"/>
              <a:ext cx="704850" cy="395229"/>
            </a:xfrm>
            <a:prstGeom prst="line">
              <a:avLst/>
            </a:prstGeom>
            <a:ln w="57150">
              <a:solidFill>
                <a:srgbClr val="0066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9B69376-33BA-EB09-E83C-96EAACE2664B}"/>
                </a:ext>
              </a:extLst>
            </p:cNvPr>
            <p:cNvCxnSpPr/>
            <p:nvPr/>
          </p:nvCxnSpPr>
          <p:spPr>
            <a:xfrm>
              <a:off x="3467100" y="2666908"/>
              <a:ext cx="108585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D9DC1DA-021D-BF70-1155-75DD69AC9EF4}"/>
                </a:ext>
              </a:extLst>
            </p:cNvPr>
            <p:cNvCxnSpPr/>
            <p:nvPr/>
          </p:nvCxnSpPr>
          <p:spPr>
            <a:xfrm>
              <a:off x="3505200" y="2665322"/>
              <a:ext cx="0" cy="450782"/>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DAF9114-B37E-8C90-B31C-813BC119F5A1}"/>
                </a:ext>
              </a:extLst>
            </p:cNvPr>
            <p:cNvCxnSpPr/>
            <p:nvPr/>
          </p:nvCxnSpPr>
          <p:spPr>
            <a:xfrm>
              <a:off x="3505200" y="3116104"/>
              <a:ext cx="104775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84BB165-BD91-36A5-50B1-E1D6D13934EF}"/>
                </a:ext>
              </a:extLst>
            </p:cNvPr>
            <p:cNvCxnSpPr/>
            <p:nvPr/>
          </p:nvCxnSpPr>
          <p:spPr>
            <a:xfrm>
              <a:off x="4543425" y="2666908"/>
              <a:ext cx="0" cy="449196"/>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46CA99BD-12B5-F5EF-751A-09FB6D423F15}"/>
              </a:ext>
            </a:extLst>
          </p:cNvPr>
          <p:cNvGrpSpPr>
            <a:grpSpLocks/>
          </p:cNvGrpSpPr>
          <p:nvPr/>
        </p:nvGrpSpPr>
        <p:grpSpPr bwMode="auto">
          <a:xfrm>
            <a:off x="3629026" y="3467101"/>
            <a:ext cx="5133975" cy="517525"/>
            <a:chOff x="2105024" y="3467100"/>
            <a:chExt cx="5133976" cy="518160"/>
          </a:xfrm>
        </p:grpSpPr>
        <p:cxnSp>
          <p:nvCxnSpPr>
            <p:cNvPr id="47" name="Straight Connector 46">
              <a:extLst>
                <a:ext uri="{FF2B5EF4-FFF2-40B4-BE49-F238E27FC236}">
                  <a16:creationId xmlns:a16="http://schemas.microsoft.com/office/drawing/2014/main" id="{A65FB859-F410-7911-B641-48772350E5D4}"/>
                </a:ext>
              </a:extLst>
            </p:cNvPr>
            <p:cNvCxnSpPr/>
            <p:nvPr/>
          </p:nvCxnSpPr>
          <p:spPr>
            <a:xfrm>
              <a:off x="2209799" y="3734127"/>
              <a:ext cx="2362200" cy="0"/>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6762B03-BF79-401C-CFF6-0EC22CCEBD2A}"/>
                </a:ext>
              </a:extLst>
            </p:cNvPr>
            <p:cNvCxnSpPr/>
            <p:nvPr/>
          </p:nvCxnSpPr>
          <p:spPr>
            <a:xfrm>
              <a:off x="4571999" y="3963008"/>
              <a:ext cx="2209800" cy="0"/>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35F763F-70C4-8245-5A03-4D4EA6A41205}"/>
                </a:ext>
              </a:extLst>
            </p:cNvPr>
            <p:cNvCxnSpPr/>
            <p:nvPr/>
          </p:nvCxnSpPr>
          <p:spPr>
            <a:xfrm>
              <a:off x="4618037" y="3467100"/>
              <a:ext cx="0" cy="457761"/>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05A1C58-3E60-75A0-6D15-E91ED1E41B0D}"/>
                </a:ext>
              </a:extLst>
            </p:cNvPr>
            <p:cNvCxnSpPr/>
            <p:nvPr/>
          </p:nvCxnSpPr>
          <p:spPr>
            <a:xfrm>
              <a:off x="6781800" y="3482994"/>
              <a:ext cx="0" cy="502266"/>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143C971-C58A-F916-C324-57DF78DAAEF2}"/>
                </a:ext>
              </a:extLst>
            </p:cNvPr>
            <p:cNvCxnSpPr/>
            <p:nvPr/>
          </p:nvCxnSpPr>
          <p:spPr>
            <a:xfrm>
              <a:off x="4600574" y="3467100"/>
              <a:ext cx="2209800" cy="0"/>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9CA17FC-B6F1-0279-D90E-84948CED1443}"/>
                </a:ext>
              </a:extLst>
            </p:cNvPr>
            <p:cNvCxnSpPr/>
            <p:nvPr/>
          </p:nvCxnSpPr>
          <p:spPr>
            <a:xfrm>
              <a:off x="6781800" y="3686444"/>
              <a:ext cx="457200" cy="0"/>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86BC34E-A2B9-282D-90B9-0E72E3F39FB7}"/>
                </a:ext>
              </a:extLst>
            </p:cNvPr>
            <p:cNvCxnSpPr/>
            <p:nvPr/>
          </p:nvCxnSpPr>
          <p:spPr>
            <a:xfrm>
              <a:off x="2105024" y="3643529"/>
              <a:ext cx="2466975" cy="0"/>
            </a:xfrm>
            <a:prstGeom prst="line">
              <a:avLst/>
            </a:prstGeom>
            <a:ln w="57150">
              <a:solidFill>
                <a:srgbClr val="0000FF"/>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038" name="Group 1037">
            <a:extLst>
              <a:ext uri="{FF2B5EF4-FFF2-40B4-BE49-F238E27FC236}">
                <a16:creationId xmlns:a16="http://schemas.microsoft.com/office/drawing/2014/main" id="{590252F4-9F1B-2F81-2EEA-E3FE95112C78}"/>
              </a:ext>
            </a:extLst>
          </p:cNvPr>
          <p:cNvGrpSpPr>
            <a:grpSpLocks/>
          </p:cNvGrpSpPr>
          <p:nvPr/>
        </p:nvGrpSpPr>
        <p:grpSpPr bwMode="auto">
          <a:xfrm>
            <a:off x="3962400" y="4124325"/>
            <a:ext cx="4800600" cy="1066800"/>
            <a:chOff x="2438400" y="4124326"/>
            <a:chExt cx="4800600" cy="1066800"/>
          </a:xfrm>
        </p:grpSpPr>
        <p:cxnSp>
          <p:nvCxnSpPr>
            <p:cNvPr id="1028" name="Straight Connector 1027">
              <a:extLst>
                <a:ext uri="{FF2B5EF4-FFF2-40B4-BE49-F238E27FC236}">
                  <a16:creationId xmlns:a16="http://schemas.microsoft.com/office/drawing/2014/main" id="{AED6A567-3D06-26D2-DC8C-383402CCD2A9}"/>
                </a:ext>
              </a:extLst>
            </p:cNvPr>
            <p:cNvCxnSpPr/>
            <p:nvPr/>
          </p:nvCxnSpPr>
          <p:spPr>
            <a:xfrm>
              <a:off x="2438400" y="4267201"/>
              <a:ext cx="1028700" cy="38100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90E2592-34DE-E10D-37C0-1446B7C85277}"/>
                </a:ext>
              </a:extLst>
            </p:cNvPr>
            <p:cNvCxnSpPr/>
            <p:nvPr/>
          </p:nvCxnSpPr>
          <p:spPr>
            <a:xfrm>
              <a:off x="2493963" y="4189414"/>
              <a:ext cx="935037" cy="346075"/>
            </a:xfrm>
            <a:prstGeom prst="line">
              <a:avLst/>
            </a:prstGeom>
            <a:ln w="5715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1029" name="Oval 1028">
              <a:extLst>
                <a:ext uri="{FF2B5EF4-FFF2-40B4-BE49-F238E27FC236}">
                  <a16:creationId xmlns:a16="http://schemas.microsoft.com/office/drawing/2014/main" id="{AA8B9A5E-0DE4-AF16-CC06-F6F50351B86F}"/>
                </a:ext>
              </a:extLst>
            </p:cNvPr>
            <p:cNvSpPr/>
            <p:nvPr/>
          </p:nvSpPr>
          <p:spPr>
            <a:xfrm>
              <a:off x="3429000" y="4124326"/>
              <a:ext cx="1066800" cy="1066800"/>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a:solidFill>
                  <a:srgbClr val="FFFFFF"/>
                </a:solidFill>
                <a:latin typeface="Calibri" panose="020F0502020204030204" pitchFamily="34" charset="0"/>
              </a:endParaRPr>
            </a:p>
          </p:txBody>
        </p:sp>
        <p:cxnSp>
          <p:nvCxnSpPr>
            <p:cNvPr id="71" name="Straight Connector 70">
              <a:extLst>
                <a:ext uri="{FF2B5EF4-FFF2-40B4-BE49-F238E27FC236}">
                  <a16:creationId xmlns:a16="http://schemas.microsoft.com/office/drawing/2014/main" id="{CDDD0739-2011-0928-7216-5087E11F9A06}"/>
                </a:ext>
              </a:extLst>
            </p:cNvPr>
            <p:cNvCxnSpPr/>
            <p:nvPr/>
          </p:nvCxnSpPr>
          <p:spPr>
            <a:xfrm>
              <a:off x="4487863" y="4876801"/>
              <a:ext cx="2751137"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4AEC044A-E055-CA0A-227D-7AD1DA0FA564}"/>
                </a:ext>
              </a:extLst>
            </p:cNvPr>
            <p:cNvCxnSpPr/>
            <p:nvPr/>
          </p:nvCxnSpPr>
          <p:spPr>
            <a:xfrm>
              <a:off x="4543425" y="4799014"/>
              <a:ext cx="2695575" cy="0"/>
            </a:xfrm>
            <a:prstGeom prst="line">
              <a:avLst/>
            </a:prstGeom>
            <a:ln w="5715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45064" name="TextBox 3">
            <a:extLst>
              <a:ext uri="{FF2B5EF4-FFF2-40B4-BE49-F238E27FC236}">
                <a16:creationId xmlns:a16="http://schemas.microsoft.com/office/drawing/2014/main" id="{202F8020-E92C-8477-6E5E-81DA799FD2E5}"/>
              </a:ext>
            </a:extLst>
          </p:cNvPr>
          <p:cNvSpPr txBox="1">
            <a:spLocks noChangeArrowheads="1"/>
          </p:cNvSpPr>
          <p:nvPr/>
        </p:nvSpPr>
        <p:spPr bwMode="auto">
          <a:xfrm>
            <a:off x="6651626" y="1377951"/>
            <a:ext cx="3209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400" b="1">
                <a:solidFill>
                  <a:srgbClr val="006600"/>
                </a:solidFill>
                <a:cs typeface="Calibri" panose="020F0502020204030204" pitchFamily="34" charset="0"/>
              </a:rPr>
              <a:t>4G Packet-Switched</a:t>
            </a:r>
          </a:p>
        </p:txBody>
      </p:sp>
      <p:sp>
        <p:nvSpPr>
          <p:cNvPr id="37" name="TextBox 36">
            <a:extLst>
              <a:ext uri="{FF2B5EF4-FFF2-40B4-BE49-F238E27FC236}">
                <a16:creationId xmlns:a16="http://schemas.microsoft.com/office/drawing/2014/main" id="{83C98B6B-F035-B728-0DAA-F5A8898C64A5}"/>
              </a:ext>
            </a:extLst>
          </p:cNvPr>
          <p:cNvSpPr txBox="1">
            <a:spLocks noChangeArrowheads="1"/>
          </p:cNvSpPr>
          <p:nvPr/>
        </p:nvSpPr>
        <p:spPr bwMode="auto">
          <a:xfrm>
            <a:off x="6651626" y="5353051"/>
            <a:ext cx="324961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400" b="1">
                <a:solidFill>
                  <a:srgbClr val="FF0000"/>
                </a:solidFill>
                <a:cs typeface="Calibri" panose="020F0502020204030204" pitchFamily="34" charset="0"/>
              </a:rPr>
              <a:t>3G Circuit-Switched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17AA7B61-D984-912A-7D62-2EB653CF45A2}"/>
              </a:ext>
            </a:extLst>
          </p:cNvPr>
          <p:cNvSpPr>
            <a:spLocks noGrp="1"/>
          </p:cNvSpPr>
          <p:nvPr>
            <p:ph type="title"/>
          </p:nvPr>
        </p:nvSpPr>
        <p:spPr/>
        <p:txBody>
          <a:bodyPr/>
          <a:lstStyle/>
          <a:p>
            <a:r>
              <a:rPr lang="en-US" altLang="en-US"/>
              <a:t>Operations</a:t>
            </a:r>
          </a:p>
        </p:txBody>
      </p:sp>
      <p:sp>
        <p:nvSpPr>
          <p:cNvPr id="3" name="Content Placeholder 2">
            <a:extLst>
              <a:ext uri="{FF2B5EF4-FFF2-40B4-BE49-F238E27FC236}">
                <a16:creationId xmlns:a16="http://schemas.microsoft.com/office/drawing/2014/main" id="{30874951-4650-9D56-36E8-8C7C80D2AD89}"/>
              </a:ext>
            </a:extLst>
          </p:cNvPr>
          <p:cNvSpPr>
            <a:spLocks noGrp="1"/>
          </p:cNvSpPr>
          <p:nvPr>
            <p:ph idx="1"/>
          </p:nvPr>
        </p:nvSpPr>
        <p:spPr>
          <a:xfrm>
            <a:off x="715617" y="1407485"/>
            <a:ext cx="10556609" cy="3570032"/>
          </a:xfrm>
        </p:spPr>
        <p:txBody>
          <a:bodyPr>
            <a:normAutofit/>
          </a:bodyPr>
          <a:lstStyle/>
          <a:p>
            <a:pPr>
              <a:lnSpc>
                <a:spcPct val="90000"/>
              </a:lnSpc>
            </a:pPr>
            <a:r>
              <a:rPr lang="en-US" altLang="en-US" dirty="0"/>
              <a:t>Two main planes in operation in parallel:</a:t>
            </a:r>
          </a:p>
          <a:p>
            <a:pPr>
              <a:lnSpc>
                <a:spcPct val="90000"/>
              </a:lnSpc>
            </a:pPr>
            <a:r>
              <a:rPr lang="en-US" altLang="en-US" b="1" u="sng" dirty="0"/>
              <a:t>Data plane (also called User plane)</a:t>
            </a:r>
            <a:r>
              <a:rPr lang="en-US" altLang="en-US" dirty="0"/>
              <a:t>: content delivery</a:t>
            </a:r>
          </a:p>
          <a:p>
            <a:pPr>
              <a:lnSpc>
                <a:spcPct val="90000"/>
              </a:lnSpc>
            </a:pPr>
            <a:r>
              <a:rPr lang="en-US" altLang="en-US" b="1" u="sng" dirty="0"/>
              <a:t>Control plane</a:t>
            </a:r>
            <a:r>
              <a:rPr lang="en-US" altLang="en-US" dirty="0"/>
              <a:t>: signaling functions</a:t>
            </a:r>
          </a:p>
          <a:p>
            <a:pPr>
              <a:lnSpc>
                <a:spcPct val="90000"/>
              </a:lnSpc>
            </a:pPr>
            <a:endParaRPr lang="en-US" altLang="en-US" b="1" u="sng" dirty="0"/>
          </a:p>
          <a:p>
            <a:pPr>
              <a:lnSpc>
                <a:spcPct val="90000"/>
              </a:lnSpc>
            </a:pPr>
            <a:r>
              <a:rPr lang="en-US" altLang="en-US" dirty="0"/>
              <a:t>There is an additional plane that works with the above two planes:</a:t>
            </a:r>
          </a:p>
          <a:p>
            <a:pPr>
              <a:lnSpc>
                <a:spcPct val="90000"/>
              </a:lnSpc>
            </a:pPr>
            <a:r>
              <a:rPr lang="en-US" altLang="en-US" b="1" u="sng" dirty="0"/>
              <a:t>Management plane</a:t>
            </a:r>
            <a:r>
              <a:rPr lang="en-US" altLang="en-US" dirty="0"/>
              <a:t>: configurations, monitoring</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AA3FA93B-C62E-8759-7BC9-2A22C8E39FC3}"/>
              </a:ext>
            </a:extLst>
          </p:cNvPr>
          <p:cNvSpPr>
            <a:spLocks noGrp="1"/>
          </p:cNvSpPr>
          <p:nvPr>
            <p:ph type="title"/>
          </p:nvPr>
        </p:nvSpPr>
        <p:spPr/>
        <p:txBody>
          <a:bodyPr/>
          <a:lstStyle/>
          <a:p>
            <a:r>
              <a:rPr lang="en-US" altLang="en-US"/>
              <a:t>Illustration of Data and Control Planes</a:t>
            </a:r>
          </a:p>
        </p:txBody>
      </p:sp>
      <p:sp>
        <p:nvSpPr>
          <p:cNvPr id="7" name="Rounded Rectangle 6">
            <a:extLst>
              <a:ext uri="{FF2B5EF4-FFF2-40B4-BE49-F238E27FC236}">
                <a16:creationId xmlns:a16="http://schemas.microsoft.com/office/drawing/2014/main" id="{8F1A25C7-5D9A-2ACB-190E-E48ECAC6ACF2}"/>
              </a:ext>
            </a:extLst>
          </p:cNvPr>
          <p:cNvSpPr/>
          <p:nvPr/>
        </p:nvSpPr>
        <p:spPr>
          <a:xfrm>
            <a:off x="6567488" y="1103313"/>
            <a:ext cx="3694112" cy="23415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sz="1800">
              <a:solidFill>
                <a:srgbClr val="FFFFFF"/>
              </a:solidFill>
              <a:latin typeface="Calibri" panose="020F0502020204030204" pitchFamily="34" charset="0"/>
            </a:endParaRPr>
          </a:p>
        </p:txBody>
      </p:sp>
      <p:cxnSp>
        <p:nvCxnSpPr>
          <p:cNvPr id="8" name="Straight Arrow Connector 7">
            <a:extLst>
              <a:ext uri="{FF2B5EF4-FFF2-40B4-BE49-F238E27FC236}">
                <a16:creationId xmlns:a16="http://schemas.microsoft.com/office/drawing/2014/main" id="{9BFFE252-F0EC-EB3E-7168-D9DD963C5582}"/>
              </a:ext>
            </a:extLst>
          </p:cNvPr>
          <p:cNvCxnSpPr/>
          <p:nvPr/>
        </p:nvCxnSpPr>
        <p:spPr>
          <a:xfrm flipV="1">
            <a:off x="3514726" y="2232026"/>
            <a:ext cx="3859213" cy="41275"/>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0182" name="Rectangle 9">
            <a:extLst>
              <a:ext uri="{FF2B5EF4-FFF2-40B4-BE49-F238E27FC236}">
                <a16:creationId xmlns:a16="http://schemas.microsoft.com/office/drawing/2014/main" id="{BF61E97B-626C-31E2-7376-E86431023EEC}"/>
              </a:ext>
            </a:extLst>
          </p:cNvPr>
          <p:cNvSpPr>
            <a:spLocks noChangeArrowheads="1"/>
          </p:cNvSpPr>
          <p:nvPr/>
        </p:nvSpPr>
        <p:spPr bwMode="auto">
          <a:xfrm>
            <a:off x="6567488" y="1724025"/>
            <a:ext cx="3854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zh-CN" sz="3000"/>
              <a:t>Network </a:t>
            </a:r>
          </a:p>
          <a:p>
            <a:pPr algn="ctr">
              <a:spcBef>
                <a:spcPct val="0"/>
              </a:spcBef>
              <a:buFontTx/>
              <a:buNone/>
            </a:pPr>
            <a:r>
              <a:rPr lang="en-US" altLang="zh-CN" sz="3000"/>
              <a:t>Infrastructure</a:t>
            </a:r>
            <a:endParaRPr lang="en-US" altLang="en-US" sz="3000"/>
          </a:p>
        </p:txBody>
      </p:sp>
      <p:pic>
        <p:nvPicPr>
          <p:cNvPr id="50183" name="Picture 1">
            <a:extLst>
              <a:ext uri="{FF2B5EF4-FFF2-40B4-BE49-F238E27FC236}">
                <a16:creationId xmlns:a16="http://schemas.microsoft.com/office/drawing/2014/main" id="{FFE3DF9A-976F-4DB0-4E36-F202134930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1103313"/>
            <a:ext cx="1655763"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86600BED-08EB-EE65-2CFF-0E78001232A5}"/>
              </a:ext>
            </a:extLst>
          </p:cNvPr>
          <p:cNvSpPr>
            <a:spLocks noChangeArrowheads="1"/>
          </p:cNvSpPr>
          <p:nvPr/>
        </p:nvSpPr>
        <p:spPr bwMode="auto">
          <a:xfrm>
            <a:off x="1771651" y="4845051"/>
            <a:ext cx="2201863" cy="1196975"/>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r>
              <a:rPr lang="en-US" sz="2800" dirty="0">
                <a:solidFill>
                  <a:schemeClr val="lt1"/>
                </a:solidFill>
                <a:latin typeface="Calibri" charset="0"/>
                <a:ea typeface="Calibri" charset="0"/>
                <a:cs typeface="Calibri" charset="0"/>
              </a:rPr>
              <a:t>Data-plane</a:t>
            </a:r>
          </a:p>
        </p:txBody>
      </p:sp>
      <p:sp>
        <p:nvSpPr>
          <p:cNvPr id="21" name="Rectangle 20">
            <a:extLst>
              <a:ext uri="{FF2B5EF4-FFF2-40B4-BE49-F238E27FC236}">
                <a16:creationId xmlns:a16="http://schemas.microsoft.com/office/drawing/2014/main" id="{842F0715-D490-FE0D-3F79-6210A3658C4A}"/>
              </a:ext>
            </a:extLst>
          </p:cNvPr>
          <p:cNvSpPr>
            <a:spLocks noChangeArrowheads="1"/>
          </p:cNvSpPr>
          <p:nvPr/>
        </p:nvSpPr>
        <p:spPr bwMode="auto">
          <a:xfrm>
            <a:off x="4092576" y="4845051"/>
            <a:ext cx="1909763" cy="1196975"/>
          </a:xfrm>
          <a:prstGeom prst="rect">
            <a:avLst/>
          </a:prstGeom>
          <a:solidFill>
            <a:schemeClr val="accent2"/>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en-US" sz="2800" dirty="0">
                <a:solidFill>
                  <a:schemeClr val="lt1"/>
                </a:solidFill>
                <a:latin typeface="Calibri" charset="0"/>
                <a:ea typeface="Calibri" charset="0"/>
                <a:cs typeface="Calibri" charset="0"/>
              </a:rPr>
              <a:t>Control-</a:t>
            </a:r>
          </a:p>
          <a:p>
            <a:pPr algn="ctr">
              <a:defRPr/>
            </a:pPr>
            <a:r>
              <a:rPr lang="en-US" sz="2800" dirty="0">
                <a:solidFill>
                  <a:schemeClr val="lt1"/>
                </a:solidFill>
                <a:latin typeface="Calibri" charset="0"/>
                <a:ea typeface="Calibri" charset="0"/>
                <a:cs typeface="Calibri" charset="0"/>
              </a:rPr>
              <a:t>Plane</a:t>
            </a:r>
          </a:p>
        </p:txBody>
      </p:sp>
      <p:sp>
        <p:nvSpPr>
          <p:cNvPr id="50186" name="Shape 395">
            <a:extLst>
              <a:ext uri="{FF2B5EF4-FFF2-40B4-BE49-F238E27FC236}">
                <a16:creationId xmlns:a16="http://schemas.microsoft.com/office/drawing/2014/main" id="{885710CA-37FD-C9D2-FE11-6A3C98F3579F}"/>
              </a:ext>
            </a:extLst>
          </p:cNvPr>
          <p:cNvSpPr>
            <a:spLocks noChangeArrowheads="1"/>
          </p:cNvSpPr>
          <p:nvPr/>
        </p:nvSpPr>
        <p:spPr bwMode="auto">
          <a:xfrm>
            <a:off x="1771651" y="4357688"/>
            <a:ext cx="2214563" cy="379412"/>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IP</a:t>
            </a:r>
          </a:p>
        </p:txBody>
      </p:sp>
      <p:sp>
        <p:nvSpPr>
          <p:cNvPr id="50187" name="Shape 395">
            <a:extLst>
              <a:ext uri="{FF2B5EF4-FFF2-40B4-BE49-F238E27FC236}">
                <a16:creationId xmlns:a16="http://schemas.microsoft.com/office/drawing/2014/main" id="{62B36D22-7130-36BD-7C01-0CF9D3820A68}"/>
              </a:ext>
            </a:extLst>
          </p:cNvPr>
          <p:cNvSpPr>
            <a:spLocks noChangeArrowheads="1"/>
          </p:cNvSpPr>
          <p:nvPr/>
        </p:nvSpPr>
        <p:spPr bwMode="auto">
          <a:xfrm>
            <a:off x="1771651" y="3417888"/>
            <a:ext cx="2214563" cy="379412"/>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Application</a:t>
            </a:r>
          </a:p>
        </p:txBody>
      </p:sp>
      <p:sp>
        <p:nvSpPr>
          <p:cNvPr id="50188" name="Shape 395">
            <a:extLst>
              <a:ext uri="{FF2B5EF4-FFF2-40B4-BE49-F238E27FC236}">
                <a16:creationId xmlns:a16="http://schemas.microsoft.com/office/drawing/2014/main" id="{F2631105-578A-97A8-2869-75AEBD33D72A}"/>
              </a:ext>
            </a:extLst>
          </p:cNvPr>
          <p:cNvSpPr>
            <a:spLocks noChangeArrowheads="1"/>
          </p:cNvSpPr>
          <p:nvPr/>
        </p:nvSpPr>
        <p:spPr bwMode="auto">
          <a:xfrm>
            <a:off x="1758951" y="3892551"/>
            <a:ext cx="2214563" cy="379413"/>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Transport</a:t>
            </a:r>
          </a:p>
        </p:txBody>
      </p:sp>
      <p:sp>
        <p:nvSpPr>
          <p:cNvPr id="26" name="Rectangle 25">
            <a:extLst>
              <a:ext uri="{FF2B5EF4-FFF2-40B4-BE49-F238E27FC236}">
                <a16:creationId xmlns:a16="http://schemas.microsoft.com/office/drawing/2014/main" id="{29ED45F5-58DE-3EF8-2C0B-696836983E41}"/>
              </a:ext>
            </a:extLst>
          </p:cNvPr>
          <p:cNvSpPr>
            <a:spLocks noChangeArrowheads="1"/>
          </p:cNvSpPr>
          <p:nvPr/>
        </p:nvSpPr>
        <p:spPr bwMode="auto">
          <a:xfrm>
            <a:off x="6608763" y="4845051"/>
            <a:ext cx="1935162" cy="1196975"/>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r>
              <a:rPr lang="en-US" sz="2800" dirty="0">
                <a:solidFill>
                  <a:schemeClr val="lt1"/>
                </a:solidFill>
                <a:latin typeface="Calibri" charset="0"/>
                <a:ea typeface="Calibri" charset="0"/>
                <a:cs typeface="Calibri" charset="0"/>
              </a:rPr>
              <a:t>Data-plane</a:t>
            </a:r>
          </a:p>
        </p:txBody>
      </p:sp>
      <p:sp>
        <p:nvSpPr>
          <p:cNvPr id="27" name="Rectangle 26">
            <a:extLst>
              <a:ext uri="{FF2B5EF4-FFF2-40B4-BE49-F238E27FC236}">
                <a16:creationId xmlns:a16="http://schemas.microsoft.com/office/drawing/2014/main" id="{76D81A51-7C24-DDDC-8F91-F0B99F99ADC3}"/>
              </a:ext>
            </a:extLst>
          </p:cNvPr>
          <p:cNvSpPr>
            <a:spLocks noChangeArrowheads="1"/>
          </p:cNvSpPr>
          <p:nvPr/>
        </p:nvSpPr>
        <p:spPr bwMode="auto">
          <a:xfrm>
            <a:off x="8637589" y="4845051"/>
            <a:ext cx="1908175" cy="1196975"/>
          </a:xfrm>
          <a:prstGeom prst="rect">
            <a:avLst/>
          </a:prstGeom>
          <a:solidFill>
            <a:schemeClr val="accent2"/>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en-US" sz="2800" dirty="0">
                <a:solidFill>
                  <a:schemeClr val="lt1"/>
                </a:solidFill>
                <a:latin typeface="Calibri" charset="0"/>
                <a:ea typeface="Calibri" charset="0"/>
                <a:cs typeface="Calibri" charset="0"/>
              </a:rPr>
              <a:t>Control-</a:t>
            </a:r>
          </a:p>
          <a:p>
            <a:pPr algn="ctr">
              <a:defRPr/>
            </a:pPr>
            <a:r>
              <a:rPr lang="en-US" sz="2800" dirty="0">
                <a:solidFill>
                  <a:schemeClr val="lt1"/>
                </a:solidFill>
                <a:latin typeface="Calibri" charset="0"/>
                <a:ea typeface="Calibri" charset="0"/>
                <a:cs typeface="Calibri" charset="0"/>
              </a:rPr>
              <a:t>Plane</a:t>
            </a:r>
          </a:p>
        </p:txBody>
      </p:sp>
      <p:sp>
        <p:nvSpPr>
          <p:cNvPr id="50191" name="Shape 395">
            <a:extLst>
              <a:ext uri="{FF2B5EF4-FFF2-40B4-BE49-F238E27FC236}">
                <a16:creationId xmlns:a16="http://schemas.microsoft.com/office/drawing/2014/main" id="{BBD581CC-DE37-2ECE-F1EF-D495D69C6347}"/>
              </a:ext>
            </a:extLst>
          </p:cNvPr>
          <p:cNvSpPr>
            <a:spLocks noChangeArrowheads="1"/>
          </p:cNvSpPr>
          <p:nvPr/>
        </p:nvSpPr>
        <p:spPr bwMode="auto">
          <a:xfrm>
            <a:off x="6594475" y="4362451"/>
            <a:ext cx="1949450" cy="379413"/>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IP</a:t>
            </a:r>
          </a:p>
        </p:txBody>
      </p:sp>
      <p:cxnSp>
        <p:nvCxnSpPr>
          <p:cNvPr id="29" name="Straight Arrow Connector 28">
            <a:extLst>
              <a:ext uri="{FF2B5EF4-FFF2-40B4-BE49-F238E27FC236}">
                <a16:creationId xmlns:a16="http://schemas.microsoft.com/office/drawing/2014/main" id="{1E57BF86-EC54-4250-D79F-BFD887CA3DFE}"/>
              </a:ext>
            </a:extLst>
          </p:cNvPr>
          <p:cNvCxnSpPr/>
          <p:nvPr/>
        </p:nvCxnSpPr>
        <p:spPr>
          <a:xfrm>
            <a:off x="1981200" y="3606801"/>
            <a:ext cx="0" cy="2792413"/>
          </a:xfrm>
          <a:prstGeom prst="straightConnector1">
            <a:avLst/>
          </a:prstGeom>
          <a:ln w="28575">
            <a:solidFill>
              <a:srgbClr val="000099"/>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8243AD-4821-A035-5501-F32CB8F12536}"/>
              </a:ext>
            </a:extLst>
          </p:cNvPr>
          <p:cNvCxnSpPr/>
          <p:nvPr/>
        </p:nvCxnSpPr>
        <p:spPr>
          <a:xfrm flipH="1">
            <a:off x="1981201" y="6399214"/>
            <a:ext cx="5172075" cy="20637"/>
          </a:xfrm>
          <a:prstGeom prst="straightConnector1">
            <a:avLst/>
          </a:prstGeom>
          <a:ln w="28575">
            <a:solidFill>
              <a:srgbClr val="00009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6757EB-3637-CAE8-3914-D7609C0635F2}"/>
              </a:ext>
            </a:extLst>
          </p:cNvPr>
          <p:cNvCxnSpPr/>
          <p:nvPr/>
        </p:nvCxnSpPr>
        <p:spPr>
          <a:xfrm flipV="1">
            <a:off x="8088314" y="6350000"/>
            <a:ext cx="1838325" cy="12700"/>
          </a:xfrm>
          <a:prstGeom prst="straightConnector1">
            <a:avLst/>
          </a:prstGeom>
          <a:ln w="28575">
            <a:solidFill>
              <a:srgbClr val="00009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FCFFA1C-D488-BBF5-C371-89856C0B0856}"/>
              </a:ext>
            </a:extLst>
          </p:cNvPr>
          <p:cNvCxnSpPr/>
          <p:nvPr/>
        </p:nvCxnSpPr>
        <p:spPr>
          <a:xfrm>
            <a:off x="7153275" y="4548188"/>
            <a:ext cx="0" cy="1871662"/>
          </a:xfrm>
          <a:prstGeom prst="straightConnector1">
            <a:avLst/>
          </a:prstGeom>
          <a:ln w="28575">
            <a:solidFill>
              <a:srgbClr val="000099"/>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B080F48-4487-71B7-50A1-B1DDCEF77032}"/>
              </a:ext>
            </a:extLst>
          </p:cNvPr>
          <p:cNvCxnSpPr/>
          <p:nvPr/>
        </p:nvCxnSpPr>
        <p:spPr>
          <a:xfrm>
            <a:off x="8088313" y="4508501"/>
            <a:ext cx="0" cy="1871663"/>
          </a:xfrm>
          <a:prstGeom prst="straightConnector1">
            <a:avLst/>
          </a:prstGeom>
          <a:ln w="28575">
            <a:solidFill>
              <a:srgbClr val="000099"/>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E1A2EA-1CD6-20D9-1155-E27C3B7173E2}"/>
              </a:ext>
            </a:extLst>
          </p:cNvPr>
          <p:cNvCxnSpPr/>
          <p:nvPr/>
        </p:nvCxnSpPr>
        <p:spPr>
          <a:xfrm flipV="1">
            <a:off x="7135813" y="4541839"/>
            <a:ext cx="952500" cy="9525"/>
          </a:xfrm>
          <a:prstGeom prst="straightConnector1">
            <a:avLst/>
          </a:prstGeom>
          <a:ln w="28575">
            <a:solidFill>
              <a:srgbClr val="00009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ADE64E2-A89F-9D55-C25B-1655251D8734}"/>
              </a:ext>
            </a:extLst>
          </p:cNvPr>
          <p:cNvCxnSpPr>
            <a:stCxn id="21" idx="2"/>
            <a:endCxn id="27" idx="2"/>
          </p:cNvCxnSpPr>
          <p:nvPr/>
        </p:nvCxnSpPr>
        <p:spPr>
          <a:xfrm rot="16200000" flipH="1">
            <a:off x="7319169" y="3769519"/>
            <a:ext cx="12700" cy="4545012"/>
          </a:xfrm>
          <a:prstGeom prst="bentConnector3">
            <a:avLst>
              <a:gd name="adj1" fmla="val 1800000"/>
            </a:avLst>
          </a:prstGeom>
          <a:ln w="2857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703A1E37-1D11-43C3-2194-12503919B0D0}"/>
              </a:ext>
            </a:extLst>
          </p:cNvPr>
          <p:cNvSpPr>
            <a:spLocks noGrp="1"/>
          </p:cNvSpPr>
          <p:nvPr>
            <p:ph type="title"/>
          </p:nvPr>
        </p:nvSpPr>
        <p:spPr/>
        <p:txBody>
          <a:bodyPr/>
          <a:lstStyle/>
          <a:p>
            <a:pPr algn="ctr"/>
            <a:r>
              <a:rPr lang="en-US" altLang="en-US"/>
              <a:t>Illustration of Data and Control Planes</a:t>
            </a:r>
          </a:p>
        </p:txBody>
      </p:sp>
      <p:graphicFrame>
        <p:nvGraphicFramePr>
          <p:cNvPr id="51204" name="Content Placeholder 4">
            <a:extLst>
              <a:ext uri="{FF2B5EF4-FFF2-40B4-BE49-F238E27FC236}">
                <a16:creationId xmlns:a16="http://schemas.microsoft.com/office/drawing/2014/main" id="{42E85F7E-4F74-C831-30F6-02ED03906997}"/>
              </a:ext>
            </a:extLst>
          </p:cNvPr>
          <p:cNvGraphicFramePr>
            <a:graphicFrameLocks noGrp="1" noChangeAspect="1"/>
          </p:cNvGraphicFramePr>
          <p:nvPr>
            <p:ph sz="quarter" idx="4294967295"/>
          </p:nvPr>
        </p:nvGraphicFramePr>
        <p:xfrm>
          <a:off x="1395412" y="1906588"/>
          <a:ext cx="9272588" cy="3460750"/>
        </p:xfrm>
        <a:graphic>
          <a:graphicData uri="http://schemas.openxmlformats.org/presentationml/2006/ole">
            <mc:AlternateContent xmlns:mc="http://schemas.openxmlformats.org/markup-compatibility/2006">
              <mc:Choice xmlns:v="urn:schemas-microsoft-com:vml" Requires="v">
                <p:oleObj name="Visio" r:id="rId2" imgW="13436600" imgH="5016500" progId="Visio.Drawing.11">
                  <p:embed/>
                </p:oleObj>
              </mc:Choice>
              <mc:Fallback>
                <p:oleObj name="Visio" r:id="rId2" imgW="13436600" imgH="5016500" progId="Visio.Drawing.11">
                  <p:embed/>
                  <p:pic>
                    <p:nvPicPr>
                      <p:cNvPr id="51204" name="Content Placeholder 4">
                        <a:extLst>
                          <a:ext uri="{FF2B5EF4-FFF2-40B4-BE49-F238E27FC236}">
                            <a16:creationId xmlns:a16="http://schemas.microsoft.com/office/drawing/2014/main" id="{42E85F7E-4F74-C831-30F6-02ED03906997}"/>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412" y="1906588"/>
                        <a:ext cx="9272588"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2">
            <a:extLst>
              <a:ext uri="{FF2B5EF4-FFF2-40B4-BE49-F238E27FC236}">
                <a16:creationId xmlns:a16="http://schemas.microsoft.com/office/drawing/2014/main" id="{333A33EB-73A3-C47E-8B1E-5D243B53CEDF}"/>
              </a:ext>
            </a:extLst>
          </p:cNvPr>
          <p:cNvSpPr txBox="1">
            <a:spLocks/>
          </p:cNvSpPr>
          <p:nvPr/>
        </p:nvSpPr>
        <p:spPr>
          <a:xfrm>
            <a:off x="1524000" y="1271589"/>
            <a:ext cx="533400" cy="244475"/>
          </a:xfrm>
          <a:prstGeom prst="rect">
            <a:avLst/>
          </a:prstGeom>
        </p:spPr>
        <p:txBody>
          <a:bodyPr anchor="ctr">
            <a:norm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80000"/>
              </a:lnSpc>
              <a:spcBef>
                <a:spcPct val="0"/>
              </a:spcBef>
              <a:buFontTx/>
              <a:buNone/>
            </a:pPr>
            <a:fld id="{7AFC28D4-9B60-4539-8996-A79C0D45FD0F}" type="slidenum">
              <a:rPr lang="en-US" altLang="en-US" sz="1200" b="1">
                <a:solidFill>
                  <a:srgbClr val="FFFFFF"/>
                </a:solidFill>
              </a:rPr>
              <a:pPr algn="ctr" eaLnBrk="1" hangingPunct="1">
                <a:lnSpc>
                  <a:spcPct val="80000"/>
                </a:lnSpc>
                <a:spcBef>
                  <a:spcPct val="0"/>
                </a:spcBef>
                <a:buFontTx/>
                <a:buNone/>
              </a:pPr>
              <a:t>97</a:t>
            </a:fld>
            <a:endParaRPr lang="en-US" altLang="en-US" sz="1200" b="1">
              <a:solidFill>
                <a:srgbClr val="FFFFFF"/>
              </a:solidFill>
            </a:endParaRPr>
          </a:p>
        </p:txBody>
      </p:sp>
      <p:sp>
        <p:nvSpPr>
          <p:cNvPr id="7" name="Slide Number Placeholder 2">
            <a:extLst>
              <a:ext uri="{FF2B5EF4-FFF2-40B4-BE49-F238E27FC236}">
                <a16:creationId xmlns:a16="http://schemas.microsoft.com/office/drawing/2014/main" id="{E4D16666-AAA3-F176-D9DB-EF04D724A6BB}"/>
              </a:ext>
            </a:extLst>
          </p:cNvPr>
          <p:cNvSpPr txBox="1">
            <a:spLocks/>
          </p:cNvSpPr>
          <p:nvPr/>
        </p:nvSpPr>
        <p:spPr>
          <a:xfrm>
            <a:off x="1524000" y="1271589"/>
            <a:ext cx="533400" cy="244475"/>
          </a:xfrm>
          <a:prstGeom prst="rect">
            <a:avLst/>
          </a:prstGeom>
        </p:spPr>
        <p:txBody>
          <a:bodyPr anchor="ctr">
            <a:norm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80000"/>
              </a:lnSpc>
              <a:spcBef>
                <a:spcPct val="0"/>
              </a:spcBef>
              <a:buFontTx/>
              <a:buNone/>
            </a:pPr>
            <a:fld id="{A628EF2C-B010-4FB6-949C-0239B262663B}" type="slidenum">
              <a:rPr lang="en-US" altLang="en-US" sz="1200" b="1">
                <a:solidFill>
                  <a:srgbClr val="FFFFFF"/>
                </a:solidFill>
              </a:rPr>
              <a:pPr algn="ctr" eaLnBrk="1" hangingPunct="1">
                <a:lnSpc>
                  <a:spcPct val="80000"/>
                </a:lnSpc>
                <a:spcBef>
                  <a:spcPct val="0"/>
                </a:spcBef>
                <a:buFontTx/>
                <a:buNone/>
              </a:pPr>
              <a:t>97</a:t>
            </a:fld>
            <a:endParaRPr lang="en-US" altLang="en-US" sz="1200" b="1">
              <a:solidFill>
                <a:srgbClr val="FFFFFF"/>
              </a:solidFill>
            </a:endParaRPr>
          </a:p>
        </p:txBody>
      </p:sp>
      <p:sp>
        <p:nvSpPr>
          <p:cNvPr id="51207" name="TextBox 8">
            <a:extLst>
              <a:ext uri="{FF2B5EF4-FFF2-40B4-BE49-F238E27FC236}">
                <a16:creationId xmlns:a16="http://schemas.microsoft.com/office/drawing/2014/main" id="{FAA39B4E-0053-3400-B90D-29FD2C092A0F}"/>
              </a:ext>
            </a:extLst>
          </p:cNvPr>
          <p:cNvSpPr txBox="1">
            <a:spLocks noChangeArrowheads="1"/>
          </p:cNvSpPr>
          <p:nvPr/>
        </p:nvSpPr>
        <p:spPr bwMode="auto">
          <a:xfrm>
            <a:off x="1524000" y="5521325"/>
            <a:ext cx="4330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dirty="0">
                <a:cs typeface="Calibri" panose="020F0502020204030204" pitchFamily="34" charset="0"/>
              </a:rPr>
              <a:t>EPS: Evolved Packet System</a:t>
            </a:r>
          </a:p>
          <a:p>
            <a:pPr>
              <a:spcBef>
                <a:spcPct val="0"/>
              </a:spcBef>
              <a:buFontTx/>
              <a:buNone/>
            </a:pPr>
            <a:r>
              <a:rPr lang="en-US" altLang="en-US" sz="1800" dirty="0">
                <a:cs typeface="Calibri" panose="020F0502020204030204" pitchFamily="34" charset="0"/>
              </a:rPr>
              <a:t>PDCP: Packet Data Convergence Protocol</a:t>
            </a:r>
          </a:p>
          <a:p>
            <a:pPr>
              <a:spcBef>
                <a:spcPct val="0"/>
              </a:spcBef>
              <a:buFontTx/>
              <a:buNone/>
            </a:pPr>
            <a:r>
              <a:rPr lang="en-US" altLang="en-US" sz="1800" dirty="0">
                <a:cs typeface="Calibri" panose="020F0502020204030204" pitchFamily="34" charset="0"/>
              </a:rPr>
              <a:t>RLC: Radio Link Control</a:t>
            </a:r>
          </a:p>
          <a:p>
            <a:pPr>
              <a:spcBef>
                <a:spcPct val="0"/>
              </a:spcBef>
              <a:buFontTx/>
              <a:buNone/>
            </a:pPr>
            <a:r>
              <a:rPr lang="en-US" altLang="en-US" sz="1800" dirty="0">
                <a:cs typeface="Calibri" panose="020F0502020204030204" pitchFamily="34" charset="0"/>
              </a:rPr>
              <a:t>MAC: Medium Access Control</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D31071C7-A3B3-AD74-1724-BA2CDFA0E125}"/>
              </a:ext>
            </a:extLst>
          </p:cNvPr>
          <p:cNvSpPr>
            <a:spLocks noGrp="1"/>
          </p:cNvSpPr>
          <p:nvPr>
            <p:ph type="title"/>
          </p:nvPr>
        </p:nvSpPr>
        <p:spPr/>
        <p:txBody>
          <a:bodyPr/>
          <a:lstStyle/>
          <a:p>
            <a:r>
              <a:rPr lang="en-US" altLang="en-US"/>
              <a:t>Data-Plane Protocols: IP + lower layers</a:t>
            </a:r>
          </a:p>
        </p:txBody>
      </p:sp>
      <p:sp>
        <p:nvSpPr>
          <p:cNvPr id="52226" name="Content Placeholder 2">
            <a:extLst>
              <a:ext uri="{FF2B5EF4-FFF2-40B4-BE49-F238E27FC236}">
                <a16:creationId xmlns:a16="http://schemas.microsoft.com/office/drawing/2014/main" id="{43261FF1-E4F4-013F-D93E-7C2BBB5CD327}"/>
              </a:ext>
            </a:extLst>
          </p:cNvPr>
          <p:cNvSpPr>
            <a:spLocks noGrp="1"/>
          </p:cNvSpPr>
          <p:nvPr>
            <p:ph idx="1"/>
          </p:nvPr>
        </p:nvSpPr>
        <p:spPr>
          <a:xfrm>
            <a:off x="681644" y="1407486"/>
            <a:ext cx="10756669" cy="4832092"/>
          </a:xfrm>
        </p:spPr>
        <p:txBody>
          <a:bodyPr/>
          <a:lstStyle/>
          <a:p>
            <a:endParaRPr lang="en-US" altLang="en-US" sz="2400" b="1" dirty="0"/>
          </a:p>
          <a:p>
            <a:endParaRPr lang="en-US" altLang="en-US" sz="2400" b="1" dirty="0"/>
          </a:p>
          <a:p>
            <a:endParaRPr lang="en-US" altLang="en-US" sz="2400" b="1" dirty="0"/>
          </a:p>
          <a:p>
            <a:endParaRPr lang="en-US" altLang="en-US" sz="2400" b="1" dirty="0"/>
          </a:p>
          <a:p>
            <a:endParaRPr lang="en-US" altLang="en-US" sz="2400" b="1" dirty="0"/>
          </a:p>
          <a:p>
            <a:endParaRPr lang="en-US" altLang="en-US" sz="2400" b="1" dirty="0"/>
          </a:p>
          <a:p>
            <a:endParaRPr lang="en-US" altLang="en-US" sz="2400" b="1" dirty="0"/>
          </a:p>
          <a:p>
            <a:r>
              <a:rPr lang="en-US" altLang="en-US" sz="2400" b="1" dirty="0"/>
              <a:t>Packet Data Convergence Protocol (PDCP) </a:t>
            </a:r>
            <a:r>
              <a:rPr lang="en-US" altLang="en-US" sz="2400" dirty="0"/>
              <a:t>– header compression, radio encryption</a:t>
            </a:r>
          </a:p>
          <a:p>
            <a:r>
              <a:rPr lang="en-US" altLang="en-US" sz="2400" b="1" dirty="0"/>
              <a:t>Radio Link Control (RLC) </a:t>
            </a:r>
            <a:r>
              <a:rPr lang="en-US" altLang="en-US" sz="2400" dirty="0"/>
              <a:t>– Readies packets to be transferred over the air interface</a:t>
            </a:r>
          </a:p>
          <a:p>
            <a:r>
              <a:rPr lang="en-US" altLang="en-US" sz="2400" b="1" dirty="0"/>
              <a:t>Medium Access Control (MAC)</a:t>
            </a:r>
            <a:r>
              <a:rPr lang="en-US" altLang="en-US" sz="2400" dirty="0"/>
              <a:t> – Multiplexing, QoS</a:t>
            </a:r>
          </a:p>
          <a:p>
            <a:endParaRPr lang="en-US" altLang="en-US" dirty="0"/>
          </a:p>
        </p:txBody>
      </p:sp>
      <p:sp>
        <p:nvSpPr>
          <p:cNvPr id="5" name="Rectangle 4">
            <a:extLst>
              <a:ext uri="{FF2B5EF4-FFF2-40B4-BE49-F238E27FC236}">
                <a16:creationId xmlns:a16="http://schemas.microsoft.com/office/drawing/2014/main" id="{35FAD3FF-828E-BC96-DF9E-8A82A028285E}"/>
              </a:ext>
            </a:extLst>
          </p:cNvPr>
          <p:cNvSpPr>
            <a:spLocks noChangeArrowheads="1"/>
          </p:cNvSpPr>
          <p:nvPr/>
        </p:nvSpPr>
        <p:spPr bwMode="auto">
          <a:xfrm>
            <a:off x="6484938" y="1234394"/>
            <a:ext cx="2286000" cy="2519362"/>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sz="2800">
              <a:solidFill>
                <a:srgbClr val="FFFFFF"/>
              </a:solidFill>
              <a:latin typeface="Calibri" panose="020F0502020204030204" pitchFamily="34" charset="0"/>
              <a:cs typeface="Calibri" panose="020F0502020204030204" pitchFamily="34" charset="0"/>
            </a:endParaRPr>
          </a:p>
        </p:txBody>
      </p:sp>
      <p:sp>
        <p:nvSpPr>
          <p:cNvPr id="52230" name="Shape 395">
            <a:extLst>
              <a:ext uri="{FF2B5EF4-FFF2-40B4-BE49-F238E27FC236}">
                <a16:creationId xmlns:a16="http://schemas.microsoft.com/office/drawing/2014/main" id="{00C452B7-189C-6037-2908-3E6B1988459A}"/>
              </a:ext>
            </a:extLst>
          </p:cNvPr>
          <p:cNvSpPr>
            <a:spLocks noChangeArrowheads="1"/>
          </p:cNvSpPr>
          <p:nvPr/>
        </p:nvSpPr>
        <p:spPr bwMode="auto">
          <a:xfrm>
            <a:off x="6518276" y="1831295"/>
            <a:ext cx="2214563" cy="377825"/>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PDCP</a:t>
            </a:r>
          </a:p>
        </p:txBody>
      </p:sp>
      <p:sp>
        <p:nvSpPr>
          <p:cNvPr id="52231" name="Shape 395">
            <a:extLst>
              <a:ext uri="{FF2B5EF4-FFF2-40B4-BE49-F238E27FC236}">
                <a16:creationId xmlns:a16="http://schemas.microsoft.com/office/drawing/2014/main" id="{144DC503-9114-1D43-569E-DDA8E149517B}"/>
              </a:ext>
            </a:extLst>
          </p:cNvPr>
          <p:cNvSpPr>
            <a:spLocks noChangeArrowheads="1"/>
          </p:cNvSpPr>
          <p:nvPr/>
        </p:nvSpPr>
        <p:spPr bwMode="auto">
          <a:xfrm>
            <a:off x="6518276" y="2309132"/>
            <a:ext cx="2214563" cy="377825"/>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RLC</a:t>
            </a:r>
          </a:p>
        </p:txBody>
      </p:sp>
      <p:sp>
        <p:nvSpPr>
          <p:cNvPr id="52232" name="TextBox 7">
            <a:extLst>
              <a:ext uri="{FF2B5EF4-FFF2-40B4-BE49-F238E27FC236}">
                <a16:creationId xmlns:a16="http://schemas.microsoft.com/office/drawing/2014/main" id="{56AADB40-07AE-8DF0-598E-EED456A3BDED}"/>
              </a:ext>
            </a:extLst>
          </p:cNvPr>
          <p:cNvSpPr txBox="1">
            <a:spLocks noChangeArrowheads="1"/>
          </p:cNvSpPr>
          <p:nvPr/>
        </p:nvSpPr>
        <p:spPr bwMode="auto">
          <a:xfrm>
            <a:off x="6573838" y="1240745"/>
            <a:ext cx="2081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@eNB  (IP)</a:t>
            </a:r>
          </a:p>
        </p:txBody>
      </p:sp>
      <p:sp>
        <p:nvSpPr>
          <p:cNvPr id="9" name="Rectangle 8">
            <a:extLst>
              <a:ext uri="{FF2B5EF4-FFF2-40B4-BE49-F238E27FC236}">
                <a16:creationId xmlns:a16="http://schemas.microsoft.com/office/drawing/2014/main" id="{5E9742D5-B4A3-E919-3F53-E83DDE5F7176}"/>
              </a:ext>
            </a:extLst>
          </p:cNvPr>
          <p:cNvSpPr>
            <a:spLocks noChangeArrowheads="1"/>
          </p:cNvSpPr>
          <p:nvPr/>
        </p:nvSpPr>
        <p:spPr bwMode="auto">
          <a:xfrm>
            <a:off x="3225800" y="1228044"/>
            <a:ext cx="2286000" cy="2525712"/>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sz="2800">
              <a:solidFill>
                <a:srgbClr val="FFFFFF"/>
              </a:solidFill>
              <a:latin typeface="Calibri" panose="020F0502020204030204" pitchFamily="34" charset="0"/>
              <a:cs typeface="Calibri" panose="020F0502020204030204" pitchFamily="34" charset="0"/>
            </a:endParaRPr>
          </a:p>
        </p:txBody>
      </p:sp>
      <p:sp>
        <p:nvSpPr>
          <p:cNvPr id="52234" name="Shape 395">
            <a:extLst>
              <a:ext uri="{FF2B5EF4-FFF2-40B4-BE49-F238E27FC236}">
                <a16:creationId xmlns:a16="http://schemas.microsoft.com/office/drawing/2014/main" id="{7C381FA9-130C-F350-E394-C710B19C137A}"/>
              </a:ext>
            </a:extLst>
          </p:cNvPr>
          <p:cNvSpPr>
            <a:spLocks noChangeArrowheads="1"/>
          </p:cNvSpPr>
          <p:nvPr/>
        </p:nvSpPr>
        <p:spPr bwMode="auto">
          <a:xfrm>
            <a:off x="3259138" y="1824944"/>
            <a:ext cx="2214562" cy="379412"/>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PDCP</a:t>
            </a:r>
          </a:p>
        </p:txBody>
      </p:sp>
      <p:sp>
        <p:nvSpPr>
          <p:cNvPr id="52235" name="Shape 395">
            <a:extLst>
              <a:ext uri="{FF2B5EF4-FFF2-40B4-BE49-F238E27FC236}">
                <a16:creationId xmlns:a16="http://schemas.microsoft.com/office/drawing/2014/main" id="{B561D37E-A8EC-9279-E400-4FA5FAC2BFB4}"/>
              </a:ext>
            </a:extLst>
          </p:cNvPr>
          <p:cNvSpPr>
            <a:spLocks noChangeArrowheads="1"/>
          </p:cNvSpPr>
          <p:nvPr/>
        </p:nvSpPr>
        <p:spPr bwMode="auto">
          <a:xfrm>
            <a:off x="3259138" y="2302782"/>
            <a:ext cx="2214562" cy="379413"/>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RLC</a:t>
            </a:r>
          </a:p>
        </p:txBody>
      </p:sp>
      <p:sp>
        <p:nvSpPr>
          <p:cNvPr id="52236" name="TextBox 11">
            <a:extLst>
              <a:ext uri="{FF2B5EF4-FFF2-40B4-BE49-F238E27FC236}">
                <a16:creationId xmlns:a16="http://schemas.microsoft.com/office/drawing/2014/main" id="{6A56EEFB-4166-5DA2-3825-2C9B9AF9B523}"/>
              </a:ext>
            </a:extLst>
          </p:cNvPr>
          <p:cNvSpPr txBox="1">
            <a:spLocks noChangeArrowheads="1"/>
          </p:cNvSpPr>
          <p:nvPr/>
        </p:nvSpPr>
        <p:spPr bwMode="auto">
          <a:xfrm>
            <a:off x="3124200" y="1185182"/>
            <a:ext cx="2178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@UE   (IP)</a:t>
            </a:r>
          </a:p>
        </p:txBody>
      </p:sp>
      <p:sp>
        <p:nvSpPr>
          <p:cNvPr id="52237" name="Shape 395">
            <a:extLst>
              <a:ext uri="{FF2B5EF4-FFF2-40B4-BE49-F238E27FC236}">
                <a16:creationId xmlns:a16="http://schemas.microsoft.com/office/drawing/2014/main" id="{8F095586-E039-AF17-6F11-2F65DA77E550}"/>
              </a:ext>
            </a:extLst>
          </p:cNvPr>
          <p:cNvSpPr>
            <a:spLocks noChangeArrowheads="1"/>
          </p:cNvSpPr>
          <p:nvPr/>
        </p:nvSpPr>
        <p:spPr bwMode="auto">
          <a:xfrm>
            <a:off x="6518276" y="2777444"/>
            <a:ext cx="2214563" cy="379412"/>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MAC</a:t>
            </a:r>
          </a:p>
        </p:txBody>
      </p:sp>
      <p:sp>
        <p:nvSpPr>
          <p:cNvPr id="52238" name="Shape 395">
            <a:extLst>
              <a:ext uri="{FF2B5EF4-FFF2-40B4-BE49-F238E27FC236}">
                <a16:creationId xmlns:a16="http://schemas.microsoft.com/office/drawing/2014/main" id="{0545C324-3200-393E-8D94-2A4B5A855765}"/>
              </a:ext>
            </a:extLst>
          </p:cNvPr>
          <p:cNvSpPr>
            <a:spLocks noChangeArrowheads="1"/>
          </p:cNvSpPr>
          <p:nvPr/>
        </p:nvSpPr>
        <p:spPr bwMode="auto">
          <a:xfrm>
            <a:off x="6518276" y="3255282"/>
            <a:ext cx="2214563" cy="377825"/>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PHY</a:t>
            </a:r>
          </a:p>
        </p:txBody>
      </p:sp>
      <p:sp>
        <p:nvSpPr>
          <p:cNvPr id="52239" name="Shape 395">
            <a:extLst>
              <a:ext uri="{FF2B5EF4-FFF2-40B4-BE49-F238E27FC236}">
                <a16:creationId xmlns:a16="http://schemas.microsoft.com/office/drawing/2014/main" id="{AC23A867-2873-AC31-CC4F-5FD93AB67FB7}"/>
              </a:ext>
            </a:extLst>
          </p:cNvPr>
          <p:cNvSpPr>
            <a:spLocks noChangeArrowheads="1"/>
          </p:cNvSpPr>
          <p:nvPr/>
        </p:nvSpPr>
        <p:spPr bwMode="auto">
          <a:xfrm>
            <a:off x="3246438" y="2777444"/>
            <a:ext cx="2214562" cy="379412"/>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MAC</a:t>
            </a:r>
          </a:p>
        </p:txBody>
      </p:sp>
      <p:sp>
        <p:nvSpPr>
          <p:cNvPr id="52240" name="Shape 395">
            <a:extLst>
              <a:ext uri="{FF2B5EF4-FFF2-40B4-BE49-F238E27FC236}">
                <a16:creationId xmlns:a16="http://schemas.microsoft.com/office/drawing/2014/main" id="{FC2BF8D3-7A05-C55B-1475-9227D70E7869}"/>
              </a:ext>
            </a:extLst>
          </p:cNvPr>
          <p:cNvSpPr>
            <a:spLocks noChangeArrowheads="1"/>
          </p:cNvSpPr>
          <p:nvPr/>
        </p:nvSpPr>
        <p:spPr bwMode="auto">
          <a:xfrm>
            <a:off x="3246438" y="3255282"/>
            <a:ext cx="2214562" cy="377825"/>
          </a:xfrm>
          <a:prstGeom prst="roundRect">
            <a:avLst>
              <a:gd name="adj" fmla="val 16667"/>
            </a:avLst>
          </a:prstGeom>
          <a:solidFill>
            <a:schemeClr val="bg2"/>
          </a:solidFill>
          <a:ln w="19050">
            <a:solidFill>
              <a:schemeClr val="tx2"/>
            </a:solidFill>
            <a:round/>
            <a:headEnd/>
            <a:tailEnd/>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2800">
                <a:cs typeface="Calibri" panose="020F0502020204030204" pitchFamily="34" charset="0"/>
              </a:rPr>
              <a:t>PHY</a:t>
            </a:r>
          </a:p>
        </p:txBody>
      </p:sp>
      <p:cxnSp>
        <p:nvCxnSpPr>
          <p:cNvPr id="17" name="Straight Arrow Connector 16">
            <a:extLst>
              <a:ext uri="{FF2B5EF4-FFF2-40B4-BE49-F238E27FC236}">
                <a16:creationId xmlns:a16="http://schemas.microsoft.com/office/drawing/2014/main" id="{A6F5C3A7-99C8-07DC-4456-8B31F9ECA10E}"/>
              </a:ext>
            </a:extLst>
          </p:cNvPr>
          <p:cNvCxnSpPr>
            <a:cxnSpLocks noChangeShapeType="1"/>
            <a:stCxn id="52234" idx="3"/>
            <a:endCxn id="52230" idx="1"/>
          </p:cNvCxnSpPr>
          <p:nvPr/>
        </p:nvCxnSpPr>
        <p:spPr bwMode="auto">
          <a:xfrm>
            <a:off x="5473701" y="2015444"/>
            <a:ext cx="1044575" cy="4762"/>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Arrow Connector 17">
            <a:extLst>
              <a:ext uri="{FF2B5EF4-FFF2-40B4-BE49-F238E27FC236}">
                <a16:creationId xmlns:a16="http://schemas.microsoft.com/office/drawing/2014/main" id="{15587AAC-78B8-96EB-1C1B-E4F8AE1F94A1}"/>
              </a:ext>
            </a:extLst>
          </p:cNvPr>
          <p:cNvCxnSpPr>
            <a:cxnSpLocks noChangeShapeType="1"/>
            <a:stCxn id="52235" idx="3"/>
            <a:endCxn id="52231" idx="1"/>
          </p:cNvCxnSpPr>
          <p:nvPr/>
        </p:nvCxnSpPr>
        <p:spPr bwMode="auto">
          <a:xfrm>
            <a:off x="5473701" y="2493282"/>
            <a:ext cx="1044575" cy="4763"/>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Arrow Connector 18">
            <a:extLst>
              <a:ext uri="{FF2B5EF4-FFF2-40B4-BE49-F238E27FC236}">
                <a16:creationId xmlns:a16="http://schemas.microsoft.com/office/drawing/2014/main" id="{AD9B0EB4-6DA3-FC91-7002-CBE8877D4D37}"/>
              </a:ext>
            </a:extLst>
          </p:cNvPr>
          <p:cNvCxnSpPr>
            <a:cxnSpLocks noChangeShapeType="1"/>
            <a:stCxn id="52239" idx="3"/>
            <a:endCxn id="52237" idx="1"/>
          </p:cNvCxnSpPr>
          <p:nvPr/>
        </p:nvCxnSpPr>
        <p:spPr bwMode="auto">
          <a:xfrm>
            <a:off x="5461001" y="2966356"/>
            <a:ext cx="1057275" cy="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a:extLst>
              <a:ext uri="{FF2B5EF4-FFF2-40B4-BE49-F238E27FC236}">
                <a16:creationId xmlns:a16="http://schemas.microsoft.com/office/drawing/2014/main" id="{BB4D6A7C-10F9-DA59-F163-57156E2FDEBB}"/>
              </a:ext>
            </a:extLst>
          </p:cNvPr>
          <p:cNvCxnSpPr>
            <a:cxnSpLocks noChangeShapeType="1"/>
            <a:stCxn id="52240" idx="3"/>
            <a:endCxn id="52238" idx="1"/>
          </p:cNvCxnSpPr>
          <p:nvPr/>
        </p:nvCxnSpPr>
        <p:spPr bwMode="auto">
          <a:xfrm>
            <a:off x="5461001" y="3444194"/>
            <a:ext cx="1057275" cy="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3">
            <a:extLst>
              <a:ext uri="{FF2B5EF4-FFF2-40B4-BE49-F238E27FC236}">
                <a16:creationId xmlns:a16="http://schemas.microsoft.com/office/drawing/2014/main" id="{FAE27818-D09A-DA7A-57B6-C825641AAE70}"/>
              </a:ext>
            </a:extLst>
          </p:cNvPr>
          <p:cNvSpPr>
            <a:spLocks noGrp="1"/>
          </p:cNvSpPr>
          <p:nvPr>
            <p:ph type="title"/>
          </p:nvPr>
        </p:nvSpPr>
        <p:spPr/>
        <p:txBody>
          <a:bodyPr/>
          <a:lstStyle/>
          <a:p>
            <a:r>
              <a:rPr lang="en-US" altLang="zh-CN"/>
              <a:t>Control-Plane Protocols</a:t>
            </a:r>
            <a:endParaRPr lang="en-US" altLang="en-US"/>
          </a:p>
        </p:txBody>
      </p:sp>
      <p:pic>
        <p:nvPicPr>
          <p:cNvPr id="30" name="Picture 29">
            <a:extLst>
              <a:ext uri="{FF2B5EF4-FFF2-40B4-BE49-F238E27FC236}">
                <a16:creationId xmlns:a16="http://schemas.microsoft.com/office/drawing/2014/main" id="{BE780CFB-C09E-BAC2-DD73-960C87466A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8489" y="3519488"/>
            <a:ext cx="515937"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ounded Rectangle 30">
            <a:extLst>
              <a:ext uri="{FF2B5EF4-FFF2-40B4-BE49-F238E27FC236}">
                <a16:creationId xmlns:a16="http://schemas.microsoft.com/office/drawing/2014/main" id="{069F8CE4-C2E9-2AB2-27EF-3F56A0E5640F}"/>
              </a:ext>
            </a:extLst>
          </p:cNvPr>
          <p:cNvSpPr/>
          <p:nvPr/>
        </p:nvSpPr>
        <p:spPr>
          <a:xfrm>
            <a:off x="3067050" y="3294064"/>
            <a:ext cx="3284538" cy="24336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sz="1800">
              <a:solidFill>
                <a:srgbClr val="FFFFFF"/>
              </a:solidFill>
              <a:latin typeface="Calibri" panose="020F0502020204030204" pitchFamily="34" charset="0"/>
            </a:endParaRPr>
          </a:p>
        </p:txBody>
      </p:sp>
      <p:pic>
        <p:nvPicPr>
          <p:cNvPr id="32" name="Picture 31">
            <a:extLst>
              <a:ext uri="{FF2B5EF4-FFF2-40B4-BE49-F238E27FC236}">
                <a16:creationId xmlns:a16="http://schemas.microsoft.com/office/drawing/2014/main" id="{4F739E28-DEB5-ABD3-8F70-93B816A52B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5389563"/>
            <a:ext cx="8397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Cloud 32">
            <a:extLst>
              <a:ext uri="{FF2B5EF4-FFF2-40B4-BE49-F238E27FC236}">
                <a16:creationId xmlns:a16="http://schemas.microsoft.com/office/drawing/2014/main" id="{F22E27A2-89D1-8DE9-4F8F-E22C4CD1B9B4}"/>
              </a:ext>
            </a:extLst>
          </p:cNvPr>
          <p:cNvSpPr/>
          <p:nvPr/>
        </p:nvSpPr>
        <p:spPr>
          <a:xfrm>
            <a:off x="4694238" y="2654300"/>
            <a:ext cx="2070100" cy="363538"/>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00" dirty="0">
                <a:solidFill>
                  <a:schemeClr val="tx1"/>
                </a:solidFill>
                <a:latin typeface="Helvetica Neue" charset="0"/>
                <a:ea typeface="Helvetica Neue" charset="0"/>
                <a:cs typeface="Helvetica Neue" charset="0"/>
              </a:rPr>
              <a:t>Internet</a:t>
            </a:r>
            <a:endParaRPr lang="en-US" sz="2100" dirty="0">
              <a:solidFill>
                <a:schemeClr val="tx1"/>
              </a:solidFill>
              <a:latin typeface="Helvetica Neue" charset="0"/>
              <a:ea typeface="Helvetica Neue" charset="0"/>
              <a:cs typeface="Helvetica Neue" charset="0"/>
            </a:endParaRPr>
          </a:p>
        </p:txBody>
      </p:sp>
      <p:pic>
        <p:nvPicPr>
          <p:cNvPr id="34" name="Picture 6">
            <a:extLst>
              <a:ext uri="{FF2B5EF4-FFF2-40B4-BE49-F238E27FC236}">
                <a16:creationId xmlns:a16="http://schemas.microsoft.com/office/drawing/2014/main" id="{76405DB4-E2BD-58A0-C33B-4544DFC997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16276" y="4854576"/>
            <a:ext cx="874713"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a:extLst>
              <a:ext uri="{FF2B5EF4-FFF2-40B4-BE49-F238E27FC236}">
                <a16:creationId xmlns:a16="http://schemas.microsoft.com/office/drawing/2014/main" id="{A34CE90E-5D30-6014-426F-1D15D6B4154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20007108">
            <a:off x="2519363" y="5270500"/>
            <a:ext cx="1312862"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a:extLst>
              <a:ext uri="{FF2B5EF4-FFF2-40B4-BE49-F238E27FC236}">
                <a16:creationId xmlns:a16="http://schemas.microsoft.com/office/drawing/2014/main" id="{A6B1348B-B721-1F55-BEE5-6F36493B2E3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011488" y="4217988"/>
            <a:ext cx="135096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C1120514-6817-B1B4-C0A1-44403A8F98B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8634956">
            <a:off x="3475039" y="3067050"/>
            <a:ext cx="158908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a:extLst>
              <a:ext uri="{FF2B5EF4-FFF2-40B4-BE49-F238E27FC236}">
                <a16:creationId xmlns:a16="http://schemas.microsoft.com/office/drawing/2014/main" id="{679B684E-3B9F-7227-0B1F-0E7C4DD28A6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97164" y="2500313"/>
            <a:ext cx="6572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DE78F659-882A-5333-74CD-9FD5EE02D106}"/>
              </a:ext>
            </a:extLst>
          </p:cNvPr>
          <p:cNvSpPr txBox="1">
            <a:spLocks noChangeArrowheads="1"/>
          </p:cNvSpPr>
          <p:nvPr/>
        </p:nvSpPr>
        <p:spPr bwMode="auto">
          <a:xfrm>
            <a:off x="3330576" y="2500313"/>
            <a:ext cx="9937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b="1">
                <a:solidFill>
                  <a:srgbClr val="000000"/>
                </a:solidFill>
                <a:latin typeface="Helvetica Neue"/>
                <a:ea typeface="Helvetica Neue"/>
                <a:cs typeface="Helvetica Neue"/>
              </a:rPr>
              <a:t>Data-plane</a:t>
            </a:r>
          </a:p>
        </p:txBody>
      </p:sp>
      <p:sp>
        <p:nvSpPr>
          <p:cNvPr id="40" name="TextBox 39">
            <a:extLst>
              <a:ext uri="{FF2B5EF4-FFF2-40B4-BE49-F238E27FC236}">
                <a16:creationId xmlns:a16="http://schemas.microsoft.com/office/drawing/2014/main" id="{E2259A46-9F58-2D02-C4B6-11C3B2397012}"/>
              </a:ext>
            </a:extLst>
          </p:cNvPr>
          <p:cNvSpPr txBox="1">
            <a:spLocks noChangeArrowheads="1"/>
          </p:cNvSpPr>
          <p:nvPr/>
        </p:nvSpPr>
        <p:spPr bwMode="auto">
          <a:xfrm>
            <a:off x="3300414" y="2725739"/>
            <a:ext cx="1195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b="1">
                <a:solidFill>
                  <a:srgbClr val="000000"/>
                </a:solidFill>
                <a:latin typeface="Helvetica Neue"/>
                <a:ea typeface="Helvetica Neue"/>
                <a:cs typeface="Helvetica Neue"/>
              </a:rPr>
              <a:t>Control-plane</a:t>
            </a:r>
          </a:p>
        </p:txBody>
      </p:sp>
      <p:cxnSp>
        <p:nvCxnSpPr>
          <p:cNvPr id="41" name="Straight Arrow Connector 40">
            <a:extLst>
              <a:ext uri="{FF2B5EF4-FFF2-40B4-BE49-F238E27FC236}">
                <a16:creationId xmlns:a16="http://schemas.microsoft.com/office/drawing/2014/main" id="{755807C0-E0D6-1462-0410-2A5F0EE3DACB}"/>
              </a:ext>
            </a:extLst>
          </p:cNvPr>
          <p:cNvCxnSpPr/>
          <p:nvPr/>
        </p:nvCxnSpPr>
        <p:spPr>
          <a:xfrm>
            <a:off x="2755900" y="2830514"/>
            <a:ext cx="546100" cy="1587"/>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56F6E76E-996E-C8FA-A5F9-8DA77C33978C}"/>
              </a:ext>
            </a:extLst>
          </p:cNvPr>
          <p:cNvGrpSpPr>
            <a:grpSpLocks/>
          </p:cNvGrpSpPr>
          <p:nvPr/>
        </p:nvGrpSpPr>
        <p:grpSpPr bwMode="auto">
          <a:xfrm>
            <a:off x="2755900" y="5429250"/>
            <a:ext cx="2611438" cy="844550"/>
            <a:chOff x="8927503" y="4575436"/>
            <a:chExt cx="3482509" cy="1124807"/>
          </a:xfrm>
        </p:grpSpPr>
        <p:cxnSp>
          <p:nvCxnSpPr>
            <p:cNvPr id="43" name="Straight Arrow Connector 42">
              <a:extLst>
                <a:ext uri="{FF2B5EF4-FFF2-40B4-BE49-F238E27FC236}">
                  <a16:creationId xmlns:a16="http://schemas.microsoft.com/office/drawing/2014/main" id="{E481787C-BB9E-005C-D939-3A95C37E7AF2}"/>
                </a:ext>
              </a:extLst>
            </p:cNvPr>
            <p:cNvCxnSpPr/>
            <p:nvPr/>
          </p:nvCxnSpPr>
          <p:spPr>
            <a:xfrm flipV="1">
              <a:off x="8927503" y="4575436"/>
              <a:ext cx="1221525" cy="632176"/>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495" name="TextBox 43">
              <a:extLst>
                <a:ext uri="{FF2B5EF4-FFF2-40B4-BE49-F238E27FC236}">
                  <a16:creationId xmlns:a16="http://schemas.microsoft.com/office/drawing/2014/main" id="{3BC62F85-A5C2-C260-F552-B74412C7A0D4}"/>
                </a:ext>
              </a:extLst>
            </p:cNvPr>
            <p:cNvSpPr txBox="1">
              <a:spLocks noChangeArrowheads="1"/>
            </p:cNvSpPr>
            <p:nvPr/>
          </p:nvSpPr>
          <p:spPr bwMode="auto">
            <a:xfrm>
              <a:off x="9105260" y="5207800"/>
              <a:ext cx="330475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b="1">
                  <a:solidFill>
                    <a:srgbClr val="FF0000"/>
                  </a:solidFill>
                  <a:latin typeface="Helvetica Neue"/>
                  <a:ea typeface="Helvetica Neue"/>
                  <a:cs typeface="Helvetica Neue"/>
                </a:rPr>
                <a:t>P1:</a:t>
              </a:r>
              <a:r>
                <a:rPr lang="en-US" altLang="zh-CN" sz="1800">
                  <a:solidFill>
                    <a:srgbClr val="FF0000"/>
                  </a:solidFill>
                  <a:latin typeface="Helvetica Neue"/>
                  <a:ea typeface="Helvetica Neue"/>
                  <a:cs typeface="Helvetica Neue"/>
                </a:rPr>
                <a:t> Radio conn. setup</a:t>
              </a:r>
              <a:endParaRPr lang="en-US" altLang="en-US" sz="1800">
                <a:solidFill>
                  <a:srgbClr val="FF0000"/>
                </a:solidFill>
                <a:latin typeface="Helvetica Neue"/>
                <a:ea typeface="Helvetica Neue"/>
                <a:cs typeface="Helvetica Neue"/>
              </a:endParaRPr>
            </a:p>
          </p:txBody>
        </p:sp>
      </p:grpSp>
      <p:grpSp>
        <p:nvGrpSpPr>
          <p:cNvPr id="45" name="Group 44">
            <a:extLst>
              <a:ext uri="{FF2B5EF4-FFF2-40B4-BE49-F238E27FC236}">
                <a16:creationId xmlns:a16="http://schemas.microsoft.com/office/drawing/2014/main" id="{212475A1-3129-4E8F-E7DC-F39BACC73C3A}"/>
              </a:ext>
            </a:extLst>
          </p:cNvPr>
          <p:cNvGrpSpPr>
            <a:grpSpLocks/>
          </p:cNvGrpSpPr>
          <p:nvPr/>
        </p:nvGrpSpPr>
        <p:grpSpPr bwMode="auto">
          <a:xfrm>
            <a:off x="2901950" y="4922838"/>
            <a:ext cx="2901950" cy="1079500"/>
            <a:chOff x="4713787" y="4656375"/>
            <a:chExt cx="3868122" cy="1438971"/>
          </a:xfrm>
        </p:grpSpPr>
        <p:sp>
          <p:nvSpPr>
            <p:cNvPr id="62492" name="TextBox 45">
              <a:extLst>
                <a:ext uri="{FF2B5EF4-FFF2-40B4-BE49-F238E27FC236}">
                  <a16:creationId xmlns:a16="http://schemas.microsoft.com/office/drawing/2014/main" id="{C9915BF2-A763-52BA-A485-4C9BFD2A69B3}"/>
                </a:ext>
              </a:extLst>
            </p:cNvPr>
            <p:cNvSpPr txBox="1">
              <a:spLocks noChangeArrowheads="1"/>
            </p:cNvSpPr>
            <p:nvPr/>
          </p:nvSpPr>
          <p:spPr bwMode="auto">
            <a:xfrm>
              <a:off x="6512539" y="4997236"/>
              <a:ext cx="2069370"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b="1">
                  <a:solidFill>
                    <a:srgbClr val="FF0000"/>
                  </a:solidFill>
                  <a:latin typeface="Helvetica Neue"/>
                  <a:ea typeface="Helvetica Neue"/>
                  <a:cs typeface="Helvetica Neue"/>
                </a:rPr>
                <a:t>P2: </a:t>
              </a:r>
              <a:r>
                <a:rPr lang="en-US" altLang="zh-CN" sz="1800">
                  <a:solidFill>
                    <a:srgbClr val="FF0000"/>
                  </a:solidFill>
                  <a:latin typeface="Helvetica Neue"/>
                  <a:ea typeface="Helvetica Neue"/>
                  <a:cs typeface="Helvetica Neue"/>
                </a:rPr>
                <a:t>Location </a:t>
              </a:r>
            </a:p>
            <a:p>
              <a:r>
                <a:rPr lang="en-US" altLang="zh-CN" sz="1800">
                  <a:solidFill>
                    <a:srgbClr val="FF0000"/>
                  </a:solidFill>
                  <a:latin typeface="Helvetica Neue"/>
                  <a:ea typeface="Helvetica Neue"/>
                  <a:cs typeface="Helvetica Neue"/>
                </a:rPr>
                <a:t>update</a:t>
              </a:r>
            </a:p>
          </p:txBody>
        </p:sp>
        <p:cxnSp>
          <p:nvCxnSpPr>
            <p:cNvPr id="47" name="Straight Arrow Connector 46">
              <a:extLst>
                <a:ext uri="{FF2B5EF4-FFF2-40B4-BE49-F238E27FC236}">
                  <a16:creationId xmlns:a16="http://schemas.microsoft.com/office/drawing/2014/main" id="{CE325E4E-7EC3-D86C-024D-C2DFF245F963}"/>
                </a:ext>
              </a:extLst>
            </p:cNvPr>
            <p:cNvCxnSpPr/>
            <p:nvPr/>
          </p:nvCxnSpPr>
          <p:spPr>
            <a:xfrm flipV="1">
              <a:off x="4713787" y="4656375"/>
              <a:ext cx="3163481" cy="143897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561225A9-F3E8-B042-09DB-EFE293BFBDE4}"/>
              </a:ext>
            </a:extLst>
          </p:cNvPr>
          <p:cNvSpPr txBox="1">
            <a:spLocks noChangeArrowheads="1"/>
          </p:cNvSpPr>
          <p:nvPr/>
        </p:nvSpPr>
        <p:spPr bwMode="auto">
          <a:xfrm>
            <a:off x="4313239" y="3690939"/>
            <a:ext cx="12795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b="1">
                <a:solidFill>
                  <a:srgbClr val="FF0000"/>
                </a:solidFill>
                <a:latin typeface="Helvetica Neue"/>
                <a:ea typeface="Helvetica Neue"/>
                <a:cs typeface="Helvetica Neue"/>
              </a:rPr>
              <a:t>P3: </a:t>
            </a:r>
            <a:r>
              <a:rPr lang="en-US" altLang="zh-CN" sz="1800">
                <a:solidFill>
                  <a:srgbClr val="FF0000"/>
                </a:solidFill>
                <a:latin typeface="Helvetica Neue"/>
                <a:ea typeface="Helvetica Neue"/>
                <a:cs typeface="Helvetica Neue"/>
              </a:rPr>
              <a:t>Conn. </a:t>
            </a:r>
          </a:p>
          <a:p>
            <a:r>
              <a:rPr lang="en-US" altLang="zh-CN" sz="1800">
                <a:solidFill>
                  <a:srgbClr val="FF0000"/>
                </a:solidFill>
                <a:latin typeface="Helvetica Neue"/>
                <a:ea typeface="Helvetica Neue"/>
                <a:cs typeface="Helvetica Neue"/>
              </a:rPr>
              <a:t>context </a:t>
            </a:r>
          </a:p>
          <a:p>
            <a:r>
              <a:rPr lang="en-US" altLang="zh-CN" sz="1800">
                <a:solidFill>
                  <a:srgbClr val="FF0000"/>
                </a:solidFill>
                <a:latin typeface="Helvetica Neue"/>
                <a:ea typeface="Helvetica Neue"/>
                <a:cs typeface="Helvetica Neue"/>
              </a:rPr>
              <a:t>(QoS)</a:t>
            </a:r>
            <a:endParaRPr lang="en-US" altLang="en-US" sz="1800">
              <a:solidFill>
                <a:srgbClr val="FF0000"/>
              </a:solidFill>
              <a:latin typeface="Helvetica Neue"/>
              <a:ea typeface="Helvetica Neue"/>
              <a:cs typeface="Helvetica Neue"/>
            </a:endParaRPr>
          </a:p>
        </p:txBody>
      </p:sp>
      <p:cxnSp>
        <p:nvCxnSpPr>
          <p:cNvPr id="49" name="Straight Arrow Connector 48">
            <a:extLst>
              <a:ext uri="{FF2B5EF4-FFF2-40B4-BE49-F238E27FC236}">
                <a16:creationId xmlns:a16="http://schemas.microsoft.com/office/drawing/2014/main" id="{49FD036B-4A43-E79F-FC34-52C3ABF291F9}"/>
              </a:ext>
            </a:extLst>
          </p:cNvPr>
          <p:cNvCxnSpPr/>
          <p:nvPr/>
        </p:nvCxnSpPr>
        <p:spPr>
          <a:xfrm flipV="1">
            <a:off x="5689601" y="4070350"/>
            <a:ext cx="142875" cy="44450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67775BE-8510-DBF8-64D5-69EC0DA35FA6}"/>
              </a:ext>
            </a:extLst>
          </p:cNvPr>
          <p:cNvCxnSpPr/>
          <p:nvPr/>
        </p:nvCxnSpPr>
        <p:spPr>
          <a:xfrm flipH="1" flipV="1">
            <a:off x="4062413" y="4413251"/>
            <a:ext cx="1200150" cy="428625"/>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83286A9B-5351-276C-3DFA-62D440A1323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6" y="4514850"/>
            <a:ext cx="6762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a:extLst>
              <a:ext uri="{FF2B5EF4-FFF2-40B4-BE49-F238E27FC236}">
                <a16:creationId xmlns:a16="http://schemas.microsoft.com/office/drawing/2014/main" id="{323D1EF3-DECF-C172-E2ED-EAC47F2B85B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flipH="1">
            <a:off x="1981200" y="6121401"/>
            <a:ext cx="25558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a:extLst>
              <a:ext uri="{FF2B5EF4-FFF2-40B4-BE49-F238E27FC236}">
                <a16:creationId xmlns:a16="http://schemas.microsoft.com/office/drawing/2014/main" id="{98AFE97B-DF2A-2D02-0365-FA08F21B10F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44850" y="4181475"/>
            <a:ext cx="846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a:extLst>
              <a:ext uri="{FF2B5EF4-FFF2-40B4-BE49-F238E27FC236}">
                <a16:creationId xmlns:a16="http://schemas.microsoft.com/office/drawing/2014/main" id="{827171B2-3753-E206-78C2-7CF0600D65A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379789" y="3368675"/>
            <a:ext cx="8461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ounded Rectangle 54">
            <a:extLst>
              <a:ext uri="{FF2B5EF4-FFF2-40B4-BE49-F238E27FC236}">
                <a16:creationId xmlns:a16="http://schemas.microsoft.com/office/drawing/2014/main" id="{C9B86BF6-2CC4-A4DB-8098-54637399581E}"/>
              </a:ext>
            </a:extLst>
          </p:cNvPr>
          <p:cNvSpPr/>
          <p:nvPr/>
        </p:nvSpPr>
        <p:spPr>
          <a:xfrm>
            <a:off x="6092826" y="5662614"/>
            <a:ext cx="4310063" cy="515937"/>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100" b="1" dirty="0">
                <a:solidFill>
                  <a:prstClr val="white"/>
                </a:solidFill>
                <a:latin typeface="Helvetica Neue" charset="0"/>
                <a:ea typeface="Helvetica Neue" charset="0"/>
                <a:cs typeface="Helvetica Neue" charset="0"/>
              </a:rPr>
              <a:t>Radio</a:t>
            </a:r>
            <a:r>
              <a:rPr lang="zh-CN" altLang="en-US" sz="2100" b="1" dirty="0">
                <a:solidFill>
                  <a:prstClr val="white"/>
                </a:solidFill>
                <a:latin typeface="Helvetica Neue" charset="0"/>
                <a:ea typeface="Helvetica Neue" charset="0"/>
                <a:cs typeface="Helvetica Neue" charset="0"/>
              </a:rPr>
              <a:t> </a:t>
            </a:r>
            <a:r>
              <a:rPr lang="en-US" altLang="zh-CN" sz="2100" b="1" dirty="0">
                <a:solidFill>
                  <a:prstClr val="white"/>
                </a:solidFill>
                <a:latin typeface="Helvetica Neue" charset="0"/>
                <a:ea typeface="Helvetica Neue" charset="0"/>
                <a:cs typeface="Helvetica Neue" charset="0"/>
              </a:rPr>
              <a:t>Resource Control (RRC)</a:t>
            </a:r>
            <a:endParaRPr lang="en-US" sz="2100" b="1" dirty="0">
              <a:solidFill>
                <a:prstClr val="white"/>
              </a:solidFill>
              <a:latin typeface="Helvetica Neue" charset="0"/>
              <a:ea typeface="Helvetica Neue" charset="0"/>
              <a:cs typeface="Helvetica Neue" charset="0"/>
            </a:endParaRPr>
          </a:p>
        </p:txBody>
      </p:sp>
      <p:sp>
        <p:nvSpPr>
          <p:cNvPr id="56" name="Rounded Rectangle 55">
            <a:extLst>
              <a:ext uri="{FF2B5EF4-FFF2-40B4-BE49-F238E27FC236}">
                <a16:creationId xmlns:a16="http://schemas.microsoft.com/office/drawing/2014/main" id="{A4697A07-4510-786D-44EE-7FB662D26FCE}"/>
              </a:ext>
            </a:extLst>
          </p:cNvPr>
          <p:cNvSpPr/>
          <p:nvPr/>
        </p:nvSpPr>
        <p:spPr>
          <a:xfrm>
            <a:off x="6083300" y="5030789"/>
            <a:ext cx="4292600" cy="511175"/>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b="1" dirty="0">
                <a:solidFill>
                  <a:prstClr val="white"/>
                </a:solidFill>
                <a:latin typeface="Helvetica Neue" charset="0"/>
                <a:ea typeface="Helvetica Neue" charset="0"/>
                <a:cs typeface="Helvetica Neue" charset="0"/>
              </a:rPr>
              <a:t>Mobility Management (MM)</a:t>
            </a:r>
            <a:endParaRPr lang="en-US" b="1" dirty="0">
              <a:solidFill>
                <a:prstClr val="white"/>
              </a:solidFill>
              <a:latin typeface="Helvetica Neue" charset="0"/>
              <a:ea typeface="Helvetica Neue" charset="0"/>
              <a:cs typeface="Helvetica Neue" charset="0"/>
            </a:endParaRPr>
          </a:p>
        </p:txBody>
      </p:sp>
      <p:sp>
        <p:nvSpPr>
          <p:cNvPr id="57" name="Rounded Rectangle 56">
            <a:extLst>
              <a:ext uri="{FF2B5EF4-FFF2-40B4-BE49-F238E27FC236}">
                <a16:creationId xmlns:a16="http://schemas.microsoft.com/office/drawing/2014/main" id="{F996D812-5FD9-D726-F682-1F15454B4123}"/>
              </a:ext>
            </a:extLst>
          </p:cNvPr>
          <p:cNvSpPr/>
          <p:nvPr/>
        </p:nvSpPr>
        <p:spPr>
          <a:xfrm>
            <a:off x="6092826" y="4351338"/>
            <a:ext cx="4283075" cy="533400"/>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b="1" dirty="0">
                <a:solidFill>
                  <a:prstClr val="white"/>
                </a:solidFill>
                <a:latin typeface="Helvetica Neue" charset="0"/>
                <a:ea typeface="Helvetica Neue" charset="0"/>
                <a:cs typeface="Helvetica Neue" charset="0"/>
              </a:rPr>
              <a:t>Connectivity Management  </a:t>
            </a:r>
            <a:endParaRPr lang="en-US" b="1" dirty="0">
              <a:solidFill>
                <a:prstClr val="white"/>
              </a:solidFill>
              <a:latin typeface="Helvetica Neue" charset="0"/>
              <a:ea typeface="Helvetica Neue" charset="0"/>
              <a:cs typeface="Helvetica Neue" charset="0"/>
            </a:endParaRPr>
          </a:p>
        </p:txBody>
      </p:sp>
      <p:sp>
        <p:nvSpPr>
          <p:cNvPr id="62491" name="Content Placeholder 1">
            <a:extLst>
              <a:ext uri="{FF2B5EF4-FFF2-40B4-BE49-F238E27FC236}">
                <a16:creationId xmlns:a16="http://schemas.microsoft.com/office/drawing/2014/main" id="{3A70C9E4-6AE1-7F1A-B5F4-92A686403205}"/>
              </a:ext>
            </a:extLst>
          </p:cNvPr>
          <p:cNvSpPr>
            <a:spLocks noGrp="1"/>
          </p:cNvSpPr>
          <p:nvPr>
            <p:ph idx="1"/>
          </p:nvPr>
        </p:nvSpPr>
        <p:spPr>
          <a:xfrm>
            <a:off x="1981200" y="1454151"/>
            <a:ext cx="8229600" cy="677108"/>
          </a:xfrm>
        </p:spPr>
        <p:txBody>
          <a:bodyPr/>
          <a:lstStyle/>
          <a:p>
            <a:r>
              <a:rPr lang="en-US" altLang="en-US"/>
              <a:t>Control utilities: mobile network specific</a:t>
            </a:r>
          </a:p>
          <a:p>
            <a:pPr lvl="1"/>
            <a:r>
              <a:rPr lang="en-US" altLang="en-US"/>
              <a:t>Different from Internet counterparts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0" presetClass="path" presetSubtype="0" accel="50000" decel="50000" fill="hold" nodeType="withEffect">
                                  <p:stCondLst>
                                    <p:cond delay="0"/>
                                  </p:stCondLst>
                                  <p:childTnLst>
                                    <p:animMotion origin="layout" path="M 1.11111E-6 -2.59259E-6 C 0.00503 -0.00555 0.01007 -0.01088 0.0151 -0.01643 C 0.0191 -0.0206 0.02222 -0.02592 0.02604 -0.0294 C 0.04514 -0.04653 0.02951 -0.02639 0.04566 -0.04236 C 0.04965 -0.04629 0.0526 -0.05208 0.05642 -0.05532 C 0.08976 -0.08518 0.05208 -0.04722 0.07396 -0.06528 C 0.10069 -0.08703 0.08264 -0.07708 0.09809 -0.08472 C 0.10104 -0.08796 0.10364 -0.0919 0.10677 -0.09444 C 0.10868 -0.09629 0.11128 -0.09676 0.11337 -0.09768 C 0.11719 -0.10023 0.12083 -0.10185 0.1243 -0.10416 C 0.12674 -0.10602 0.12847 -0.10903 0.13073 -0.11065 C 0.13299 -0.11227 0.13542 -0.1125 0.13733 -0.11389 C 0.13993 -0.11574 0.14149 -0.11921 0.14392 -0.1206 C 0.14809 -0.12361 0.15694 -0.12731 0.15694 -0.12708 C 0.16476 -0.16203 0.16059 -0.13958 0.15694 -0.21828 C 0.15694 -0.22268 0.1559 -0.22708 0.15486 -0.23125 C 0.15347 -0.23773 0.15052 -0.25069 0.15052 -0.25046 C 0.15139 -0.27916 0.15087 -0.30717 0.1526 -0.33541 C 0.1533 -0.34375 0.15937 -0.35115 0.16146 -0.3581 C 0.17049 -0.38819 0.16111 -0.36759 0.17014 -0.39051 C 0.17153 -0.39398 0.17274 -0.39768 0.17448 -0.40023 C 0.17708 -0.40416 0.18055 -0.40671 0.18316 -0.40995 C 0.19375 -0.42338 0.18524 -0.41759 0.19635 -0.42315 C 0.23299 -0.4669 0.18698 -0.41389 0.21597 -0.44259 C 0.24045 -0.4669 0.21476 -0.44444 0.23559 -0.46852 C 0.23906 -0.47291 0.24288 -0.47523 0.24635 -0.47847 C 0.24948 -0.48078 0.25243 -0.48333 0.25538 -0.48495 C 0.25816 -0.48657 0.26128 -0.48703 0.26389 -0.48819 C 0.26632 -0.48912 0.26858 -0.49051 0.27066 -0.49143 C 0.28715 -0.50069 0.27569 -0.49583 0.29028 -0.50115 C 0.29236 -0.5044 0.29444 -0.50856 0.29687 -0.51088 C 0.29878 -0.51296 0.30156 -0.51203 0.3033 -0.51412 C 0.30816 -0.5199 0.30781 -0.52153 0.30781 -0.52708 " pathEditMode="relative" rAng="0" ptsTypes="AAAAAAAAAAAAAAAAAAAAAAAAAAAAAAAAA">
                                      <p:cBhvr>
                                        <p:cTn id="34" dur="1000" fill="hold"/>
                                        <p:tgtEl>
                                          <p:spTgt spid="52"/>
                                        </p:tgtEl>
                                        <p:attrNameLst>
                                          <p:attrName>ppt_x</p:attrName>
                                          <p:attrName>ppt_y</p:attrName>
                                        </p:attrNameLst>
                                      </p:cBhvr>
                                      <p:rCtr x="15382" y="-26366"/>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9" grpId="0"/>
      <p:bldP spid="40" grpId="0"/>
      <p:bldP spid="48" grpId="0"/>
      <p:bldP spid="55" grpId="0" animBg="1"/>
      <p:bldP spid="56" grpId="0" animBg="1"/>
      <p:bldP spid="57"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TotalTime>
  <Words>6280</Words>
  <Application>Microsoft Office PowerPoint</Application>
  <PresentationFormat>Widescreen</PresentationFormat>
  <Paragraphs>1099</Paragraphs>
  <Slides>108</Slides>
  <Notes>22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108</vt:i4>
      </vt:variant>
    </vt:vector>
  </HeadingPairs>
  <TitlesOfParts>
    <vt:vector size="121" baseType="lpstr">
      <vt:lpstr>新細明體</vt:lpstr>
      <vt:lpstr>Arial</vt:lpstr>
      <vt:lpstr>Arial Narrow</vt:lpstr>
      <vt:lpstr>Arial-BoldMT</vt:lpstr>
      <vt:lpstr>Calibri</vt:lpstr>
      <vt:lpstr>Corbel</vt:lpstr>
      <vt:lpstr>Helvetica Neue</vt:lpstr>
      <vt:lpstr>Times New Roman</vt:lpstr>
      <vt:lpstr>Wingdings</vt:lpstr>
      <vt:lpstr>1_Office Theme</vt:lpstr>
      <vt:lpstr>ClipArt</vt:lpstr>
      <vt:lpstr>VISIO</vt:lpstr>
      <vt:lpstr>Visio</vt:lpstr>
      <vt:lpstr>MODULE 3  Wireless Systems and Standards</vt:lpstr>
      <vt:lpstr>Contents</vt:lpstr>
      <vt:lpstr>    Introduction</vt:lpstr>
      <vt:lpstr>Overview of Cellular System</vt:lpstr>
      <vt:lpstr>Operation of Cellular Systems</vt:lpstr>
      <vt:lpstr>Channels</vt:lpstr>
      <vt:lpstr>Call Stages</vt:lpstr>
      <vt:lpstr>Typical Call in  Single MTSO Area (1)</vt:lpstr>
      <vt:lpstr>Typical Call in Single MTSO Area (2)</vt:lpstr>
      <vt:lpstr>Other Functions</vt:lpstr>
      <vt:lpstr>Evolutionary Path</vt:lpstr>
      <vt:lpstr>Introduction- GSM</vt:lpstr>
      <vt:lpstr>GSM – Specifications (Specs)</vt:lpstr>
      <vt:lpstr>GSM – Frequency Spectra</vt:lpstr>
      <vt:lpstr>GSM uses paired radio channels</vt:lpstr>
      <vt:lpstr>GSM - Radio channels</vt:lpstr>
      <vt:lpstr>Global System for Mobile Communication (GSM)     Architecture </vt:lpstr>
      <vt:lpstr>Network Architecture</vt:lpstr>
      <vt:lpstr>GSM: Architecture</vt:lpstr>
      <vt:lpstr>Radio Sub System (RSS)</vt:lpstr>
      <vt:lpstr>Mobile Station</vt:lpstr>
      <vt:lpstr>Base Transceiver Station (BTS)</vt:lpstr>
      <vt:lpstr>Base Station Controller (BSC)</vt:lpstr>
      <vt:lpstr>Network and Switching System- NSS</vt:lpstr>
      <vt:lpstr>Mobile Switching Center (MSC)</vt:lpstr>
      <vt:lpstr>PowerPoint Presentation</vt:lpstr>
      <vt:lpstr>Home Location Register (HLR)</vt:lpstr>
      <vt:lpstr>Visitor Location Register (VLR)</vt:lpstr>
      <vt:lpstr>Operations Subsystem</vt:lpstr>
      <vt:lpstr>Authentication Center (AuC)</vt:lpstr>
      <vt:lpstr>EIR (Equipment Identity Register)</vt:lpstr>
      <vt:lpstr>Global System for Mobile Communication (GSM)     Channels</vt:lpstr>
      <vt:lpstr>Traffic &amp; Control Signaling</vt:lpstr>
      <vt:lpstr>Radio Link Aspects</vt:lpstr>
      <vt:lpstr>Channels : differentiating between  Physical and Logical channels</vt:lpstr>
      <vt:lpstr>Channel concept</vt:lpstr>
      <vt:lpstr>GSM - TDMA/FDD</vt:lpstr>
      <vt:lpstr>PowerPoint Presentation</vt:lpstr>
      <vt:lpstr>PowerPoint Presentation</vt:lpstr>
      <vt:lpstr>GSM Channels </vt:lpstr>
      <vt:lpstr>Traffic Channels-TCH</vt:lpstr>
      <vt:lpstr>Broadcast channels BCH </vt:lpstr>
      <vt:lpstr>Broadcast channels BCH ...</vt:lpstr>
      <vt:lpstr>Common Control Channels CCCH</vt:lpstr>
      <vt:lpstr>Common Control Channels CCCH ..</vt:lpstr>
      <vt:lpstr>Dedicated Control Channels-DCCH</vt:lpstr>
      <vt:lpstr>Dedicated Control Channels-DCCH</vt:lpstr>
      <vt:lpstr>CDMA Cellular Reuse</vt:lpstr>
      <vt:lpstr>IS-95 CDMA</vt:lpstr>
      <vt:lpstr> The Rake receiver </vt:lpstr>
      <vt:lpstr>The Coding and Modulation process  in CDMA </vt:lpstr>
      <vt:lpstr>Direct Sequence CDMA</vt:lpstr>
      <vt:lpstr>PowerPoint Presentation</vt:lpstr>
      <vt:lpstr>CDMA Channels </vt:lpstr>
      <vt:lpstr>PowerPoint Presentation</vt:lpstr>
      <vt:lpstr>Forward/Reverse Channel  Spreading and Scrambling Process</vt:lpstr>
      <vt:lpstr>CDMA Vocoder &amp; Transmission Rates </vt:lpstr>
      <vt:lpstr>PowerPoint Presentation</vt:lpstr>
      <vt:lpstr>PowerPoint Presentation</vt:lpstr>
      <vt:lpstr>PowerPoint Presentation</vt:lpstr>
      <vt:lpstr>PowerPoint Presentation</vt:lpstr>
      <vt:lpstr>PowerPoint Presentation</vt:lpstr>
      <vt:lpstr>GPRS</vt:lpstr>
      <vt:lpstr>PowerPoint Presentation</vt:lpstr>
      <vt:lpstr>PowerPoint Presentation</vt:lpstr>
      <vt:lpstr>PowerPoint Presentation</vt:lpstr>
      <vt:lpstr>GPRS: data transfer over GSM</vt:lpstr>
      <vt:lpstr>GPRS features</vt:lpstr>
      <vt:lpstr>Service Types</vt:lpstr>
      <vt:lpstr>QoS Profile for GPRS Bearers</vt:lpstr>
      <vt:lpstr>GPRS architecture</vt:lpstr>
      <vt:lpstr>GPRS architecture</vt:lpstr>
      <vt:lpstr>SGSN (Serving GPRS Support Node)</vt:lpstr>
      <vt:lpstr>GGSN (Gateway GPRS support node)</vt:lpstr>
      <vt:lpstr>BSC and others</vt:lpstr>
      <vt:lpstr>HLR - Home Location Register</vt:lpstr>
      <vt:lpstr>VLR-Visitor Location Register</vt:lpstr>
      <vt:lpstr>MS modes</vt:lpstr>
      <vt:lpstr>Interfaces in GPRS</vt:lpstr>
      <vt:lpstr>GPRS summary</vt:lpstr>
      <vt:lpstr>UMTS-Universal Mobile Telecommunication System    Core Network </vt:lpstr>
      <vt:lpstr>UMTS- UTRAN</vt:lpstr>
      <vt:lpstr>UMTS- UTRAN</vt:lpstr>
      <vt:lpstr>UMTS architecture</vt:lpstr>
      <vt:lpstr>UMTS Architecture</vt:lpstr>
      <vt:lpstr>PowerPoint Presentation</vt:lpstr>
      <vt:lpstr>3G rel99 Architecture (UMTS) 3G Radio (Internet/radio access)</vt:lpstr>
      <vt:lpstr>3G rel4 Architecture (UMTS) - Soft Switching</vt:lpstr>
      <vt:lpstr>Benefits of Media Gateways</vt:lpstr>
      <vt:lpstr>3G rel5 Architecture (UMTS) - IP Multimedia</vt:lpstr>
      <vt:lpstr>PowerPoint Presentation</vt:lpstr>
      <vt:lpstr>What is LTE?</vt:lpstr>
      <vt:lpstr>4G Network Architecture (LTE)</vt:lpstr>
      <vt:lpstr>3G/4G Network Architecture</vt:lpstr>
      <vt:lpstr>Operations</vt:lpstr>
      <vt:lpstr>Illustration of Data and Control Planes</vt:lpstr>
      <vt:lpstr>Illustration of Data and Control Planes</vt:lpstr>
      <vt:lpstr>Data-Plane Protocols: IP + lower layers</vt:lpstr>
      <vt:lpstr>Control-Plane Protocols</vt:lpstr>
      <vt:lpstr>Control-Plane Protocols in 4G/3G</vt:lpstr>
      <vt:lpstr>Distributed Operations: Device, base station, core networks</vt:lpstr>
      <vt:lpstr>Data and Control Planes in LTE</vt:lpstr>
      <vt:lpstr>LTE Architecture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Wireless Systems and Standards</dc:title>
  <dc:creator>Hemanth C</dc:creator>
  <cp:lastModifiedBy>Hemanth C</cp:lastModifiedBy>
  <cp:revision>16</cp:revision>
  <dcterms:created xsi:type="dcterms:W3CDTF">2024-02-06T19:03:30Z</dcterms:created>
  <dcterms:modified xsi:type="dcterms:W3CDTF">2024-04-24T03:16:43Z</dcterms:modified>
</cp:coreProperties>
</file>